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03" r:id="rId2"/>
    <p:sldId id="313" r:id="rId3"/>
    <p:sldId id="314" r:id="rId4"/>
    <p:sldId id="31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103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09CDD5-4989-4D49-BFB4-B3166128B8B9}" type="datetimeFigureOut">
              <a:rPr lang="en-GB" smtClean="0"/>
              <a:t>16/11/2022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26C36C-D4E3-44EA-A939-6C0CB172EE51}" type="slidenum">
              <a:rPr lang="en-GB" smtClean="0"/>
              <a:t>‹#›</a:t>
            </a:fld>
            <a:endParaRPr lang="en-GB"/>
          </a:p>
        </p:txBody>
      </p:sp>
    </p:spTree>
    <p:extLst>
      <p:ext uri="{BB962C8B-B14F-4D97-AF65-F5344CB8AC3E}">
        <p14:creationId xmlns:p14="http://schemas.microsoft.com/office/powerpoint/2010/main" val="965282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15B3E90-A28D-4091-BC9F-96D3B37399F2}" type="slidenum">
              <a:rPr lang="en-GB" smtClean="0"/>
              <a:pPr/>
              <a:t>4</a:t>
            </a:fld>
            <a:endParaRPr lang="en-GB"/>
          </a:p>
        </p:txBody>
      </p:sp>
    </p:spTree>
    <p:extLst>
      <p:ext uri="{BB962C8B-B14F-4D97-AF65-F5344CB8AC3E}">
        <p14:creationId xmlns:p14="http://schemas.microsoft.com/office/powerpoint/2010/main" val="3424881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629BE835-2C63-4C52-BC5E-7F285FCAA87E}"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3620652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29BE835-2C63-4C52-BC5E-7F285FCAA87E}"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3283041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29BE835-2C63-4C52-BC5E-7F285FCAA87E}"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683237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629BE835-2C63-4C52-BC5E-7F285FCAA87E}"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286565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29BE835-2C63-4C52-BC5E-7F285FCAA87E}" type="datetimeFigureOut">
              <a:rPr lang="en-GB" smtClean="0"/>
              <a:t>16/11/2022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360784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629BE835-2C63-4C52-BC5E-7F285FCAA87E}" type="datetimeFigureOut">
              <a:rPr lang="en-GB" smtClean="0"/>
              <a:t>16/11/2022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2126122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629BE835-2C63-4C52-BC5E-7F285FCAA87E}" type="datetimeFigureOut">
              <a:rPr lang="en-GB" smtClean="0"/>
              <a:t>16/11/2022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4268171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629BE835-2C63-4C52-BC5E-7F285FCAA87E}" type="datetimeFigureOut">
              <a:rPr lang="en-GB" smtClean="0"/>
              <a:t>16/11/2022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32248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BE835-2C63-4C52-BC5E-7F285FCAA87E}" type="datetimeFigureOut">
              <a:rPr lang="en-GB" smtClean="0"/>
              <a:t>16/11/2022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558700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629BE835-2C63-4C52-BC5E-7F285FCAA87E}" type="datetimeFigureOut">
              <a:rPr lang="en-GB" smtClean="0"/>
              <a:t>16/11/2022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405937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629BE835-2C63-4C52-BC5E-7F285FCAA87E}" type="datetimeFigureOut">
              <a:rPr lang="en-GB" smtClean="0"/>
              <a:t>16/11/2022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A210E7F-E175-4FEA-BE8A-7490F0A6DB48}" type="slidenum">
              <a:rPr lang="en-GB" smtClean="0"/>
              <a:t>‹#›</a:t>
            </a:fld>
            <a:endParaRPr lang="en-GB"/>
          </a:p>
        </p:txBody>
      </p:sp>
    </p:spTree>
    <p:extLst>
      <p:ext uri="{BB962C8B-B14F-4D97-AF65-F5344CB8AC3E}">
        <p14:creationId xmlns:p14="http://schemas.microsoft.com/office/powerpoint/2010/main" val="2851221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BE835-2C63-4C52-BC5E-7F285FCAA87E}" type="datetimeFigureOut">
              <a:rPr lang="en-GB" smtClean="0"/>
              <a:t>16/11/2022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210E7F-E175-4FEA-BE8A-7490F0A6DB48}" type="slidenum">
              <a:rPr lang="en-GB" smtClean="0"/>
              <a:t>‹#›</a:t>
            </a:fld>
            <a:endParaRPr lang="en-GB"/>
          </a:p>
        </p:txBody>
      </p:sp>
    </p:spTree>
    <p:extLst>
      <p:ext uri="{BB962C8B-B14F-4D97-AF65-F5344CB8AC3E}">
        <p14:creationId xmlns:p14="http://schemas.microsoft.com/office/powerpoint/2010/main" val="1063919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youtube.com/watch?v=OjIP9EFbcW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bfi.org.uk/bfi-film-academy-opportunities-young-creatives/courses/bfi-film-academy-specialist-course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tCy9F5BIk2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OjIP9EFbcW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4" name="Title 1"/>
          <p:cNvSpPr>
            <a:spLocks noGrp="1"/>
          </p:cNvSpPr>
          <p:nvPr>
            <p:ph type="ctrTitle"/>
          </p:nvPr>
        </p:nvSpPr>
        <p:spPr>
          <a:xfrm>
            <a:off x="0" y="2332383"/>
            <a:ext cx="9144000" cy="1828628"/>
          </a:xfrm>
          <a:solidFill>
            <a:schemeClr val="bg1">
              <a:lumMod val="65000"/>
            </a:schemeClr>
          </a:solidFill>
        </p:spPr>
        <p:txBody>
          <a:bodyPr>
            <a:normAutofit/>
          </a:bodyPr>
          <a:lstStyle/>
          <a:p>
            <a:r>
              <a:rPr lang="en-GB" b="1" dirty="0"/>
              <a:t>Introducing the Media Studies Framework</a:t>
            </a:r>
          </a:p>
        </p:txBody>
      </p:sp>
      <p:sp>
        <p:nvSpPr>
          <p:cNvPr id="5" name="Subtitle 2"/>
          <p:cNvSpPr txBox="1">
            <a:spLocks/>
          </p:cNvSpPr>
          <p:nvPr/>
        </p:nvSpPr>
        <p:spPr>
          <a:xfrm>
            <a:off x="251520" y="4581128"/>
            <a:ext cx="8568952" cy="201622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3200" dirty="0"/>
              <a:t>ASSESSMENT LESSON</a:t>
            </a:r>
          </a:p>
          <a:p>
            <a:pPr algn="l"/>
            <a:endParaRPr lang="en-GB" sz="800" dirty="0"/>
          </a:p>
          <a:p>
            <a:pPr algn="l"/>
            <a:r>
              <a:rPr lang="en-GB" sz="3200" dirty="0">
                <a:hlinkClick r:id="rId2"/>
              </a:rPr>
              <a:t>'Super. Human.' </a:t>
            </a:r>
            <a:r>
              <a:rPr lang="en-GB" sz="3200" dirty="0" err="1">
                <a:hlinkClick r:id="rId2"/>
              </a:rPr>
              <a:t>audiovisual</a:t>
            </a:r>
            <a:r>
              <a:rPr lang="en-GB" sz="3200" dirty="0">
                <a:hlinkClick r:id="rId2"/>
              </a:rPr>
              <a:t> advert</a:t>
            </a:r>
            <a:endParaRPr lang="en-GB" sz="3200" dirty="0"/>
          </a:p>
          <a:p>
            <a:pPr algn="l"/>
            <a:endParaRPr lang="en-GB" sz="3200" dirty="0"/>
          </a:p>
          <a:p>
            <a:pPr algn="l"/>
            <a:endParaRPr lang="en-GB" sz="3200" dirty="0"/>
          </a:p>
          <a:p>
            <a:pPr algn="l"/>
            <a:endParaRPr lang="en-GB" sz="3200" dirty="0"/>
          </a:p>
        </p:txBody>
      </p:sp>
      <p:sp>
        <p:nvSpPr>
          <p:cNvPr id="6" name="Title 5"/>
          <p:cNvSpPr txBox="1">
            <a:spLocks/>
          </p:cNvSpPr>
          <p:nvPr/>
        </p:nvSpPr>
        <p:spPr>
          <a:xfrm>
            <a:off x="0" y="834887"/>
            <a:ext cx="9144000" cy="1497496"/>
          </a:xfrm>
          <a:prstGeom prst="rect">
            <a:avLst/>
          </a:prstGeom>
          <a:solidFill>
            <a:srgbClr val="FFFF00"/>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b="1" dirty="0">
                <a:latin typeface="+mn-lt"/>
              </a:rPr>
              <a:t>L9: COM 1 SEC A</a:t>
            </a:r>
          </a:p>
        </p:txBody>
      </p:sp>
    </p:spTree>
    <p:extLst>
      <p:ext uri="{BB962C8B-B14F-4D97-AF65-F5344CB8AC3E}">
        <p14:creationId xmlns:p14="http://schemas.microsoft.com/office/powerpoint/2010/main" val="1071671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60E0A-8967-803E-3ED3-A0EC06EAD1BF}"/>
              </a:ext>
            </a:extLst>
          </p:cNvPr>
          <p:cNvSpPr>
            <a:spLocks noGrp="1"/>
          </p:cNvSpPr>
          <p:nvPr>
            <p:ph type="title"/>
          </p:nvPr>
        </p:nvSpPr>
        <p:spPr>
          <a:xfrm>
            <a:off x="0" y="18255"/>
            <a:ext cx="9144000" cy="662782"/>
          </a:xfrm>
          <a:solidFill>
            <a:srgbClr val="FFC000"/>
          </a:solidFill>
        </p:spPr>
        <p:txBody>
          <a:bodyPr>
            <a:normAutofit fontScale="90000"/>
          </a:bodyPr>
          <a:lstStyle/>
          <a:p>
            <a:r>
              <a:rPr lang="en-GB" dirty="0"/>
              <a:t>An opportunity</a:t>
            </a:r>
          </a:p>
        </p:txBody>
      </p:sp>
      <p:sp>
        <p:nvSpPr>
          <p:cNvPr id="3" name="Content Placeholder 2">
            <a:extLst>
              <a:ext uri="{FF2B5EF4-FFF2-40B4-BE49-F238E27FC236}">
                <a16:creationId xmlns:a16="http://schemas.microsoft.com/office/drawing/2014/main" id="{309AD579-786D-0CC8-7A26-8BD1BA43F83B}"/>
              </a:ext>
            </a:extLst>
          </p:cNvPr>
          <p:cNvSpPr>
            <a:spLocks noGrp="1"/>
          </p:cNvSpPr>
          <p:nvPr>
            <p:ph idx="1"/>
          </p:nvPr>
        </p:nvSpPr>
        <p:spPr>
          <a:xfrm>
            <a:off x="266944" y="5150497"/>
            <a:ext cx="7886700" cy="597257"/>
          </a:xfrm>
        </p:spPr>
        <p:txBody>
          <a:bodyPr>
            <a:normAutofit/>
          </a:bodyPr>
          <a:lstStyle/>
          <a:p>
            <a:pPr marL="0" indent="0">
              <a:buNone/>
            </a:pPr>
            <a:r>
              <a:rPr lang="en-GB" sz="1600" dirty="0">
                <a:hlinkClick r:id="rId2"/>
              </a:rPr>
              <a:t>https://www.bfi.org.uk/bfi-film-academy-opportunities-young-creatives/courses/bfi-film-academy-specialist-courses</a:t>
            </a:r>
            <a:endParaRPr lang="en-GB" sz="1600" dirty="0"/>
          </a:p>
          <a:p>
            <a:pPr marL="0" indent="0">
              <a:buNone/>
            </a:pPr>
            <a:endParaRPr lang="en-GB" sz="1600" dirty="0"/>
          </a:p>
        </p:txBody>
      </p:sp>
      <p:pic>
        <p:nvPicPr>
          <p:cNvPr id="5" name="Picture 4">
            <a:extLst>
              <a:ext uri="{FF2B5EF4-FFF2-40B4-BE49-F238E27FC236}">
                <a16:creationId xmlns:a16="http://schemas.microsoft.com/office/drawing/2014/main" id="{14EC56EE-4053-FA41-B95F-77A3B0A07B8D}"/>
              </a:ext>
            </a:extLst>
          </p:cNvPr>
          <p:cNvPicPr>
            <a:picLocks noChangeAspect="1"/>
          </p:cNvPicPr>
          <p:nvPr/>
        </p:nvPicPr>
        <p:blipFill rotWithShape="1">
          <a:blip r:embed="rId3"/>
          <a:srcRect b="10344"/>
          <a:stretch/>
        </p:blipFill>
        <p:spPr>
          <a:xfrm>
            <a:off x="0" y="878472"/>
            <a:ext cx="9144000" cy="4085413"/>
          </a:xfrm>
          <a:prstGeom prst="rect">
            <a:avLst/>
          </a:prstGeom>
        </p:spPr>
      </p:pic>
    </p:spTree>
    <p:extLst>
      <p:ext uri="{BB962C8B-B14F-4D97-AF65-F5344CB8AC3E}">
        <p14:creationId xmlns:p14="http://schemas.microsoft.com/office/powerpoint/2010/main" val="23757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9FDF9-8AE9-D087-C3B5-DD427CB78613}"/>
              </a:ext>
            </a:extLst>
          </p:cNvPr>
          <p:cNvSpPr>
            <a:spLocks noGrp="1"/>
          </p:cNvSpPr>
          <p:nvPr>
            <p:ph type="title"/>
          </p:nvPr>
        </p:nvSpPr>
        <p:spPr>
          <a:xfrm>
            <a:off x="0" y="365126"/>
            <a:ext cx="9144000" cy="1325563"/>
          </a:xfrm>
          <a:solidFill>
            <a:schemeClr val="accent4"/>
          </a:solidFill>
        </p:spPr>
        <p:txBody>
          <a:bodyPr/>
          <a:lstStyle/>
          <a:p>
            <a:r>
              <a:rPr lang="en-GB" b="1" dirty="0"/>
              <a:t>Homework</a:t>
            </a:r>
          </a:p>
        </p:txBody>
      </p:sp>
      <p:sp>
        <p:nvSpPr>
          <p:cNvPr id="3" name="Content Placeholder 2">
            <a:extLst>
              <a:ext uri="{FF2B5EF4-FFF2-40B4-BE49-F238E27FC236}">
                <a16:creationId xmlns:a16="http://schemas.microsoft.com/office/drawing/2014/main" id="{795FF3EA-295F-3376-670A-26C638BBAB6A}"/>
              </a:ext>
            </a:extLst>
          </p:cNvPr>
          <p:cNvSpPr>
            <a:spLocks noGrp="1"/>
          </p:cNvSpPr>
          <p:nvPr>
            <p:ph idx="1"/>
          </p:nvPr>
        </p:nvSpPr>
        <p:spPr/>
        <p:txBody>
          <a:bodyPr/>
          <a:lstStyle/>
          <a:p>
            <a:r>
              <a:rPr lang="en-GB" dirty="0"/>
              <a:t>If you have Amazon Prime, watch ‘All In: The Fight for Democracy’ in preparation for next week’s lesson </a:t>
            </a:r>
          </a:p>
          <a:p>
            <a:r>
              <a:rPr lang="en-GB" dirty="0"/>
              <a:t>As well as this, read the Janelle Monae fact sheet in prep for next week. File it away with the other fact sheets when you are done. </a:t>
            </a:r>
          </a:p>
          <a:p>
            <a:r>
              <a:rPr lang="en-GB" dirty="0"/>
              <a:t>If you haven’t got Prime, then you can access a condensed version on </a:t>
            </a:r>
            <a:r>
              <a:rPr lang="en-GB" dirty="0" err="1"/>
              <a:t>youtube</a:t>
            </a:r>
            <a:r>
              <a:rPr lang="en-GB" dirty="0"/>
              <a:t>. Follow the link below:</a:t>
            </a:r>
          </a:p>
          <a:p>
            <a:r>
              <a:rPr lang="en-GB" dirty="0">
                <a:hlinkClick r:id="rId2"/>
              </a:rPr>
              <a:t>https://www.youtube.com/watch?v=tCy9F5BIk24</a:t>
            </a:r>
            <a:endParaRPr lang="en-GB" dirty="0"/>
          </a:p>
          <a:p>
            <a:endParaRPr lang="en-GB" dirty="0"/>
          </a:p>
        </p:txBody>
      </p:sp>
    </p:spTree>
    <p:extLst>
      <p:ext uri="{BB962C8B-B14F-4D97-AF65-F5344CB8AC3E}">
        <p14:creationId xmlns:p14="http://schemas.microsoft.com/office/powerpoint/2010/main" val="1396795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233465"/>
            <a:ext cx="9144000" cy="6206246"/>
          </a:xfrm>
          <a:solidFill>
            <a:srgbClr val="FFC000"/>
          </a:solidFill>
        </p:spPr>
        <p:txBody>
          <a:bodyPr>
            <a:noAutofit/>
          </a:bodyPr>
          <a:lstStyle/>
          <a:p>
            <a:pPr marL="174625"/>
            <a:r>
              <a:rPr lang="en-GB" sz="4000" b="1" dirty="0">
                <a:latin typeface="+mn-lt"/>
              </a:rPr>
              <a:t>TODAY</a:t>
            </a:r>
            <a:br>
              <a:rPr lang="en-GB" sz="4000" b="1" dirty="0">
                <a:latin typeface="+mn-lt"/>
              </a:rPr>
            </a:br>
            <a:r>
              <a:rPr lang="en-GB" sz="4000" b="1" dirty="0">
                <a:latin typeface="+mn-lt"/>
              </a:rPr>
              <a:t>See handout for instructions</a:t>
            </a:r>
            <a:br>
              <a:rPr lang="en-GB" sz="4000" b="1" dirty="0">
                <a:latin typeface="+mn-lt"/>
              </a:rPr>
            </a:br>
            <a:r>
              <a:rPr lang="en-GB" sz="3200" b="1" dirty="0"/>
              <a:t/>
            </a:r>
            <a:br>
              <a:rPr lang="en-GB" sz="3200" b="1" dirty="0"/>
            </a:br>
            <a:r>
              <a:rPr lang="en-GB" sz="3200" dirty="0">
                <a:latin typeface="+mn-lt"/>
              </a:rPr>
              <a:t>After receiving the handout, you will watch the </a:t>
            </a:r>
            <a:r>
              <a:rPr lang="en-GB" sz="3200" dirty="0">
                <a:latin typeface="+mn-lt"/>
                <a:hlinkClick r:id="rId3"/>
              </a:rPr>
              <a:t>advert</a:t>
            </a:r>
            <a:r>
              <a:rPr lang="en-GB" sz="3200" dirty="0">
                <a:latin typeface="+mn-lt"/>
              </a:rPr>
              <a:t> through once. Then you will have 45 mins to complete your answer. </a:t>
            </a:r>
            <a:br>
              <a:rPr lang="en-GB" sz="3200" dirty="0">
                <a:latin typeface="+mn-lt"/>
              </a:rPr>
            </a:br>
            <a:r>
              <a:rPr lang="en-GB" sz="3200" dirty="0">
                <a:latin typeface="+mn-lt"/>
              </a:rPr>
              <a:t/>
            </a:r>
            <a:br>
              <a:rPr lang="en-GB" sz="3200" dirty="0">
                <a:latin typeface="+mn-lt"/>
              </a:rPr>
            </a:br>
            <a:r>
              <a:rPr lang="en-GB" sz="3200" dirty="0">
                <a:latin typeface="+mn-lt"/>
              </a:rPr>
              <a:t>When you have finished, please start work on the extension task. You may use the computers for this. Do this in silence, to help those with extra time. </a:t>
            </a:r>
            <a:br>
              <a:rPr lang="en-GB" sz="3200" dirty="0">
                <a:latin typeface="+mn-lt"/>
              </a:rPr>
            </a:br>
            <a:r>
              <a:rPr lang="en-GB" sz="3200" dirty="0">
                <a:latin typeface="+mn-lt"/>
              </a:rPr>
              <a:t/>
            </a:r>
            <a:br>
              <a:rPr lang="en-GB" sz="3200" dirty="0">
                <a:latin typeface="+mn-lt"/>
              </a:rPr>
            </a:br>
            <a:r>
              <a:rPr lang="en-GB" sz="3200" dirty="0">
                <a:latin typeface="+mn-lt"/>
              </a:rPr>
              <a:t>If you have extra time, please show me where extra time starts. </a:t>
            </a:r>
          </a:p>
        </p:txBody>
      </p:sp>
    </p:spTree>
    <p:extLst>
      <p:ext uri="{BB962C8B-B14F-4D97-AF65-F5344CB8AC3E}">
        <p14:creationId xmlns:p14="http://schemas.microsoft.com/office/powerpoint/2010/main" val="22961005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103</Words>
  <Application>Microsoft Office PowerPoint</Application>
  <PresentationFormat>On-screen Show (4:3)</PresentationFormat>
  <Paragraphs>15</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Introducing the Media Studies Framework</vt:lpstr>
      <vt:lpstr>An opportunity</vt:lpstr>
      <vt:lpstr>Homework</vt:lpstr>
      <vt:lpstr>TODAY See handout for instructions  After receiving the handout, you will watch the advert through once. Then you will have 45 mins to complete your answer.   When you have finished, please start work on the extension task. You may use the computers for this. Do this in silence, to help those with extra time.   If you have extra time, please show me where extra time starts.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the Media Studies Framework</dc:title>
  <dc:creator>Clare Howard-Saunders</dc:creator>
  <cp:lastModifiedBy>Clare HOWARD-SAUNDERS</cp:lastModifiedBy>
  <cp:revision>2</cp:revision>
  <dcterms:created xsi:type="dcterms:W3CDTF">2022-11-15T09:03:16Z</dcterms:created>
  <dcterms:modified xsi:type="dcterms:W3CDTF">2022-11-16T13:13:48Z</dcterms:modified>
</cp:coreProperties>
</file>