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re Howard-Saunders" initials="CH" lastIdx="1" clrIdx="0">
    <p:extLst>
      <p:ext uri="{19B8F6BF-5375-455C-9EA6-DF929625EA0E}">
        <p15:presenceInfo xmlns:p15="http://schemas.microsoft.com/office/powerpoint/2012/main" userId="c21fb37210b29a2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90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8-20T18:37:44.076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C2555-CBEC-44B1-9453-C4D4F704D526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F2876-BC4F-4A86-95A4-C7E674193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7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8E717-ACE4-453D-8FB3-8A2931F7BBE1}" type="slidenum">
              <a:rPr lang="en-GB" smtClean="0"/>
              <a:t>1</a:t>
            </a:fld>
            <a:endParaRPr lang="en-GB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/>
              <a:t>Term 1 Lesson 1</a:t>
            </a:r>
          </a:p>
        </p:txBody>
      </p:sp>
    </p:spTree>
    <p:extLst>
      <p:ext uri="{BB962C8B-B14F-4D97-AF65-F5344CB8AC3E}">
        <p14:creationId xmlns:p14="http://schemas.microsoft.com/office/powerpoint/2010/main" val="974692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3B2F-F362-4305-A9C4-799BE7BA4BC4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0A71-D301-4225-B522-02070178B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86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3B2F-F362-4305-A9C4-799BE7BA4BC4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0A71-D301-4225-B522-02070178B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392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3B2F-F362-4305-A9C4-799BE7BA4BC4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0A71-D301-4225-B522-02070178B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32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3B2F-F362-4305-A9C4-799BE7BA4BC4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0A71-D301-4225-B522-02070178B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325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3B2F-F362-4305-A9C4-799BE7BA4BC4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0A71-D301-4225-B522-02070178B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41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3B2F-F362-4305-A9C4-799BE7BA4BC4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0A71-D301-4225-B522-02070178B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801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3B2F-F362-4305-A9C4-799BE7BA4BC4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0A71-D301-4225-B522-02070178B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234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3B2F-F362-4305-A9C4-799BE7BA4BC4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0A71-D301-4225-B522-02070178B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97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3B2F-F362-4305-A9C4-799BE7BA4BC4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0A71-D301-4225-B522-02070178B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419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3B2F-F362-4305-A9C4-799BE7BA4BC4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0A71-D301-4225-B522-02070178B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10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3B2F-F362-4305-A9C4-799BE7BA4BC4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F0A71-D301-4225-B522-02070178B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91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A3B2F-F362-4305-A9C4-799BE7BA4BC4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F0A71-D301-4225-B522-02070178B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124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Uiy3dkTwPc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GwWNGJdvx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GwWNGJdvx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726608"/>
            <a:ext cx="6858000" cy="767569"/>
          </a:xfrm>
        </p:spPr>
        <p:txBody>
          <a:bodyPr>
            <a:normAutofit fontScale="92500" lnSpcReduction="20000"/>
          </a:bodyPr>
          <a:lstStyle/>
          <a:p>
            <a:r>
              <a:rPr lang="en-GB" sz="3200" dirty="0"/>
              <a:t>A POWERPOINT WITH PRACTICE QUESTIONS AND VIDEO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2017-00EC-410E-BC58-683B3B49D387}" type="slidenum">
              <a:rPr lang="en-GB" smtClean="0"/>
              <a:t>1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834887"/>
            <a:ext cx="9144000" cy="1497496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GB" sz="9600" b="1" dirty="0">
                <a:latin typeface="+mn-lt"/>
              </a:rPr>
              <a:t>L1: COM 1 SEC A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601291"/>
            <a:ext cx="9144000" cy="185640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AUDIOVISUAL QUESTION PRACTICE</a:t>
            </a:r>
          </a:p>
        </p:txBody>
      </p:sp>
    </p:spTree>
    <p:extLst>
      <p:ext uri="{BB962C8B-B14F-4D97-AF65-F5344CB8AC3E}">
        <p14:creationId xmlns:p14="http://schemas.microsoft.com/office/powerpoint/2010/main" val="10400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46D2D-46BC-1A7D-4559-EF7F019DB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77" y="287305"/>
            <a:ext cx="5058383" cy="471453"/>
          </a:xfrm>
        </p:spPr>
        <p:txBody>
          <a:bodyPr>
            <a:noAutofit/>
          </a:bodyPr>
          <a:lstStyle/>
          <a:p>
            <a:pPr algn="ctr"/>
            <a:r>
              <a:rPr lang="en-GB" dirty="0" err="1">
                <a:hlinkClick r:id="rId2"/>
              </a:rPr>
              <a:t>Wateraid</a:t>
            </a:r>
            <a:r>
              <a:rPr lang="en-GB" dirty="0">
                <a:hlinkClick r:id="rId2"/>
              </a:rPr>
              <a:t> advert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F40A9-634F-B855-C204-BF2F450B8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195" y="1175509"/>
            <a:ext cx="8443609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/>
              <a:t>Explore how media language helps to </a:t>
            </a:r>
            <a:r>
              <a:rPr lang="en-GB" sz="2200" b="1" dirty="0"/>
              <a:t>position audiences </a:t>
            </a:r>
            <a:r>
              <a:rPr lang="en-GB" sz="2200" dirty="0"/>
              <a:t>in this advertisement for </a:t>
            </a:r>
            <a:r>
              <a:rPr lang="en-GB" sz="2200" dirty="0" err="1"/>
              <a:t>Wateraid</a:t>
            </a:r>
            <a:r>
              <a:rPr lang="en-GB" sz="2200" dirty="0"/>
              <a:t>. [15]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b="0" i="1" dirty="0">
                <a:solidFill>
                  <a:srgbClr val="222222"/>
                </a:solidFill>
                <a:effectLst/>
              </a:rPr>
              <a:t>You will be allowed one minute to read Question 1.</a:t>
            </a:r>
            <a:r>
              <a:rPr lang="en-GB" sz="2200" b="0" i="1" dirty="0">
                <a:solidFill>
                  <a:srgbClr val="333333"/>
                </a:solidFill>
                <a:effectLst/>
              </a:rPr>
              <a:t/>
            </a:r>
            <a:br>
              <a:rPr lang="en-GB" sz="2200" b="0" i="1" dirty="0">
                <a:solidFill>
                  <a:srgbClr val="333333"/>
                </a:solidFill>
                <a:effectLst/>
              </a:rPr>
            </a:br>
            <a:r>
              <a:rPr lang="en-GB" sz="2200" b="0" i="1" dirty="0">
                <a:solidFill>
                  <a:srgbClr val="222222"/>
                </a:solidFill>
                <a:effectLst/>
              </a:rPr>
              <a:t>The advertisement will be shown three times.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b="0" i="1" dirty="0">
                <a:solidFill>
                  <a:srgbClr val="333333"/>
                </a:solidFill>
                <a:effectLst/>
              </a:rPr>
              <a:t/>
            </a:r>
            <a:br>
              <a:rPr lang="en-GB" sz="2200" b="0" i="1" dirty="0">
                <a:solidFill>
                  <a:srgbClr val="333333"/>
                </a:solidFill>
                <a:effectLst/>
              </a:rPr>
            </a:br>
            <a:r>
              <a:rPr lang="en-GB" sz="2200" b="1" i="1" dirty="0">
                <a:solidFill>
                  <a:schemeClr val="accent5">
                    <a:lumMod val="75000"/>
                  </a:schemeClr>
                </a:solidFill>
                <a:effectLst/>
              </a:rPr>
              <a:t>First</a:t>
            </a:r>
            <a:r>
              <a:rPr lang="en-GB" sz="2200" b="0" i="1" dirty="0">
                <a:solidFill>
                  <a:schemeClr val="accent5">
                    <a:lumMod val="75000"/>
                  </a:schemeClr>
                </a:solidFill>
                <a:effectLst/>
              </a:rPr>
              <a:t> viewing: watch the advertisement.</a:t>
            </a:r>
            <a:br>
              <a:rPr lang="en-GB" sz="2200" b="0" i="1" dirty="0">
                <a:solidFill>
                  <a:schemeClr val="accent5">
                    <a:lumMod val="75000"/>
                  </a:schemeClr>
                </a:solidFill>
                <a:effectLst/>
              </a:rPr>
            </a:br>
            <a:r>
              <a:rPr lang="en-GB" sz="2200" b="1" i="1" dirty="0">
                <a:solidFill>
                  <a:srgbClr val="222222"/>
                </a:solidFill>
                <a:effectLst/>
              </a:rPr>
              <a:t>Second </a:t>
            </a:r>
            <a:r>
              <a:rPr lang="en-GB" sz="2200" b="0" i="1" dirty="0">
                <a:solidFill>
                  <a:srgbClr val="222222"/>
                </a:solidFill>
                <a:effectLst/>
              </a:rPr>
              <a:t>viewing: watch the advertisement and make notes.</a:t>
            </a:r>
            <a:r>
              <a:rPr lang="en-GB" sz="2200" b="0" i="1" dirty="0">
                <a:solidFill>
                  <a:srgbClr val="333333"/>
                </a:solidFill>
                <a:effectLst/>
              </a:rPr>
              <a:t/>
            </a:r>
            <a:br>
              <a:rPr lang="en-GB" sz="2200" b="0" i="1" dirty="0">
                <a:solidFill>
                  <a:srgbClr val="333333"/>
                </a:solidFill>
                <a:effectLst/>
              </a:rPr>
            </a:br>
            <a:r>
              <a:rPr lang="en-GB" sz="2200" b="0" i="1" dirty="0">
                <a:solidFill>
                  <a:srgbClr val="222222"/>
                </a:solidFill>
                <a:effectLst/>
              </a:rPr>
              <a:t>You will then have five minutes to make further notes</a:t>
            </a:r>
            <a:r>
              <a:rPr lang="en-GB" sz="2200" b="0" i="1" dirty="0">
                <a:solidFill>
                  <a:srgbClr val="333333"/>
                </a:solidFill>
                <a:effectLst/>
              </a:rPr>
              <a:t/>
            </a:r>
            <a:br>
              <a:rPr lang="en-GB" sz="2200" b="0" i="1" dirty="0">
                <a:solidFill>
                  <a:srgbClr val="333333"/>
                </a:solidFill>
                <a:effectLst/>
              </a:rPr>
            </a:br>
            <a:r>
              <a:rPr lang="en-GB" sz="2200" b="1" i="1" dirty="0">
                <a:solidFill>
                  <a:schemeClr val="accent5">
                    <a:lumMod val="75000"/>
                  </a:schemeClr>
                </a:solidFill>
                <a:effectLst/>
              </a:rPr>
              <a:t>Third </a:t>
            </a:r>
            <a:r>
              <a:rPr lang="en-GB" sz="2200" b="0" i="1" dirty="0">
                <a:solidFill>
                  <a:schemeClr val="accent5">
                    <a:lumMod val="75000"/>
                  </a:schemeClr>
                </a:solidFill>
                <a:effectLst/>
              </a:rPr>
              <a:t>viewing: watch the advertisement and make final notes.</a:t>
            </a:r>
            <a:br>
              <a:rPr lang="en-GB" sz="2200" b="0" i="1" dirty="0">
                <a:solidFill>
                  <a:schemeClr val="accent5">
                    <a:lumMod val="75000"/>
                  </a:schemeClr>
                </a:solidFill>
                <a:effectLst/>
              </a:rPr>
            </a:br>
            <a:r>
              <a:rPr lang="en-GB" sz="2200" b="0" i="1" dirty="0">
                <a:solidFill>
                  <a:srgbClr val="222222"/>
                </a:solidFill>
                <a:effectLst/>
              </a:rPr>
              <a:t>Once the third viewing has finished, you should answer Question 1.</a:t>
            </a:r>
            <a:endParaRPr lang="en-GB" sz="2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B2EA4E-2F05-A92C-4A6F-FC49EFE9754D}"/>
              </a:ext>
            </a:extLst>
          </p:cNvPr>
          <p:cNvSpPr txBox="1"/>
          <p:nvPr/>
        </p:nvSpPr>
        <p:spPr>
          <a:xfrm>
            <a:off x="6118698" y="389426"/>
            <a:ext cx="259154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Media language 15 marks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A2A436-FDCC-A533-0403-B03A59E9862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5097294"/>
            <a:ext cx="6771943" cy="176070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9DDD4B9-98DB-D426-523D-4E51B8887DFD}"/>
              </a:ext>
            </a:extLst>
          </p:cNvPr>
          <p:cNvSpPr txBox="1"/>
          <p:nvPr/>
        </p:nvSpPr>
        <p:spPr>
          <a:xfrm>
            <a:off x="7122138" y="5097294"/>
            <a:ext cx="1780162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‘through this use of a long-shot, audiences are positioned to feel…’</a:t>
            </a:r>
          </a:p>
        </p:txBody>
      </p:sp>
    </p:spTree>
    <p:extLst>
      <p:ext uri="{BB962C8B-B14F-4D97-AF65-F5344CB8AC3E}">
        <p14:creationId xmlns:p14="http://schemas.microsoft.com/office/powerpoint/2010/main" val="3706963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AF545-712B-9D4E-CEFC-988155106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02655"/>
            <a:ext cx="7886700" cy="1325563"/>
          </a:xfrm>
        </p:spPr>
        <p:txBody>
          <a:bodyPr/>
          <a:lstStyle/>
          <a:p>
            <a:r>
              <a:rPr lang="en-GB" dirty="0">
                <a:hlinkClick r:id="rId2"/>
              </a:rPr>
              <a:t>Ed Sheeran Shape of You 2017</a:t>
            </a:r>
            <a:r>
              <a:rPr lang="en-GB" dirty="0"/>
              <a:t>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4A50291-98BF-2F53-5C9D-7792F8DD590C}"/>
              </a:ext>
            </a:extLst>
          </p:cNvPr>
          <p:cNvSpPr txBox="1">
            <a:spLocks/>
          </p:cNvSpPr>
          <p:nvPr/>
        </p:nvSpPr>
        <p:spPr>
          <a:xfrm>
            <a:off x="333172" y="2117236"/>
            <a:ext cx="8477656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How do visual elements create meaning in this music video? [15]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2400" i="1" dirty="0">
                <a:solidFill>
                  <a:srgbClr val="222222"/>
                </a:solidFill>
              </a:rPr>
              <a:t>You will be allowed one minute to read Question 1.</a:t>
            </a:r>
            <a:r>
              <a:rPr lang="en-GB" sz="2400" i="1" dirty="0">
                <a:solidFill>
                  <a:srgbClr val="333333"/>
                </a:solidFill>
              </a:rPr>
              <a:t/>
            </a:r>
            <a:br>
              <a:rPr lang="en-GB" sz="2400" i="1" dirty="0">
                <a:solidFill>
                  <a:srgbClr val="333333"/>
                </a:solidFill>
              </a:rPr>
            </a:br>
            <a:r>
              <a:rPr lang="en-GB" sz="2400" i="1" dirty="0">
                <a:solidFill>
                  <a:srgbClr val="222222"/>
                </a:solidFill>
              </a:rPr>
              <a:t>The video will be shown three times.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2400" i="1" dirty="0">
                <a:solidFill>
                  <a:srgbClr val="333333"/>
                </a:solidFill>
              </a:rPr>
              <a:t/>
            </a:r>
            <a:br>
              <a:rPr lang="en-GB" sz="2400" i="1" dirty="0">
                <a:solidFill>
                  <a:srgbClr val="333333"/>
                </a:solidFill>
              </a:rPr>
            </a:br>
            <a:r>
              <a:rPr lang="en-GB" sz="2400" b="1" i="1" dirty="0">
                <a:solidFill>
                  <a:schemeClr val="accent5">
                    <a:lumMod val="75000"/>
                  </a:schemeClr>
                </a:solidFill>
              </a:rPr>
              <a:t>First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</a:rPr>
              <a:t> viewing: watch the advertisement.</a:t>
            </a:r>
            <a:br>
              <a:rPr lang="en-GB" sz="2400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GB" sz="2400" b="1" i="1" dirty="0">
                <a:solidFill>
                  <a:srgbClr val="222222"/>
                </a:solidFill>
              </a:rPr>
              <a:t>Second </a:t>
            </a:r>
            <a:r>
              <a:rPr lang="en-GB" sz="2400" i="1" dirty="0">
                <a:solidFill>
                  <a:srgbClr val="222222"/>
                </a:solidFill>
              </a:rPr>
              <a:t>viewing: watch the advertisement and make notes.</a:t>
            </a:r>
            <a:r>
              <a:rPr lang="en-GB" sz="2400" i="1" dirty="0">
                <a:solidFill>
                  <a:srgbClr val="333333"/>
                </a:solidFill>
              </a:rPr>
              <a:t/>
            </a:r>
            <a:br>
              <a:rPr lang="en-GB" sz="2400" i="1" dirty="0">
                <a:solidFill>
                  <a:srgbClr val="333333"/>
                </a:solidFill>
              </a:rPr>
            </a:br>
            <a:r>
              <a:rPr lang="en-GB" sz="2400" i="1" dirty="0">
                <a:solidFill>
                  <a:srgbClr val="222222"/>
                </a:solidFill>
              </a:rPr>
              <a:t>You will then have five minutes to make further notes</a:t>
            </a:r>
            <a:r>
              <a:rPr lang="en-GB" sz="2400" i="1" dirty="0">
                <a:solidFill>
                  <a:srgbClr val="333333"/>
                </a:solidFill>
              </a:rPr>
              <a:t/>
            </a:r>
            <a:br>
              <a:rPr lang="en-GB" sz="2400" i="1" dirty="0">
                <a:solidFill>
                  <a:srgbClr val="333333"/>
                </a:solidFill>
              </a:rPr>
            </a:br>
            <a:r>
              <a:rPr lang="en-GB" sz="2400" b="1" i="1" dirty="0">
                <a:solidFill>
                  <a:schemeClr val="accent5">
                    <a:lumMod val="75000"/>
                  </a:schemeClr>
                </a:solidFill>
              </a:rPr>
              <a:t>Third </a:t>
            </a:r>
            <a:r>
              <a:rPr lang="en-GB" sz="2400" i="1" dirty="0">
                <a:solidFill>
                  <a:schemeClr val="accent5">
                    <a:lumMod val="75000"/>
                  </a:schemeClr>
                </a:solidFill>
              </a:rPr>
              <a:t>viewing: watch the advertisement and make final notes.</a:t>
            </a:r>
            <a:br>
              <a:rPr lang="en-GB" sz="2400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GB" sz="2400" i="1" dirty="0">
                <a:solidFill>
                  <a:srgbClr val="222222"/>
                </a:solidFill>
              </a:rPr>
              <a:t>Once the third viewing has finished, you should answer Question 1.</a:t>
            </a:r>
            <a:endParaRPr lang="en-GB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93B448-0526-6588-A50E-BE2929EC4E6E}"/>
              </a:ext>
            </a:extLst>
          </p:cNvPr>
          <p:cNvSpPr txBox="1"/>
          <p:nvPr/>
        </p:nvSpPr>
        <p:spPr>
          <a:xfrm>
            <a:off x="6118698" y="389426"/>
            <a:ext cx="259154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Media language 15 marks</a:t>
            </a:r>
          </a:p>
        </p:txBody>
      </p:sp>
    </p:spTree>
    <p:extLst>
      <p:ext uri="{BB962C8B-B14F-4D97-AF65-F5344CB8AC3E}">
        <p14:creationId xmlns:p14="http://schemas.microsoft.com/office/powerpoint/2010/main" val="936484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AF545-712B-9D4E-CEFC-988155106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94" y="112434"/>
            <a:ext cx="7886700" cy="1325563"/>
          </a:xfrm>
        </p:spPr>
        <p:txBody>
          <a:bodyPr/>
          <a:lstStyle/>
          <a:p>
            <a:r>
              <a:rPr lang="en-GB" dirty="0">
                <a:hlinkClick r:id="rId2"/>
              </a:rPr>
              <a:t>Ed Sheeran Shape of You 2017</a:t>
            </a:r>
            <a:r>
              <a:rPr lang="en-GB" dirty="0"/>
              <a:t>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4A50291-98BF-2F53-5C9D-7792F8DD590C}"/>
              </a:ext>
            </a:extLst>
          </p:cNvPr>
          <p:cNvSpPr txBox="1">
            <a:spLocks/>
          </p:cNvSpPr>
          <p:nvPr/>
        </p:nvSpPr>
        <p:spPr>
          <a:xfrm>
            <a:off x="291131" y="1437997"/>
            <a:ext cx="8477656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b="1" dirty="0" smtClean="0"/>
              <a:t>Compare the representations of gender in this music video by Ed </a:t>
            </a:r>
            <a:r>
              <a:rPr lang="en-GB" sz="1800" b="1" dirty="0" err="1" smtClean="0"/>
              <a:t>Sheeran</a:t>
            </a:r>
            <a:r>
              <a:rPr lang="en-GB" sz="1800" b="1" dirty="0" smtClean="0"/>
              <a:t> and </a:t>
            </a:r>
            <a:r>
              <a:rPr lang="en-GB" sz="1800" b="1" i="1" dirty="0" smtClean="0"/>
              <a:t>‘17 Going Under</a:t>
            </a:r>
            <a:r>
              <a:rPr lang="en-GB" sz="1800" b="1" dirty="0" smtClean="0"/>
              <a:t>’ by Sam Fender [30]</a:t>
            </a:r>
          </a:p>
          <a:p>
            <a:r>
              <a:rPr lang="en-GB" sz="1800" dirty="0" smtClean="0"/>
              <a:t>Compare how the representations are constructed to convey ideas about gender</a:t>
            </a:r>
          </a:p>
          <a:p>
            <a:r>
              <a:rPr lang="en-GB" sz="1800" dirty="0" smtClean="0"/>
              <a:t>Consider the reasons for the similarities and differences</a:t>
            </a:r>
          </a:p>
          <a:p>
            <a:r>
              <a:rPr lang="en-GB" sz="1800" dirty="0" smtClean="0"/>
              <a:t>Consider how far the representations reflect differing contexts by making judgements and drawing concl</a:t>
            </a:r>
            <a:r>
              <a:rPr lang="en-GB" sz="1800" dirty="0" smtClean="0"/>
              <a:t>usions. </a:t>
            </a:r>
            <a:endParaRPr lang="en-GB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GB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800" i="1" dirty="0">
                <a:solidFill>
                  <a:srgbClr val="222222"/>
                </a:solidFill>
              </a:rPr>
              <a:t>You will be allowed one minute to read Question 1.</a:t>
            </a:r>
            <a:r>
              <a:rPr lang="en-GB" sz="1800" i="1" dirty="0">
                <a:solidFill>
                  <a:srgbClr val="333333"/>
                </a:solidFill>
              </a:rPr>
              <a:t/>
            </a:r>
            <a:br>
              <a:rPr lang="en-GB" sz="1800" i="1" dirty="0">
                <a:solidFill>
                  <a:srgbClr val="333333"/>
                </a:solidFill>
              </a:rPr>
            </a:br>
            <a:r>
              <a:rPr lang="en-GB" sz="1800" i="1" dirty="0">
                <a:solidFill>
                  <a:srgbClr val="222222"/>
                </a:solidFill>
              </a:rPr>
              <a:t>The video will be shown three times.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800" i="1" dirty="0">
                <a:solidFill>
                  <a:srgbClr val="333333"/>
                </a:solidFill>
              </a:rPr>
              <a:t/>
            </a:r>
            <a:br>
              <a:rPr lang="en-GB" sz="1800" i="1" dirty="0">
                <a:solidFill>
                  <a:srgbClr val="333333"/>
                </a:solidFill>
              </a:rPr>
            </a:br>
            <a:r>
              <a:rPr lang="en-GB" sz="1800" b="1" i="1" dirty="0">
                <a:solidFill>
                  <a:schemeClr val="accent5">
                    <a:lumMod val="75000"/>
                  </a:schemeClr>
                </a:solidFill>
              </a:rPr>
              <a:t>First</a:t>
            </a:r>
            <a:r>
              <a:rPr lang="en-GB" sz="1800" i="1" dirty="0">
                <a:solidFill>
                  <a:schemeClr val="accent5">
                    <a:lumMod val="75000"/>
                  </a:schemeClr>
                </a:solidFill>
              </a:rPr>
              <a:t> viewing: watch the advertisement.</a:t>
            </a:r>
            <a:br>
              <a:rPr lang="en-GB" sz="1800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GB" sz="1800" b="1" i="1" dirty="0">
                <a:solidFill>
                  <a:srgbClr val="222222"/>
                </a:solidFill>
              </a:rPr>
              <a:t>Second </a:t>
            </a:r>
            <a:r>
              <a:rPr lang="en-GB" sz="1800" i="1" dirty="0">
                <a:solidFill>
                  <a:srgbClr val="222222"/>
                </a:solidFill>
              </a:rPr>
              <a:t>viewing: watch the advertisement and make notes.</a:t>
            </a:r>
            <a:r>
              <a:rPr lang="en-GB" sz="1800" i="1" dirty="0">
                <a:solidFill>
                  <a:srgbClr val="333333"/>
                </a:solidFill>
              </a:rPr>
              <a:t/>
            </a:r>
            <a:br>
              <a:rPr lang="en-GB" sz="1800" i="1" dirty="0">
                <a:solidFill>
                  <a:srgbClr val="333333"/>
                </a:solidFill>
              </a:rPr>
            </a:br>
            <a:r>
              <a:rPr lang="en-GB" sz="1800" i="1" dirty="0">
                <a:solidFill>
                  <a:srgbClr val="222222"/>
                </a:solidFill>
              </a:rPr>
              <a:t>You will then have five minutes to make further notes</a:t>
            </a:r>
            <a:r>
              <a:rPr lang="en-GB" sz="1800" i="1" dirty="0">
                <a:solidFill>
                  <a:srgbClr val="333333"/>
                </a:solidFill>
              </a:rPr>
              <a:t/>
            </a:r>
            <a:br>
              <a:rPr lang="en-GB" sz="1800" i="1" dirty="0">
                <a:solidFill>
                  <a:srgbClr val="333333"/>
                </a:solidFill>
              </a:rPr>
            </a:br>
            <a:r>
              <a:rPr lang="en-GB" sz="1800" b="1" i="1" dirty="0">
                <a:solidFill>
                  <a:schemeClr val="accent5">
                    <a:lumMod val="75000"/>
                  </a:schemeClr>
                </a:solidFill>
              </a:rPr>
              <a:t>Third </a:t>
            </a:r>
            <a:r>
              <a:rPr lang="en-GB" sz="1800" i="1" dirty="0">
                <a:solidFill>
                  <a:schemeClr val="accent5">
                    <a:lumMod val="75000"/>
                  </a:schemeClr>
                </a:solidFill>
              </a:rPr>
              <a:t>viewing: watch the advertisement and make final notes.</a:t>
            </a:r>
            <a:br>
              <a:rPr lang="en-GB" sz="1800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GB" sz="1800" i="1" dirty="0">
                <a:solidFill>
                  <a:srgbClr val="222222"/>
                </a:solidFill>
              </a:rPr>
              <a:t>Once the third viewing has finished, you should answer Question 1.</a:t>
            </a:r>
            <a:endParaRPr lang="en-GB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93B448-0526-6588-A50E-BE2929EC4E6E}"/>
              </a:ext>
            </a:extLst>
          </p:cNvPr>
          <p:cNvSpPr txBox="1"/>
          <p:nvPr/>
        </p:nvSpPr>
        <p:spPr>
          <a:xfrm>
            <a:off x="6013784" y="0"/>
            <a:ext cx="313021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Media </a:t>
            </a:r>
            <a:r>
              <a:rPr lang="en-GB" dirty="0" smtClean="0"/>
              <a:t>representation</a:t>
            </a:r>
            <a:r>
              <a:rPr lang="en-GB" dirty="0" smtClean="0"/>
              <a:t> 30 </a:t>
            </a:r>
            <a:r>
              <a:rPr lang="en-GB" dirty="0"/>
              <a:t>marks</a:t>
            </a:r>
          </a:p>
        </p:txBody>
      </p:sp>
      <p:sp>
        <p:nvSpPr>
          <p:cNvPr id="3" name="Rectangle 2"/>
          <p:cNvSpPr/>
          <p:nvPr/>
        </p:nvSpPr>
        <p:spPr>
          <a:xfrm>
            <a:off x="291131" y="3613666"/>
            <a:ext cx="6530083" cy="26399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014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</TotalTime>
  <Words>184</Words>
  <Application>Microsoft Office PowerPoint</Application>
  <PresentationFormat>On-screen Show (4:3)</PresentationFormat>
  <Paragraphs>28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L1: COM 1 SEC A</vt:lpstr>
      <vt:lpstr>Wateraid advert </vt:lpstr>
      <vt:lpstr>Ed Sheeran Shape of You 2017 </vt:lpstr>
      <vt:lpstr>Ed Sheeran Shape of You 2017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L1: COM 1 SEC A</dc:title>
  <dc:creator>Clare Howard-Saunders</dc:creator>
  <cp:lastModifiedBy>Clare HOWARD-SAUNDERS</cp:lastModifiedBy>
  <cp:revision>4</cp:revision>
  <dcterms:created xsi:type="dcterms:W3CDTF">2024-01-11T12:30:30Z</dcterms:created>
  <dcterms:modified xsi:type="dcterms:W3CDTF">2024-01-12T09:34:11Z</dcterms:modified>
</cp:coreProperties>
</file>