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70" r:id="rId12"/>
    <p:sldId id="271" r:id="rId13"/>
    <p:sldId id="272" r:id="rId14"/>
    <p:sldId id="273" r:id="rId15"/>
    <p:sldId id="274" r:id="rId16"/>
    <p:sldId id="275" r:id="rId17"/>
    <p:sldId id="276" r:id="rId18"/>
    <p:sldId id="277" r:id="rId19"/>
    <p:sldId id="267" r:id="rId20"/>
    <p:sldId id="268"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78"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4197F-8044-471B-8077-CD97C1B1A4DE}" type="datetimeFigureOut">
              <a:rPr lang="en-GB" smtClean="0"/>
              <a:t>08/03/2024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08446-AB95-407A-81D4-66766F299315}" type="slidenum">
              <a:rPr lang="en-GB" smtClean="0"/>
              <a:t>‹#›</a:t>
            </a:fld>
            <a:endParaRPr lang="en-GB"/>
          </a:p>
        </p:txBody>
      </p:sp>
    </p:spTree>
    <p:extLst>
      <p:ext uri="{BB962C8B-B14F-4D97-AF65-F5344CB8AC3E}">
        <p14:creationId xmlns:p14="http://schemas.microsoft.com/office/powerpoint/2010/main" val="374917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258302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563768-B3D1-4D3D-B336-FC51F3EA2177}"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333683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63768-B3D1-4D3D-B336-FC51F3EA2177}"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237337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63768-B3D1-4D3D-B336-FC51F3EA2177}"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203420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63768-B3D1-4D3D-B336-FC51F3EA2177}"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398962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563768-B3D1-4D3D-B336-FC51F3EA2177}"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378079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563768-B3D1-4D3D-B336-FC51F3EA2177}"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144717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63768-B3D1-4D3D-B336-FC51F3EA2177}"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225969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63768-B3D1-4D3D-B336-FC51F3EA2177}"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123563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63768-B3D1-4D3D-B336-FC51F3EA2177}"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342030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563768-B3D1-4D3D-B336-FC51F3EA2177}"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123772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563768-B3D1-4D3D-B336-FC51F3EA2177}"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7954F-E155-4315-BABB-EBA719EB752D}" type="slidenum">
              <a:rPr lang="en-GB" smtClean="0"/>
              <a:t>‹#›</a:t>
            </a:fld>
            <a:endParaRPr lang="en-GB"/>
          </a:p>
        </p:txBody>
      </p:sp>
    </p:spTree>
    <p:extLst>
      <p:ext uri="{BB962C8B-B14F-4D97-AF65-F5344CB8AC3E}">
        <p14:creationId xmlns:p14="http://schemas.microsoft.com/office/powerpoint/2010/main" val="46317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63768-B3D1-4D3D-B336-FC51F3EA2177}" type="datetimeFigureOut">
              <a:rPr lang="en-GB" smtClean="0"/>
              <a:t>08/03/2024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7954F-E155-4315-BABB-EBA719EB752D}" type="slidenum">
              <a:rPr lang="en-GB" smtClean="0"/>
              <a:t>‹#›</a:t>
            </a:fld>
            <a:endParaRPr lang="en-GB"/>
          </a:p>
        </p:txBody>
      </p:sp>
    </p:spTree>
    <p:extLst>
      <p:ext uri="{BB962C8B-B14F-4D97-AF65-F5344CB8AC3E}">
        <p14:creationId xmlns:p14="http://schemas.microsoft.com/office/powerpoint/2010/main" val="1627896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0882" y="5023241"/>
            <a:ext cx="7502236" cy="767569"/>
          </a:xfrm>
        </p:spPr>
        <p:txBody>
          <a:bodyPr>
            <a:noAutofit/>
          </a:bodyPr>
          <a:lstStyle/>
          <a:p>
            <a:r>
              <a:rPr lang="en-GB" dirty="0"/>
              <a:t>L2</a:t>
            </a:r>
            <a:r>
              <a:rPr lang="en-GB" dirty="0" smtClean="0"/>
              <a:t>:</a:t>
            </a:r>
            <a:r>
              <a:rPr lang="en-GB" dirty="0">
                <a:latin typeface="Calibri" pitchFamily="34" charset="0"/>
                <a:cs typeface="Calibri" pitchFamily="34" charset="0"/>
              </a:rPr>
              <a:t> To understand the significance of the video games industry and to develop knowledge of gaming terminology</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8" name="Title 1"/>
          <p:cNvSpPr txBox="1">
            <a:spLocks/>
          </p:cNvSpPr>
          <p:nvPr/>
        </p:nvSpPr>
        <p:spPr>
          <a:xfrm>
            <a:off x="0" y="2601291"/>
            <a:ext cx="9144000" cy="185640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Assassin’s Creed: The Franchise</a:t>
            </a:r>
          </a:p>
        </p:txBody>
      </p:sp>
    </p:spTree>
    <p:extLst>
      <p:ext uri="{BB962C8B-B14F-4D97-AF65-F5344CB8AC3E}">
        <p14:creationId xmlns:p14="http://schemas.microsoft.com/office/powerpoint/2010/main" val="146415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5" y="365127"/>
            <a:ext cx="8257655" cy="915034"/>
          </a:xfrm>
          <a:solidFill>
            <a:schemeClr val="accent6">
              <a:lumMod val="60000"/>
              <a:lumOff val="40000"/>
            </a:schemeClr>
          </a:solidFill>
        </p:spPr>
        <p:txBody>
          <a:bodyPr/>
          <a:lstStyle/>
          <a:p>
            <a:r>
              <a:rPr lang="en-GB" b="1" dirty="0" smtClean="0"/>
              <a:t>Sandbox</a:t>
            </a:r>
            <a:endParaRPr lang="en-GB" b="1" dirty="0"/>
          </a:p>
        </p:txBody>
      </p:sp>
      <p:sp>
        <p:nvSpPr>
          <p:cNvPr id="3" name="Content Placeholder 2"/>
          <p:cNvSpPr>
            <a:spLocks noGrp="1"/>
          </p:cNvSpPr>
          <p:nvPr>
            <p:ph idx="1"/>
          </p:nvPr>
        </p:nvSpPr>
        <p:spPr>
          <a:xfrm>
            <a:off x="357447" y="2527069"/>
            <a:ext cx="8462357" cy="3649894"/>
          </a:xfrm>
        </p:spPr>
        <p:txBody>
          <a:bodyPr>
            <a:normAutofit/>
          </a:bodyPr>
          <a:lstStyle/>
          <a:p>
            <a:pPr marL="0" indent="0">
              <a:lnSpc>
                <a:spcPct val="100000"/>
              </a:lnSpc>
              <a:buNone/>
            </a:pPr>
            <a:r>
              <a:rPr lang="en-US" sz="2400" dirty="0"/>
              <a:t>A sandbox is a style of game in which minimal character limitations are placed on the gamer, allowing the gamer to roam and change a virtual world at will.</a:t>
            </a:r>
          </a:p>
          <a:p>
            <a:pPr marL="0" indent="0">
              <a:lnSpc>
                <a:spcPct val="100000"/>
              </a:lnSpc>
              <a:buNone/>
            </a:pPr>
            <a:r>
              <a:rPr lang="en-US" sz="2400" dirty="0"/>
              <a:t> In contrast to a progression-style game, a sandbox game emphasizes roaming and allows a gamer to select tasks.</a:t>
            </a:r>
          </a:p>
          <a:p>
            <a:pPr marL="0" indent="0">
              <a:lnSpc>
                <a:spcPct val="100000"/>
              </a:lnSpc>
              <a:buNone/>
            </a:pPr>
            <a:endParaRPr lang="en-GB" sz="2400" dirty="0"/>
          </a:p>
        </p:txBody>
      </p:sp>
      <p:pic>
        <p:nvPicPr>
          <p:cNvPr id="2050" name="Picture 2" descr="Minecraft parental controls and safety settings | Internet Ma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343" y="113371"/>
            <a:ext cx="3466957" cy="194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8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16" y="86873"/>
            <a:ext cx="7053542" cy="1050398"/>
          </a:xfrm>
          <a:solidFill>
            <a:schemeClr val="accent6">
              <a:lumMod val="60000"/>
              <a:lumOff val="40000"/>
            </a:schemeClr>
          </a:solidFill>
        </p:spPr>
        <p:txBody>
          <a:bodyPr/>
          <a:lstStyle/>
          <a:p>
            <a:r>
              <a:rPr lang="en-GB" sz="4050" b="1" dirty="0">
                <a:latin typeface="Calibri" pitchFamily="34" charset="0"/>
                <a:cs typeface="Calibri" pitchFamily="34" charset="0"/>
              </a:rPr>
              <a:t>Role Play</a:t>
            </a:r>
          </a:p>
        </p:txBody>
      </p:sp>
      <p:sp>
        <p:nvSpPr>
          <p:cNvPr id="3" name="Content Placeholder 2"/>
          <p:cNvSpPr>
            <a:spLocks noGrp="1"/>
          </p:cNvSpPr>
          <p:nvPr>
            <p:ph idx="1"/>
          </p:nvPr>
        </p:nvSpPr>
        <p:spPr>
          <a:xfrm>
            <a:off x="180416" y="2014347"/>
            <a:ext cx="4574464" cy="2562225"/>
          </a:xfrm>
        </p:spPr>
        <p:txBody>
          <a:bodyPr>
            <a:noAutofit/>
          </a:bodyPr>
          <a:lstStyle/>
          <a:p>
            <a:pPr>
              <a:buClrTx/>
              <a:buFont typeface="Arial" pitchFamily="34" charset="0"/>
              <a:buChar char="•"/>
            </a:pPr>
            <a:r>
              <a:rPr lang="en-US" sz="2100" dirty="0">
                <a:latin typeface="Calibri" pitchFamily="34" charset="0"/>
                <a:cs typeface="Calibri" pitchFamily="34" charset="0"/>
              </a:rPr>
              <a:t>A game where you design your own avatar to represent you which you then play as through the game. </a:t>
            </a:r>
          </a:p>
          <a:p>
            <a:pPr>
              <a:buClrTx/>
              <a:buFont typeface="Arial" pitchFamily="34" charset="0"/>
              <a:buChar char="•"/>
            </a:pPr>
            <a:endParaRPr lang="en-US" sz="2100" dirty="0">
              <a:latin typeface="Calibri" pitchFamily="34" charset="0"/>
              <a:cs typeface="Calibri" pitchFamily="34" charset="0"/>
            </a:endParaRPr>
          </a:p>
          <a:p>
            <a:pPr>
              <a:buClrTx/>
              <a:buFont typeface="Arial" pitchFamily="34" charset="0"/>
              <a:buChar char="•"/>
            </a:pPr>
            <a:r>
              <a:rPr lang="en-US" sz="2100" dirty="0">
                <a:latin typeface="Calibri" pitchFamily="34" charset="0"/>
                <a:cs typeface="Calibri" pitchFamily="34" charset="0"/>
              </a:rPr>
              <a:t>E.g. Blizzard’s World of </a:t>
            </a:r>
            <a:r>
              <a:rPr lang="en-US" sz="2100" dirty="0" err="1">
                <a:latin typeface="Calibri" pitchFamily="34" charset="0"/>
                <a:cs typeface="Calibri" pitchFamily="34" charset="0"/>
              </a:rPr>
              <a:t>Warcraft</a:t>
            </a:r>
            <a:r>
              <a:rPr lang="en-US" sz="2100" dirty="0">
                <a:latin typeface="Calibri" pitchFamily="34" charset="0"/>
                <a:cs typeface="Calibri" pitchFamily="34" charset="0"/>
              </a:rPr>
              <a:t> and EA’s SIMS</a:t>
            </a:r>
            <a:endParaRPr lang="en-GB" sz="2100" dirty="0">
              <a:latin typeface="Calibri" pitchFamily="34" charset="0"/>
              <a:cs typeface="Calibri" pitchFamily="34" charset="0"/>
            </a:endParaRPr>
          </a:p>
        </p:txBody>
      </p:sp>
      <p:pic>
        <p:nvPicPr>
          <p:cNvPr id="4" name="Picture 3"/>
          <p:cNvPicPr>
            <a:picLocks noChangeAspect="1"/>
          </p:cNvPicPr>
          <p:nvPr/>
        </p:nvPicPr>
        <p:blipFill>
          <a:blip r:embed="rId2" cstate="print"/>
          <a:stretch>
            <a:fillRect/>
          </a:stretch>
        </p:blipFill>
        <p:spPr>
          <a:xfrm>
            <a:off x="6877333" y="3617153"/>
            <a:ext cx="2143125" cy="3071813"/>
          </a:xfrm>
          <a:prstGeom prst="rect">
            <a:avLst/>
          </a:prstGeom>
        </p:spPr>
      </p:pic>
      <p:pic>
        <p:nvPicPr>
          <p:cNvPr id="13314" name="Picture 2" descr="Image result for SIMS"/>
          <p:cNvPicPr>
            <a:picLocks noChangeAspect="1" noChangeArrowheads="1"/>
          </p:cNvPicPr>
          <p:nvPr/>
        </p:nvPicPr>
        <p:blipFill>
          <a:blip r:embed="rId3" cstate="print"/>
          <a:srcRect/>
          <a:stretch>
            <a:fillRect/>
          </a:stretch>
        </p:blipFill>
        <p:spPr bwMode="auto">
          <a:xfrm>
            <a:off x="5634320" y="79996"/>
            <a:ext cx="3386138" cy="2114551"/>
          </a:xfrm>
          <a:prstGeom prst="rect">
            <a:avLst/>
          </a:prstGeom>
          <a:noFill/>
        </p:spPr>
      </p:pic>
    </p:spTree>
    <p:extLst>
      <p:ext uri="{BB962C8B-B14F-4D97-AF65-F5344CB8AC3E}">
        <p14:creationId xmlns:p14="http://schemas.microsoft.com/office/powerpoint/2010/main" val="355124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70" y="237610"/>
            <a:ext cx="7053542" cy="1050398"/>
          </a:xfrm>
          <a:solidFill>
            <a:schemeClr val="accent6">
              <a:lumMod val="60000"/>
              <a:lumOff val="40000"/>
            </a:schemeClr>
          </a:solidFill>
        </p:spPr>
        <p:txBody>
          <a:bodyPr/>
          <a:lstStyle/>
          <a:p>
            <a:r>
              <a:rPr lang="en-GB" sz="3600" b="1" dirty="0">
                <a:latin typeface="Calibri" pitchFamily="34" charset="0"/>
                <a:cs typeface="Calibri" pitchFamily="34" charset="0"/>
              </a:rPr>
              <a:t>Shooter</a:t>
            </a:r>
          </a:p>
        </p:txBody>
      </p:sp>
      <p:sp>
        <p:nvSpPr>
          <p:cNvPr id="3" name="Content Placeholder 2"/>
          <p:cNvSpPr>
            <a:spLocks noGrp="1"/>
          </p:cNvSpPr>
          <p:nvPr>
            <p:ph idx="1"/>
          </p:nvPr>
        </p:nvSpPr>
        <p:spPr>
          <a:xfrm>
            <a:off x="357477" y="2090825"/>
            <a:ext cx="5112297" cy="2562225"/>
          </a:xfrm>
        </p:spPr>
        <p:txBody>
          <a:bodyPr>
            <a:noAutofit/>
          </a:bodyPr>
          <a:lstStyle/>
          <a:p>
            <a:pPr>
              <a:buClrTx/>
              <a:buFont typeface="Arial" pitchFamily="34" charset="0"/>
              <a:buChar char="•"/>
            </a:pPr>
            <a:r>
              <a:rPr lang="en-US" sz="2100" dirty="0">
                <a:latin typeface="Calibri" pitchFamily="34" charset="0"/>
                <a:cs typeface="Calibri" pitchFamily="34" charset="0"/>
              </a:rPr>
              <a:t>A game based around shooting, played in either first person (from the perspective of the character) or third person (you can see the character that you are playing).</a:t>
            </a:r>
          </a:p>
          <a:p>
            <a:pPr>
              <a:buClrTx/>
              <a:buFont typeface="Arial" pitchFamily="34" charset="0"/>
              <a:buChar char="•"/>
            </a:pPr>
            <a:r>
              <a:rPr lang="en-US" sz="2100" dirty="0">
                <a:latin typeface="Calibri" pitchFamily="34" charset="0"/>
                <a:cs typeface="Calibri" pitchFamily="34" charset="0"/>
              </a:rPr>
              <a:t>E.g. Activision’s Call of Duty or EA’s Battlefield</a:t>
            </a:r>
          </a:p>
        </p:txBody>
      </p:sp>
      <p:pic>
        <p:nvPicPr>
          <p:cNvPr id="5" name="Picture 4"/>
          <p:cNvPicPr>
            <a:picLocks noChangeAspect="1"/>
          </p:cNvPicPr>
          <p:nvPr/>
        </p:nvPicPr>
        <p:blipFill>
          <a:blip r:embed="rId2" cstate="print"/>
          <a:stretch>
            <a:fillRect/>
          </a:stretch>
        </p:blipFill>
        <p:spPr>
          <a:xfrm>
            <a:off x="6016022" y="4499432"/>
            <a:ext cx="3018629" cy="2263972"/>
          </a:xfrm>
          <a:prstGeom prst="rect">
            <a:avLst/>
          </a:prstGeom>
        </p:spPr>
      </p:pic>
      <p:pic>
        <p:nvPicPr>
          <p:cNvPr id="1026" name="Picture 2" descr="Image result for first person shooter"/>
          <p:cNvPicPr>
            <a:picLocks noChangeAspect="1" noChangeArrowheads="1"/>
          </p:cNvPicPr>
          <p:nvPr/>
        </p:nvPicPr>
        <p:blipFill>
          <a:blip r:embed="rId3" cstate="print"/>
          <a:srcRect/>
          <a:stretch>
            <a:fillRect/>
          </a:stretch>
        </p:blipFill>
        <p:spPr bwMode="auto">
          <a:xfrm>
            <a:off x="6016022" y="77690"/>
            <a:ext cx="3025795" cy="2420636"/>
          </a:xfrm>
          <a:prstGeom prst="rect">
            <a:avLst/>
          </a:prstGeom>
          <a:noFill/>
        </p:spPr>
      </p:pic>
    </p:spTree>
    <p:extLst>
      <p:ext uri="{BB962C8B-B14F-4D97-AF65-F5344CB8AC3E}">
        <p14:creationId xmlns:p14="http://schemas.microsoft.com/office/powerpoint/2010/main" val="15927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26" y="182246"/>
            <a:ext cx="7886700" cy="1325563"/>
          </a:xfrm>
          <a:solidFill>
            <a:schemeClr val="accent6">
              <a:lumMod val="60000"/>
              <a:lumOff val="40000"/>
            </a:schemeClr>
          </a:solidFill>
        </p:spPr>
        <p:txBody>
          <a:bodyPr/>
          <a:lstStyle/>
          <a:p>
            <a:r>
              <a:rPr lang="en-GB" sz="3600" dirty="0">
                <a:latin typeface="Calibri" pitchFamily="34" charset="0"/>
                <a:cs typeface="Calibri" pitchFamily="34" charset="0"/>
              </a:rPr>
              <a:t>Narrative</a:t>
            </a:r>
          </a:p>
        </p:txBody>
      </p:sp>
      <p:sp>
        <p:nvSpPr>
          <p:cNvPr id="3" name="Content Placeholder 2"/>
          <p:cNvSpPr>
            <a:spLocks noGrp="1"/>
          </p:cNvSpPr>
          <p:nvPr>
            <p:ph idx="1"/>
          </p:nvPr>
        </p:nvSpPr>
        <p:spPr>
          <a:xfrm>
            <a:off x="637616" y="2032635"/>
            <a:ext cx="3768129" cy="2562225"/>
          </a:xfrm>
        </p:spPr>
        <p:txBody>
          <a:bodyPr>
            <a:normAutofit/>
          </a:bodyPr>
          <a:lstStyle/>
          <a:p>
            <a:pPr>
              <a:buClrTx/>
              <a:buFont typeface="Arial" pitchFamily="34" charset="0"/>
              <a:buChar char="•"/>
            </a:pPr>
            <a:r>
              <a:rPr lang="en-US" sz="2400" dirty="0">
                <a:latin typeface="Calibri" pitchFamily="34" charset="0"/>
                <a:cs typeface="Calibri" pitchFamily="34" charset="0"/>
              </a:rPr>
              <a:t>A game with a story which underpins gameplay. </a:t>
            </a:r>
            <a:r>
              <a:rPr lang="en-US" sz="2400" dirty="0" smtClean="0">
                <a:latin typeface="Calibri" pitchFamily="34" charset="0"/>
                <a:cs typeface="Calibri" pitchFamily="34" charset="0"/>
              </a:rPr>
              <a:t>Often associated with the ‘</a:t>
            </a:r>
            <a:r>
              <a:rPr lang="en-US" sz="2400" dirty="0" err="1" smtClean="0">
                <a:latin typeface="Calibri" pitchFamily="34" charset="0"/>
                <a:cs typeface="Calibri" pitchFamily="34" charset="0"/>
              </a:rPr>
              <a:t>openworld</a:t>
            </a:r>
            <a:r>
              <a:rPr lang="en-US" sz="2400" dirty="0" smtClean="0">
                <a:latin typeface="Calibri" pitchFamily="34" charset="0"/>
                <a:cs typeface="Calibri" pitchFamily="34" charset="0"/>
              </a:rPr>
              <a:t>’ style of game</a:t>
            </a:r>
            <a:endParaRPr lang="en-US" sz="2400" dirty="0">
              <a:latin typeface="Calibri" pitchFamily="34" charset="0"/>
              <a:cs typeface="Calibri" pitchFamily="34" charset="0"/>
            </a:endParaRPr>
          </a:p>
          <a:p>
            <a:pPr>
              <a:buClrTx/>
              <a:buFont typeface="Arial" pitchFamily="34" charset="0"/>
              <a:buChar char="•"/>
            </a:pPr>
            <a:endParaRPr lang="en-US" sz="2400" dirty="0">
              <a:latin typeface="Calibri" pitchFamily="34" charset="0"/>
              <a:cs typeface="Calibri" pitchFamily="34" charset="0"/>
            </a:endParaRPr>
          </a:p>
          <a:p>
            <a:pPr>
              <a:buClrTx/>
              <a:buFont typeface="Arial" pitchFamily="34" charset="0"/>
              <a:buChar char="•"/>
            </a:pPr>
            <a:r>
              <a:rPr lang="en-US" sz="2400" dirty="0">
                <a:latin typeface="Calibri" pitchFamily="34" charset="0"/>
                <a:cs typeface="Calibri" pitchFamily="34" charset="0"/>
              </a:rPr>
              <a:t>E.g. The Last of Us</a:t>
            </a:r>
            <a:endParaRPr lang="en-GB" sz="2400" dirty="0">
              <a:latin typeface="Calibri" pitchFamily="34" charset="0"/>
              <a:cs typeface="Calibri" pitchFamily="34" charset="0"/>
            </a:endParaRPr>
          </a:p>
        </p:txBody>
      </p:sp>
      <p:pic>
        <p:nvPicPr>
          <p:cNvPr id="4" name="Picture 3"/>
          <p:cNvPicPr>
            <a:picLocks noChangeAspect="1"/>
          </p:cNvPicPr>
          <p:nvPr/>
        </p:nvPicPr>
        <p:blipFill>
          <a:blip r:embed="rId2" cstate="print"/>
          <a:stretch>
            <a:fillRect/>
          </a:stretch>
        </p:blipFill>
        <p:spPr>
          <a:xfrm>
            <a:off x="4880805" y="59401"/>
            <a:ext cx="4150488" cy="2324273"/>
          </a:xfrm>
          <a:prstGeom prst="rect">
            <a:avLst/>
          </a:prstGeom>
        </p:spPr>
      </p:pic>
    </p:spTree>
    <p:extLst>
      <p:ext uri="{BB962C8B-B14F-4D97-AF65-F5344CB8AC3E}">
        <p14:creationId xmlns:p14="http://schemas.microsoft.com/office/powerpoint/2010/main" val="13244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77" y="133184"/>
            <a:ext cx="7053542" cy="1050398"/>
          </a:xfrm>
          <a:solidFill>
            <a:schemeClr val="accent6">
              <a:lumMod val="60000"/>
              <a:lumOff val="40000"/>
            </a:schemeClr>
          </a:solidFill>
        </p:spPr>
        <p:txBody>
          <a:bodyPr/>
          <a:lstStyle/>
          <a:p>
            <a:r>
              <a:rPr lang="en-GB" sz="3600" b="1" dirty="0">
                <a:latin typeface="Calibri" pitchFamily="34" charset="0"/>
                <a:cs typeface="Calibri" pitchFamily="34" charset="0"/>
              </a:rPr>
              <a:t>AAA</a:t>
            </a:r>
          </a:p>
        </p:txBody>
      </p:sp>
      <p:sp>
        <p:nvSpPr>
          <p:cNvPr id="3" name="Content Placeholder 2"/>
          <p:cNvSpPr>
            <a:spLocks noGrp="1"/>
          </p:cNvSpPr>
          <p:nvPr>
            <p:ph idx="1"/>
          </p:nvPr>
        </p:nvSpPr>
        <p:spPr>
          <a:xfrm>
            <a:off x="282633" y="1637987"/>
            <a:ext cx="7327909" cy="3146611"/>
          </a:xfrm>
        </p:spPr>
        <p:txBody>
          <a:bodyPr>
            <a:noAutofit/>
          </a:bodyPr>
          <a:lstStyle/>
          <a:p>
            <a:pPr>
              <a:buClrTx/>
              <a:buFont typeface="Arial" pitchFamily="34" charset="0"/>
              <a:buChar char="•"/>
            </a:pPr>
            <a:r>
              <a:rPr lang="en-GB" sz="2000" dirty="0">
                <a:latin typeface="Calibri" pitchFamily="34" charset="0"/>
                <a:cs typeface="Calibri" pitchFamily="34" charset="0"/>
              </a:rPr>
              <a:t>An AAA game, or pronounced “Triple-A game", is generally a title developed by a large studio, funded by a massive budget.</a:t>
            </a:r>
          </a:p>
          <a:p>
            <a:pPr>
              <a:buClrTx/>
              <a:buFont typeface="Arial" pitchFamily="34" charset="0"/>
              <a:buChar char="•"/>
            </a:pPr>
            <a:r>
              <a:rPr lang="en-GB" sz="2000" dirty="0">
                <a:latin typeface="Calibri" pitchFamily="34" charset="0"/>
                <a:cs typeface="Calibri" pitchFamily="34" charset="0"/>
              </a:rPr>
              <a:t>These games will have a marketing budget in the multiple-millions of dollars, and are planned to earn out in excess of one million titles sold. Investors/publishers expect a multiple-of-cost return on their investment In order to recoup general development costs.</a:t>
            </a:r>
          </a:p>
          <a:p>
            <a:pPr>
              <a:buClrTx/>
              <a:buFont typeface="Arial" pitchFamily="34" charset="0"/>
              <a:buChar char="•"/>
            </a:pPr>
            <a:r>
              <a:rPr lang="en-GB" sz="2000" dirty="0">
                <a:latin typeface="Calibri" pitchFamily="34" charset="0"/>
                <a:cs typeface="Calibri" pitchFamily="34" charset="0"/>
              </a:rPr>
              <a:t> Publishers will generally produce the title for the major platforms (currently Xbox 360, PS4, and PC) to maximize profits, unless it is a console exclusive, in which case the console maker will pay for exclusivity to offset the loss of potential profit to the developer.</a:t>
            </a:r>
          </a:p>
          <a:p>
            <a:endParaRPr lang="en-GB" sz="2000" dirty="0">
              <a:uFillTx/>
            </a:endParaRPr>
          </a:p>
        </p:txBody>
      </p:sp>
    </p:spTree>
    <p:extLst>
      <p:ext uri="{BB962C8B-B14F-4D97-AF65-F5344CB8AC3E}">
        <p14:creationId xmlns:p14="http://schemas.microsoft.com/office/powerpoint/2010/main" val="30852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06882"/>
            <a:ext cx="8092440" cy="1094880"/>
          </a:xfrm>
          <a:solidFill>
            <a:schemeClr val="accent6">
              <a:lumMod val="60000"/>
              <a:lumOff val="40000"/>
            </a:schemeClr>
          </a:solidFill>
        </p:spPr>
        <p:txBody>
          <a:bodyPr>
            <a:normAutofit/>
          </a:bodyPr>
          <a:lstStyle/>
          <a:p>
            <a:r>
              <a:rPr lang="en-GB" sz="3200" b="1" dirty="0" smtClean="0">
                <a:latin typeface="Calibri" pitchFamily="34" charset="0"/>
                <a:cs typeface="Calibri" pitchFamily="34" charset="0"/>
              </a:rPr>
              <a:t>High </a:t>
            </a:r>
            <a:r>
              <a:rPr lang="en-GB" sz="3200" b="1" dirty="0">
                <a:latin typeface="Calibri" pitchFamily="34" charset="0"/>
                <a:cs typeface="Calibri" pitchFamily="34" charset="0"/>
              </a:rPr>
              <a:t>Visibility </a:t>
            </a:r>
            <a:r>
              <a:rPr lang="en-GB" sz="3200" b="1" dirty="0" smtClean="0">
                <a:latin typeface="Calibri" pitchFamily="34" charset="0"/>
                <a:cs typeface="Calibri" pitchFamily="34" charset="0"/>
              </a:rPr>
              <a:t>Marketing / Promotion </a:t>
            </a:r>
            <a:endParaRPr lang="en-GB" sz="3200" b="1" dirty="0">
              <a:latin typeface="Calibri" pitchFamily="34" charset="0"/>
              <a:cs typeface="Calibri"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5194102" y="1934202"/>
            <a:ext cx="3010560" cy="2221943"/>
          </a:xfrm>
          <a:prstGeom prst="rect">
            <a:avLst/>
          </a:prstGeom>
        </p:spPr>
      </p:pic>
      <p:pic>
        <p:nvPicPr>
          <p:cNvPr id="4" name="Picture 3"/>
          <p:cNvPicPr>
            <a:picLocks noChangeAspect="1"/>
          </p:cNvPicPr>
          <p:nvPr/>
        </p:nvPicPr>
        <p:blipFill>
          <a:blip r:embed="rId3" cstate="print"/>
          <a:stretch>
            <a:fillRect/>
          </a:stretch>
        </p:blipFill>
        <p:spPr>
          <a:xfrm>
            <a:off x="928575" y="1868125"/>
            <a:ext cx="3010560" cy="2210344"/>
          </a:xfrm>
          <a:prstGeom prst="rect">
            <a:avLst/>
          </a:prstGeom>
        </p:spPr>
      </p:pic>
      <p:pic>
        <p:nvPicPr>
          <p:cNvPr id="6" name="Picture 5"/>
          <p:cNvPicPr>
            <a:picLocks noChangeAspect="1"/>
          </p:cNvPicPr>
          <p:nvPr/>
        </p:nvPicPr>
        <p:blipFill>
          <a:blip r:embed="rId4" cstate="print"/>
          <a:stretch>
            <a:fillRect/>
          </a:stretch>
        </p:blipFill>
        <p:spPr>
          <a:xfrm>
            <a:off x="522040" y="4802862"/>
            <a:ext cx="2889504" cy="1755695"/>
          </a:xfrm>
          <a:prstGeom prst="rect">
            <a:avLst/>
          </a:prstGeom>
        </p:spPr>
      </p:pic>
      <p:pic>
        <p:nvPicPr>
          <p:cNvPr id="7" name="Picture 6"/>
          <p:cNvPicPr>
            <a:picLocks noChangeAspect="1"/>
          </p:cNvPicPr>
          <p:nvPr/>
        </p:nvPicPr>
        <p:blipFill>
          <a:blip r:embed="rId5" cstate="print"/>
          <a:stretch>
            <a:fillRect/>
          </a:stretch>
        </p:blipFill>
        <p:spPr>
          <a:xfrm>
            <a:off x="4579057" y="4688586"/>
            <a:ext cx="4365437" cy="1984248"/>
          </a:xfrm>
          <a:prstGeom prst="rect">
            <a:avLst/>
          </a:prstGeom>
        </p:spPr>
      </p:pic>
    </p:spTree>
    <p:extLst>
      <p:ext uri="{BB962C8B-B14F-4D97-AF65-F5344CB8AC3E}">
        <p14:creationId xmlns:p14="http://schemas.microsoft.com/office/powerpoint/2010/main" val="147502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GB" sz="4500" b="1" dirty="0">
                <a:latin typeface="Calibri" pitchFamily="34" charset="0"/>
                <a:cs typeface="Calibri" pitchFamily="34" charset="0"/>
              </a:rPr>
              <a:t>DLC</a:t>
            </a:r>
          </a:p>
        </p:txBody>
      </p:sp>
      <p:sp>
        <p:nvSpPr>
          <p:cNvPr id="3" name="Content Placeholder 2"/>
          <p:cNvSpPr>
            <a:spLocks noGrp="1"/>
          </p:cNvSpPr>
          <p:nvPr>
            <p:ph idx="1"/>
          </p:nvPr>
        </p:nvSpPr>
        <p:spPr>
          <a:xfrm>
            <a:off x="857072" y="2471547"/>
            <a:ext cx="6627708" cy="2562225"/>
          </a:xfrm>
        </p:spPr>
        <p:txBody>
          <a:bodyPr>
            <a:normAutofit/>
          </a:bodyPr>
          <a:lstStyle/>
          <a:p>
            <a:pPr>
              <a:buClrTx/>
              <a:buFont typeface="Arial" pitchFamily="34" charset="0"/>
              <a:buChar char="•"/>
            </a:pPr>
            <a:r>
              <a:rPr lang="en-GB" sz="2400" dirty="0">
                <a:latin typeface="Calibri" pitchFamily="34" charset="0"/>
                <a:cs typeface="Calibri" pitchFamily="34" charset="0"/>
              </a:rPr>
              <a:t>Downloadable content </a:t>
            </a:r>
          </a:p>
          <a:p>
            <a:pPr>
              <a:buClrTx/>
              <a:buFont typeface="Arial" pitchFamily="34" charset="0"/>
              <a:buChar char="•"/>
            </a:pPr>
            <a:endParaRPr lang="en-US" sz="2400" dirty="0">
              <a:latin typeface="Calibri" pitchFamily="34" charset="0"/>
              <a:cs typeface="Calibri" pitchFamily="34" charset="0"/>
            </a:endParaRPr>
          </a:p>
          <a:p>
            <a:pPr>
              <a:buClrTx/>
              <a:buFont typeface="Arial" pitchFamily="34" charset="0"/>
              <a:buChar char="•"/>
            </a:pPr>
            <a:r>
              <a:rPr lang="en-US" sz="2400" dirty="0">
                <a:latin typeface="Calibri" pitchFamily="34" charset="0"/>
                <a:cs typeface="Calibri" pitchFamily="34" charset="0"/>
              </a:rPr>
              <a:t>Extras that can be downloaded in online games </a:t>
            </a:r>
            <a:endParaRPr lang="en-GB" sz="2400" dirty="0">
              <a:latin typeface="Calibri" pitchFamily="34" charset="0"/>
              <a:cs typeface="Calibri" pitchFamily="34" charset="0"/>
            </a:endParaRPr>
          </a:p>
        </p:txBody>
      </p:sp>
    </p:spTree>
    <p:extLst>
      <p:ext uri="{BB962C8B-B14F-4D97-AF65-F5344CB8AC3E}">
        <p14:creationId xmlns:p14="http://schemas.microsoft.com/office/powerpoint/2010/main" val="249209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48" y="239162"/>
            <a:ext cx="7053542" cy="1050398"/>
          </a:xfrm>
          <a:solidFill>
            <a:schemeClr val="accent6">
              <a:lumMod val="60000"/>
              <a:lumOff val="40000"/>
            </a:schemeClr>
          </a:solidFill>
        </p:spPr>
        <p:txBody>
          <a:bodyPr/>
          <a:lstStyle/>
          <a:p>
            <a:r>
              <a:rPr lang="en-GB" sz="3600" b="1" dirty="0">
                <a:latin typeface="Calibri" pitchFamily="34" charset="0"/>
                <a:cs typeface="Calibri" pitchFamily="34" charset="0"/>
              </a:rPr>
              <a:t>Formats of Computer Games</a:t>
            </a:r>
          </a:p>
        </p:txBody>
      </p:sp>
      <p:sp>
        <p:nvSpPr>
          <p:cNvPr id="3" name="Content Placeholder 2"/>
          <p:cNvSpPr>
            <a:spLocks noGrp="1"/>
          </p:cNvSpPr>
          <p:nvPr>
            <p:ph idx="1"/>
          </p:nvPr>
        </p:nvSpPr>
        <p:spPr>
          <a:xfrm>
            <a:off x="284248" y="1784291"/>
            <a:ext cx="7298862" cy="3146611"/>
          </a:xfrm>
        </p:spPr>
        <p:txBody>
          <a:bodyPr>
            <a:noAutofit/>
          </a:bodyPr>
          <a:lstStyle/>
          <a:p>
            <a:pPr>
              <a:buClrTx/>
              <a:buFont typeface="Arial" pitchFamily="34" charset="0"/>
              <a:buChar char="•"/>
            </a:pPr>
            <a:r>
              <a:rPr lang="en-GB" sz="2100" b="1" dirty="0">
                <a:latin typeface="Calibri" pitchFamily="34" charset="0"/>
                <a:cs typeface="Calibri" pitchFamily="34" charset="0"/>
              </a:rPr>
              <a:t>MMORPG</a:t>
            </a:r>
            <a:r>
              <a:rPr lang="en-GB" sz="2100" dirty="0">
                <a:latin typeface="Calibri" pitchFamily="34" charset="0"/>
                <a:cs typeface="Calibri" pitchFamily="34" charset="0"/>
              </a:rPr>
              <a:t> = </a:t>
            </a:r>
            <a:r>
              <a:rPr lang="en-GB" sz="2100" b="1" dirty="0">
                <a:latin typeface="Calibri" pitchFamily="34" charset="0"/>
                <a:cs typeface="Calibri" pitchFamily="34" charset="0"/>
              </a:rPr>
              <a:t>M</a:t>
            </a:r>
            <a:r>
              <a:rPr lang="en-GB" sz="2100" dirty="0">
                <a:latin typeface="Calibri" pitchFamily="34" charset="0"/>
                <a:cs typeface="Calibri" pitchFamily="34" charset="0"/>
              </a:rPr>
              <a:t>assively </a:t>
            </a:r>
            <a:r>
              <a:rPr lang="en-GB" sz="2100" b="1" dirty="0">
                <a:latin typeface="Calibri" pitchFamily="34" charset="0"/>
                <a:cs typeface="Calibri" pitchFamily="34" charset="0"/>
              </a:rPr>
              <a:t>M</a:t>
            </a:r>
            <a:r>
              <a:rPr lang="en-GB" sz="2100" dirty="0">
                <a:latin typeface="Calibri" pitchFamily="34" charset="0"/>
                <a:cs typeface="Calibri" pitchFamily="34" charset="0"/>
              </a:rPr>
              <a:t>ulti-player </a:t>
            </a:r>
            <a:r>
              <a:rPr lang="en-GB" sz="2100" b="1" dirty="0">
                <a:latin typeface="Calibri" pitchFamily="34" charset="0"/>
                <a:cs typeface="Calibri" pitchFamily="34" charset="0"/>
              </a:rPr>
              <a:t>O</a:t>
            </a:r>
            <a:r>
              <a:rPr lang="en-GB" sz="2100" dirty="0">
                <a:latin typeface="Calibri" pitchFamily="34" charset="0"/>
                <a:cs typeface="Calibri" pitchFamily="34" charset="0"/>
              </a:rPr>
              <a:t>nline </a:t>
            </a:r>
            <a:r>
              <a:rPr lang="en-GB" sz="2100" b="1" dirty="0">
                <a:latin typeface="Calibri" pitchFamily="34" charset="0"/>
                <a:cs typeface="Calibri" pitchFamily="34" charset="0"/>
              </a:rPr>
              <a:t>R</a:t>
            </a:r>
            <a:r>
              <a:rPr lang="en-GB" sz="2100" dirty="0">
                <a:latin typeface="Calibri" pitchFamily="34" charset="0"/>
                <a:cs typeface="Calibri" pitchFamily="34" charset="0"/>
              </a:rPr>
              <a:t>ole-playing </a:t>
            </a:r>
            <a:r>
              <a:rPr lang="en-GB" sz="2100" b="1" dirty="0">
                <a:latin typeface="Calibri" pitchFamily="34" charset="0"/>
                <a:cs typeface="Calibri" pitchFamily="34" charset="0"/>
              </a:rPr>
              <a:t>G</a:t>
            </a:r>
            <a:r>
              <a:rPr lang="en-GB" sz="2100" dirty="0">
                <a:latin typeface="Calibri" pitchFamily="34" charset="0"/>
                <a:cs typeface="Calibri" pitchFamily="34" charset="0"/>
              </a:rPr>
              <a:t>ame.</a:t>
            </a:r>
          </a:p>
          <a:p>
            <a:pPr>
              <a:buClrTx/>
              <a:buNone/>
            </a:pPr>
            <a:r>
              <a:rPr lang="en-GB" sz="2100" dirty="0">
                <a:latin typeface="Calibri" pitchFamily="34" charset="0"/>
                <a:cs typeface="Calibri" pitchFamily="34" charset="0"/>
              </a:rPr>
              <a:t>	A large number of players can be involved in the virtual world of the game at one time. Offer persistent worlds – the game world continues even when the gamer is not part of it.</a:t>
            </a:r>
          </a:p>
          <a:p>
            <a:pPr>
              <a:buClrTx/>
              <a:buNone/>
            </a:pPr>
            <a:endParaRPr lang="en-GB" sz="2100" dirty="0">
              <a:latin typeface="Calibri" pitchFamily="34" charset="0"/>
              <a:cs typeface="Calibri" pitchFamily="34" charset="0"/>
            </a:endParaRPr>
          </a:p>
          <a:p>
            <a:pPr>
              <a:buClrTx/>
              <a:buFont typeface="Arial" pitchFamily="34" charset="0"/>
              <a:buChar char="•"/>
            </a:pPr>
            <a:r>
              <a:rPr lang="en-GB" sz="2100" b="1" dirty="0">
                <a:latin typeface="Calibri" pitchFamily="34" charset="0"/>
                <a:cs typeface="Calibri" pitchFamily="34" charset="0"/>
              </a:rPr>
              <a:t>CRPG</a:t>
            </a:r>
            <a:r>
              <a:rPr lang="en-GB" sz="2100" dirty="0">
                <a:latin typeface="Calibri" pitchFamily="34" charset="0"/>
                <a:cs typeface="Calibri" pitchFamily="34" charset="0"/>
              </a:rPr>
              <a:t> = </a:t>
            </a:r>
            <a:r>
              <a:rPr lang="en-GB" sz="2100" b="1" dirty="0">
                <a:latin typeface="Calibri" pitchFamily="34" charset="0"/>
                <a:cs typeface="Calibri" pitchFamily="34" charset="0"/>
              </a:rPr>
              <a:t>C</a:t>
            </a:r>
            <a:r>
              <a:rPr lang="en-GB" sz="2100" dirty="0">
                <a:latin typeface="Calibri" pitchFamily="34" charset="0"/>
                <a:cs typeface="Calibri" pitchFamily="34" charset="0"/>
              </a:rPr>
              <a:t>omputer </a:t>
            </a:r>
            <a:r>
              <a:rPr lang="en-GB" sz="2100" b="1" dirty="0">
                <a:latin typeface="Calibri" pitchFamily="34" charset="0"/>
                <a:cs typeface="Calibri" pitchFamily="34" charset="0"/>
              </a:rPr>
              <a:t>R</a:t>
            </a:r>
            <a:r>
              <a:rPr lang="en-GB" sz="2100" dirty="0">
                <a:latin typeface="Calibri" pitchFamily="34" charset="0"/>
                <a:cs typeface="Calibri" pitchFamily="34" charset="0"/>
              </a:rPr>
              <a:t>ole-</a:t>
            </a:r>
            <a:r>
              <a:rPr lang="en-GB" sz="2100" b="1" dirty="0">
                <a:latin typeface="Calibri" pitchFamily="34" charset="0"/>
                <a:cs typeface="Calibri" pitchFamily="34" charset="0"/>
              </a:rPr>
              <a:t>P</a:t>
            </a:r>
            <a:r>
              <a:rPr lang="en-GB" sz="2100" dirty="0">
                <a:latin typeface="Calibri" pitchFamily="34" charset="0"/>
                <a:cs typeface="Calibri" pitchFamily="34" charset="0"/>
              </a:rPr>
              <a:t>laying </a:t>
            </a:r>
            <a:r>
              <a:rPr lang="en-GB" sz="2100" b="1" dirty="0">
                <a:latin typeface="Calibri" pitchFamily="34" charset="0"/>
                <a:cs typeface="Calibri" pitchFamily="34" charset="0"/>
              </a:rPr>
              <a:t>G</a:t>
            </a:r>
            <a:r>
              <a:rPr lang="en-GB" sz="2100" dirty="0">
                <a:latin typeface="Calibri" pitchFamily="34" charset="0"/>
                <a:cs typeface="Calibri" pitchFamily="34" charset="0"/>
              </a:rPr>
              <a:t>ame </a:t>
            </a:r>
          </a:p>
          <a:p>
            <a:pPr>
              <a:buClrTx/>
              <a:buNone/>
            </a:pPr>
            <a:r>
              <a:rPr lang="en-GB" sz="2100" dirty="0">
                <a:latin typeface="Calibri" pitchFamily="34" charset="0"/>
                <a:cs typeface="Calibri" pitchFamily="34" charset="0"/>
              </a:rPr>
              <a:t>	Fewer players than MMORPG and non-persistent worlds.</a:t>
            </a:r>
          </a:p>
        </p:txBody>
      </p:sp>
    </p:spTree>
    <p:extLst>
      <p:ext uri="{BB962C8B-B14F-4D97-AF65-F5344CB8AC3E}">
        <p14:creationId xmlns:p14="http://schemas.microsoft.com/office/powerpoint/2010/main" val="2992156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GB" b="1" dirty="0" smtClean="0">
                <a:latin typeface="Calibri" pitchFamily="34" charset="0"/>
                <a:cs typeface="Calibri" pitchFamily="34" charset="0"/>
              </a:rPr>
              <a:t>Players Positioning</a:t>
            </a:r>
            <a:endParaRPr lang="en-GB" b="1" dirty="0">
              <a:latin typeface="Calibri" pitchFamily="34" charset="0"/>
              <a:cs typeface="Calibri" pitchFamily="34" charset="0"/>
            </a:endParaRPr>
          </a:p>
        </p:txBody>
      </p:sp>
      <p:sp>
        <p:nvSpPr>
          <p:cNvPr id="3" name="Content Placeholder 2"/>
          <p:cNvSpPr>
            <a:spLocks noGrp="1"/>
          </p:cNvSpPr>
          <p:nvPr>
            <p:ph idx="1"/>
          </p:nvPr>
        </p:nvSpPr>
        <p:spPr>
          <a:xfrm>
            <a:off x="705466" y="2623758"/>
            <a:ext cx="6709906" cy="2496734"/>
          </a:xfrm>
        </p:spPr>
        <p:txBody>
          <a:bodyPr>
            <a:noAutofit/>
          </a:bodyPr>
          <a:lstStyle/>
          <a:p>
            <a:pPr>
              <a:buClrTx/>
              <a:buFont typeface="Arial" pitchFamily="34" charset="0"/>
              <a:buChar char="•"/>
            </a:pPr>
            <a:r>
              <a:rPr lang="en-GB" sz="2400" dirty="0">
                <a:latin typeface="Calibri" pitchFamily="34" charset="0"/>
                <a:cs typeface="Calibri" pitchFamily="34" charset="0"/>
              </a:rPr>
              <a:t>Single player</a:t>
            </a:r>
          </a:p>
          <a:p>
            <a:pPr>
              <a:buClrTx/>
              <a:buFont typeface="Arial" pitchFamily="34" charset="0"/>
              <a:buChar char="•"/>
            </a:pPr>
            <a:r>
              <a:rPr lang="en-GB" sz="2400" dirty="0">
                <a:latin typeface="Calibri" pitchFamily="34" charset="0"/>
                <a:cs typeface="Calibri" pitchFamily="34" charset="0"/>
              </a:rPr>
              <a:t>Multi player</a:t>
            </a:r>
          </a:p>
          <a:p>
            <a:pPr>
              <a:buClrTx/>
              <a:buFont typeface="Arial" pitchFamily="34" charset="0"/>
              <a:buChar char="•"/>
            </a:pPr>
            <a:r>
              <a:rPr lang="en-GB" sz="2400" dirty="0">
                <a:latin typeface="Calibri" pitchFamily="34" charset="0"/>
                <a:cs typeface="Calibri" pitchFamily="34" charset="0"/>
              </a:rPr>
              <a:t>Specific Character role play</a:t>
            </a:r>
          </a:p>
          <a:p>
            <a:pPr>
              <a:buClrTx/>
              <a:buFont typeface="Arial" pitchFamily="34" charset="0"/>
              <a:buChar char="•"/>
            </a:pPr>
            <a:r>
              <a:rPr lang="en-GB" sz="2400" dirty="0">
                <a:latin typeface="Calibri" pitchFamily="34" charset="0"/>
                <a:cs typeface="Calibri" pitchFamily="34" charset="0"/>
              </a:rPr>
              <a:t>First person</a:t>
            </a:r>
          </a:p>
          <a:p>
            <a:pPr>
              <a:buClrTx/>
              <a:buFont typeface="Arial" pitchFamily="34" charset="0"/>
              <a:buChar char="•"/>
            </a:pPr>
            <a:r>
              <a:rPr lang="en-GB" sz="2400" dirty="0">
                <a:latin typeface="Calibri" pitchFamily="34" charset="0"/>
                <a:cs typeface="Calibri" pitchFamily="34" charset="0"/>
              </a:rPr>
              <a:t>Third person </a:t>
            </a:r>
          </a:p>
        </p:txBody>
      </p:sp>
      <p:sp>
        <p:nvSpPr>
          <p:cNvPr id="4" name="TextBox 3"/>
          <p:cNvSpPr txBox="1"/>
          <p:nvPr/>
        </p:nvSpPr>
        <p:spPr>
          <a:xfrm>
            <a:off x="324195" y="1885950"/>
            <a:ext cx="8354291" cy="523220"/>
          </a:xfrm>
          <a:prstGeom prst="rect">
            <a:avLst/>
          </a:prstGeom>
          <a:noFill/>
        </p:spPr>
        <p:txBody>
          <a:bodyPr wrap="square" rtlCol="0">
            <a:spAutoFit/>
          </a:bodyPr>
          <a:lstStyle/>
          <a:p>
            <a:r>
              <a:rPr lang="en-GB" sz="2800" b="1" dirty="0">
                <a:latin typeface="Calibri" pitchFamily="34" charset="0"/>
                <a:cs typeface="Calibri" pitchFamily="34" charset="0"/>
              </a:rPr>
              <a:t>Players can be positioned in different ways in a game.</a:t>
            </a:r>
          </a:p>
        </p:txBody>
      </p:sp>
    </p:spTree>
    <p:extLst>
      <p:ext uri="{BB962C8B-B14F-4D97-AF65-F5344CB8AC3E}">
        <p14:creationId xmlns:p14="http://schemas.microsoft.com/office/powerpoint/2010/main" val="3211148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5" y="365127"/>
            <a:ext cx="8257655" cy="915034"/>
          </a:xfrm>
          <a:solidFill>
            <a:schemeClr val="accent6">
              <a:lumMod val="60000"/>
              <a:lumOff val="40000"/>
            </a:schemeClr>
          </a:solidFill>
        </p:spPr>
        <p:txBody>
          <a:bodyPr/>
          <a:lstStyle/>
          <a:p>
            <a:r>
              <a:rPr lang="en-GB" b="1" dirty="0" smtClean="0"/>
              <a:t>Tasks</a:t>
            </a:r>
            <a:endParaRPr lang="en-GB" b="1" dirty="0"/>
          </a:p>
        </p:txBody>
      </p:sp>
      <p:sp>
        <p:nvSpPr>
          <p:cNvPr id="3" name="Content Placeholder 2"/>
          <p:cNvSpPr>
            <a:spLocks noGrp="1"/>
          </p:cNvSpPr>
          <p:nvPr>
            <p:ph idx="1"/>
          </p:nvPr>
        </p:nvSpPr>
        <p:spPr>
          <a:xfrm>
            <a:off x="357447" y="2527069"/>
            <a:ext cx="8462357" cy="3649894"/>
          </a:xfrm>
        </p:spPr>
        <p:txBody>
          <a:bodyPr>
            <a:normAutofit lnSpcReduction="10000"/>
          </a:bodyPr>
          <a:lstStyle/>
          <a:p>
            <a:pPr marL="457200" indent="-457200">
              <a:lnSpc>
                <a:spcPct val="100000"/>
              </a:lnSpc>
              <a:buFont typeface="+mj-lt"/>
              <a:buAutoNum type="arabicPeriod"/>
            </a:pPr>
            <a:r>
              <a:rPr lang="en-GB" sz="2400" dirty="0" smtClean="0"/>
              <a:t>On Satchel, find this </a:t>
            </a:r>
            <a:r>
              <a:rPr lang="en-GB" sz="2400" dirty="0" err="1" smtClean="0"/>
              <a:t>ppt</a:t>
            </a:r>
            <a:r>
              <a:rPr lang="en-GB" sz="2400" dirty="0" smtClean="0"/>
              <a:t> and go to slide 5</a:t>
            </a:r>
          </a:p>
          <a:p>
            <a:pPr marL="457200" indent="-457200">
              <a:lnSpc>
                <a:spcPct val="100000"/>
              </a:lnSpc>
              <a:buFont typeface="+mj-lt"/>
              <a:buAutoNum type="arabicPeriod"/>
            </a:pPr>
            <a:r>
              <a:rPr lang="en-GB" sz="2400" dirty="0" smtClean="0"/>
              <a:t>Research all of these statistics and verify them. If they need updating, put in the latest statistics. Make sure your statistics are correct (how will you verify?) before you write them down (see 3). </a:t>
            </a:r>
            <a:endParaRPr lang="en-GB" sz="2400" dirty="0"/>
          </a:p>
          <a:p>
            <a:pPr marL="457200" indent="-457200">
              <a:lnSpc>
                <a:spcPct val="100000"/>
              </a:lnSpc>
              <a:buFont typeface="+mj-lt"/>
              <a:buAutoNum type="arabicPeriod"/>
            </a:pPr>
            <a:r>
              <a:rPr lang="en-GB" sz="2400" dirty="0" smtClean="0"/>
              <a:t>Create a revision sheet for this lesson that you can file away and use later. Include your research from number 2 in this document. Use the AC factsheet if necessary.</a:t>
            </a:r>
          </a:p>
          <a:p>
            <a:pPr marL="457200" indent="-457200">
              <a:lnSpc>
                <a:spcPct val="100000"/>
              </a:lnSpc>
              <a:buFont typeface="+mj-lt"/>
              <a:buAutoNum type="arabicPeriod"/>
            </a:pPr>
            <a:r>
              <a:rPr lang="en-GB" sz="2400" dirty="0" smtClean="0"/>
              <a:t>Read the factsheet.</a:t>
            </a:r>
            <a:endParaRPr lang="en-GB" sz="2400" dirty="0"/>
          </a:p>
        </p:txBody>
      </p:sp>
    </p:spTree>
    <p:extLst>
      <p:ext uri="{BB962C8B-B14F-4D97-AF65-F5344CB8AC3E}">
        <p14:creationId xmlns:p14="http://schemas.microsoft.com/office/powerpoint/2010/main" val="233341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9972"/>
          </a:xfrm>
          <a:solidFill>
            <a:schemeClr val="accent6">
              <a:lumMod val="60000"/>
              <a:lumOff val="40000"/>
            </a:schemeClr>
          </a:solidFill>
        </p:spPr>
        <p:txBody>
          <a:bodyPr/>
          <a:lstStyle/>
          <a:p>
            <a:r>
              <a:rPr lang="en-GB" b="1" dirty="0" smtClean="0"/>
              <a:t>Industry Context</a:t>
            </a:r>
            <a:endParaRPr lang="en-GB" b="1" dirty="0"/>
          </a:p>
        </p:txBody>
      </p:sp>
      <p:sp>
        <p:nvSpPr>
          <p:cNvPr id="4" name="Content Placeholder 2"/>
          <p:cNvSpPr>
            <a:spLocks noGrp="1"/>
          </p:cNvSpPr>
          <p:nvPr>
            <p:ph idx="1"/>
          </p:nvPr>
        </p:nvSpPr>
        <p:spPr/>
        <p:txBody>
          <a:bodyPr>
            <a:noAutofit/>
          </a:bodyPr>
          <a:lstStyle/>
          <a:p>
            <a:pPr>
              <a:buNone/>
            </a:pPr>
            <a:r>
              <a:rPr lang="en-GB" sz="2800" dirty="0" smtClean="0">
                <a:latin typeface="Calibri" pitchFamily="34" charset="0"/>
                <a:cs typeface="Calibri" pitchFamily="34" charset="0"/>
              </a:rPr>
              <a:t>The computer games industry is relatively new when you compare it with other media industries…</a:t>
            </a:r>
          </a:p>
          <a:p>
            <a:pPr>
              <a:buClrTx/>
              <a:buFont typeface="Arial" pitchFamily="34" charset="0"/>
              <a:buChar char="•"/>
            </a:pPr>
            <a:endParaRPr lang="en-GB" sz="2800" dirty="0" smtClean="0">
              <a:latin typeface="Calibri" pitchFamily="34" charset="0"/>
              <a:cs typeface="Calibri" pitchFamily="34" charset="0"/>
            </a:endParaRPr>
          </a:p>
          <a:p>
            <a:pPr>
              <a:buClrTx/>
              <a:buFont typeface="Arial" pitchFamily="34" charset="0"/>
              <a:buChar char="•"/>
            </a:pPr>
            <a:r>
              <a:rPr lang="en-GB" sz="2800" dirty="0" smtClean="0">
                <a:latin typeface="Calibri" pitchFamily="34" charset="0"/>
                <a:cs typeface="Calibri" pitchFamily="34" charset="0"/>
              </a:rPr>
              <a:t>This industry is experiencing rapid growth </a:t>
            </a:r>
          </a:p>
          <a:p>
            <a:pPr>
              <a:buClrTx/>
              <a:buFont typeface="Arial" pitchFamily="34" charset="0"/>
              <a:buChar char="•"/>
            </a:pPr>
            <a:r>
              <a:rPr lang="en-GB" sz="2800" dirty="0" smtClean="0">
                <a:latin typeface="Calibri" pitchFamily="34" charset="0"/>
                <a:cs typeface="Calibri" pitchFamily="34" charset="0"/>
              </a:rPr>
              <a:t>Its profits rival major films</a:t>
            </a:r>
          </a:p>
          <a:p>
            <a:pPr>
              <a:buClrTx/>
              <a:buFont typeface="Arial" pitchFamily="34" charset="0"/>
              <a:buChar char="•"/>
            </a:pPr>
            <a:r>
              <a:rPr lang="en-GB" sz="2800" dirty="0" smtClean="0">
                <a:latin typeface="Calibri" pitchFamily="34" charset="0"/>
                <a:cs typeface="Calibri" pitchFamily="34" charset="0"/>
              </a:rPr>
              <a:t>Multi-player activity broadens the gaming experience </a:t>
            </a:r>
          </a:p>
          <a:p>
            <a:pPr>
              <a:buClrTx/>
              <a:buFont typeface="Arial" pitchFamily="34" charset="0"/>
              <a:buChar char="•"/>
            </a:pPr>
            <a:r>
              <a:rPr lang="en-GB" dirty="0" smtClean="0">
                <a:latin typeface="Calibri" pitchFamily="34" charset="0"/>
                <a:cs typeface="Calibri" pitchFamily="34" charset="0"/>
              </a:rPr>
              <a:t>Three big industry markets – Japan, USA, Europe (why these places?)</a:t>
            </a:r>
            <a:endParaRPr lang="en-GB" sz="2800" dirty="0">
              <a:latin typeface="Calibri" pitchFamily="34" charset="0"/>
              <a:cs typeface="Calibri" pitchFamily="34" charset="0"/>
            </a:endParaRPr>
          </a:p>
        </p:txBody>
      </p:sp>
    </p:spTree>
    <p:extLst>
      <p:ext uri="{BB962C8B-B14F-4D97-AF65-F5344CB8AC3E}">
        <p14:creationId xmlns:p14="http://schemas.microsoft.com/office/powerpoint/2010/main" val="312547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5" y="365127"/>
            <a:ext cx="8257655" cy="915034"/>
          </a:xfrm>
          <a:solidFill>
            <a:schemeClr val="accent6">
              <a:lumMod val="60000"/>
              <a:lumOff val="40000"/>
            </a:schemeClr>
          </a:solidFill>
        </p:spPr>
        <p:txBody>
          <a:bodyPr/>
          <a:lstStyle/>
          <a:p>
            <a:endParaRPr lang="en-GB" b="1" dirty="0"/>
          </a:p>
        </p:txBody>
      </p:sp>
      <p:sp>
        <p:nvSpPr>
          <p:cNvPr id="3" name="Content Placeholder 2"/>
          <p:cNvSpPr>
            <a:spLocks noGrp="1"/>
          </p:cNvSpPr>
          <p:nvPr>
            <p:ph idx="1"/>
          </p:nvPr>
        </p:nvSpPr>
        <p:spPr>
          <a:xfrm>
            <a:off x="357447" y="2527069"/>
            <a:ext cx="8462357" cy="3649894"/>
          </a:xfrm>
        </p:spPr>
        <p:txBody>
          <a:bodyPr>
            <a:normAutofit/>
          </a:bodyPr>
          <a:lstStyle/>
          <a:p>
            <a:pPr marL="0" indent="0">
              <a:lnSpc>
                <a:spcPct val="100000"/>
              </a:lnSpc>
              <a:buNone/>
            </a:pPr>
            <a:endParaRPr lang="en-GB" sz="2400" dirty="0"/>
          </a:p>
        </p:txBody>
      </p:sp>
    </p:spTree>
    <p:extLst>
      <p:ext uri="{BB962C8B-B14F-4D97-AF65-F5344CB8AC3E}">
        <p14:creationId xmlns:p14="http://schemas.microsoft.com/office/powerpoint/2010/main" val="3328224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5" y="365127"/>
            <a:ext cx="8257655" cy="915034"/>
          </a:xfrm>
          <a:solidFill>
            <a:schemeClr val="accent6">
              <a:lumMod val="60000"/>
              <a:lumOff val="40000"/>
            </a:schemeClr>
          </a:solidFill>
        </p:spPr>
        <p:txBody>
          <a:bodyPr/>
          <a:lstStyle/>
          <a:p>
            <a:endParaRPr lang="en-GB" b="1" dirty="0"/>
          </a:p>
        </p:txBody>
      </p:sp>
      <p:sp>
        <p:nvSpPr>
          <p:cNvPr id="3" name="Content Placeholder 2"/>
          <p:cNvSpPr>
            <a:spLocks noGrp="1"/>
          </p:cNvSpPr>
          <p:nvPr>
            <p:ph idx="1"/>
          </p:nvPr>
        </p:nvSpPr>
        <p:spPr>
          <a:xfrm>
            <a:off x="357447" y="2527069"/>
            <a:ext cx="8462357" cy="3649894"/>
          </a:xfrm>
        </p:spPr>
        <p:txBody>
          <a:bodyPr>
            <a:normAutofit/>
          </a:bodyPr>
          <a:lstStyle/>
          <a:p>
            <a:pPr marL="0" indent="0">
              <a:lnSpc>
                <a:spcPct val="100000"/>
              </a:lnSpc>
              <a:buNone/>
            </a:pPr>
            <a:endParaRPr lang="en-GB" sz="2400" dirty="0"/>
          </a:p>
        </p:txBody>
      </p:sp>
    </p:spTree>
    <p:extLst>
      <p:ext uri="{BB962C8B-B14F-4D97-AF65-F5344CB8AC3E}">
        <p14:creationId xmlns:p14="http://schemas.microsoft.com/office/powerpoint/2010/main" val="288912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65158"/>
          </a:xfrm>
          <a:solidFill>
            <a:schemeClr val="accent6">
              <a:lumMod val="60000"/>
              <a:lumOff val="40000"/>
            </a:schemeClr>
          </a:solidFill>
        </p:spPr>
        <p:txBody>
          <a:bodyPr>
            <a:noAutofit/>
          </a:bodyPr>
          <a:lstStyle/>
          <a:p>
            <a:r>
              <a:rPr lang="en-GB" sz="3200" dirty="0">
                <a:latin typeface="Calibri" pitchFamily="34" charset="0"/>
                <a:cs typeface="Calibri" pitchFamily="34" charset="0"/>
              </a:rPr>
              <a:t>When we picture a ‘gamer’, what do you think of? Name? Age? Gender? Other interests</a:t>
            </a:r>
            <a:r>
              <a:rPr lang="en-GB" sz="3200" dirty="0" smtClean="0">
                <a:latin typeface="Calibri" pitchFamily="34" charset="0"/>
                <a:cs typeface="Calibri" pitchFamily="34" charset="0"/>
              </a:rPr>
              <a:t>?</a:t>
            </a:r>
            <a:endParaRPr lang="en-GB" sz="3200" dirty="0"/>
          </a:p>
        </p:txBody>
      </p:sp>
      <p:sp>
        <p:nvSpPr>
          <p:cNvPr id="3" name="Content Placeholder 2"/>
          <p:cNvSpPr>
            <a:spLocks noGrp="1"/>
          </p:cNvSpPr>
          <p:nvPr>
            <p:ph idx="1"/>
          </p:nvPr>
        </p:nvSpPr>
        <p:spPr/>
        <p:txBody>
          <a:bodyPr>
            <a:normAutofit lnSpcReduction="10000"/>
          </a:bodyPr>
          <a:lstStyle/>
          <a:p>
            <a:r>
              <a:rPr lang="en-US" sz="2400" dirty="0"/>
              <a:t>The profile of gaming has changed in that a gamer is no longer the lone teenage boy playing in his bedroom, gamers are now all </a:t>
            </a:r>
            <a:r>
              <a:rPr lang="en-US" sz="2400" dirty="0" smtClean="0"/>
              <a:t>ages, genders </a:t>
            </a:r>
            <a:r>
              <a:rPr lang="en-US" sz="2400" dirty="0"/>
              <a:t>and </a:t>
            </a:r>
            <a:r>
              <a:rPr lang="en-US" sz="2400" dirty="0" smtClean="0"/>
              <a:t>demographics. Games actively court new audiences through their content.</a:t>
            </a:r>
            <a:endParaRPr lang="en-US" sz="2400" dirty="0"/>
          </a:p>
          <a:p>
            <a:endParaRPr lang="en-US" sz="2400" dirty="0"/>
          </a:p>
          <a:p>
            <a:r>
              <a:rPr lang="en-US" sz="2400" dirty="0">
                <a:solidFill>
                  <a:srgbClr val="0070C0"/>
                </a:solidFill>
              </a:rPr>
              <a:t>The playing of games is now taken more seriously and computer games are accepted as media texts that are valid for study in the same way as films. </a:t>
            </a:r>
          </a:p>
          <a:p>
            <a:endParaRPr lang="en-US" sz="2400" dirty="0"/>
          </a:p>
          <a:p>
            <a:r>
              <a:rPr lang="en-US" sz="2400" dirty="0"/>
              <a:t>Games can be complex in their construction and the demands made on the gamer compared with other texts… Why do you think this is the case?</a:t>
            </a:r>
          </a:p>
          <a:p>
            <a:endParaRPr lang="en-GB" sz="2400" dirty="0"/>
          </a:p>
        </p:txBody>
      </p:sp>
    </p:spTree>
    <p:extLst>
      <p:ext uri="{BB962C8B-B14F-4D97-AF65-F5344CB8AC3E}">
        <p14:creationId xmlns:p14="http://schemas.microsoft.com/office/powerpoint/2010/main" val="298773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 y="365126"/>
            <a:ext cx="8595360" cy="2095441"/>
          </a:xfrm>
          <a:solidFill>
            <a:schemeClr val="accent6">
              <a:lumMod val="60000"/>
              <a:lumOff val="40000"/>
            </a:schemeClr>
          </a:solidFill>
        </p:spPr>
        <p:txBody>
          <a:bodyPr>
            <a:noAutofit/>
          </a:bodyPr>
          <a:lstStyle/>
          <a:p>
            <a:r>
              <a:rPr lang="en-GB" sz="2400" b="1" i="1" dirty="0">
                <a:solidFill>
                  <a:schemeClr val="accent5">
                    <a:lumMod val="50000"/>
                  </a:schemeClr>
                </a:solidFill>
                <a:latin typeface="Calibri" pitchFamily="34" charset="0"/>
                <a:cs typeface="Calibri" pitchFamily="34" charset="0"/>
              </a:rPr>
              <a:t>‘I consider video games a form of design that is amazingly important today and that is going to become even more important in the future, because it is a way we interact with machines and screens.’  </a:t>
            </a:r>
            <a:r>
              <a:rPr lang="en-GB" sz="2400" dirty="0">
                <a:solidFill>
                  <a:schemeClr val="accent5">
                    <a:lumMod val="50000"/>
                  </a:schemeClr>
                </a:solidFill>
                <a:latin typeface="Calibri" pitchFamily="34" charset="0"/>
                <a:cs typeface="Calibri" pitchFamily="34" charset="0"/>
              </a:rPr>
              <a:t>Paola </a:t>
            </a:r>
            <a:r>
              <a:rPr lang="en-GB" sz="2400" dirty="0" err="1">
                <a:solidFill>
                  <a:schemeClr val="accent5">
                    <a:lumMod val="50000"/>
                  </a:schemeClr>
                </a:solidFill>
                <a:latin typeface="Calibri" pitchFamily="34" charset="0"/>
                <a:cs typeface="Calibri" pitchFamily="34" charset="0"/>
              </a:rPr>
              <a:t>Antonelli</a:t>
            </a:r>
            <a:r>
              <a:rPr lang="en-GB" sz="2400" dirty="0">
                <a:solidFill>
                  <a:schemeClr val="accent5">
                    <a:lumMod val="50000"/>
                  </a:schemeClr>
                </a:solidFill>
                <a:latin typeface="Calibri" pitchFamily="34" charset="0"/>
                <a:cs typeface="Calibri" pitchFamily="34" charset="0"/>
              </a:rPr>
              <a:t>, Senior curator of the Museum of Modern Art’s Department of Architecture and Design</a:t>
            </a:r>
            <a:r>
              <a:rPr lang="en-GB" sz="2400" dirty="0" smtClean="0">
                <a:solidFill>
                  <a:schemeClr val="accent5">
                    <a:lumMod val="50000"/>
                  </a:schemeClr>
                </a:solidFill>
                <a:latin typeface="Calibri" pitchFamily="34" charset="0"/>
                <a:cs typeface="Calibri" pitchFamily="34" charset="0"/>
              </a:rPr>
              <a:t>.</a:t>
            </a:r>
            <a:endParaRPr lang="en-GB" sz="2400" dirty="0">
              <a:solidFill>
                <a:schemeClr val="accent5">
                  <a:lumMod val="50000"/>
                </a:schemeClr>
              </a:solidFill>
            </a:endParaRPr>
          </a:p>
        </p:txBody>
      </p:sp>
      <p:sp>
        <p:nvSpPr>
          <p:cNvPr id="3" name="Content Placeholder 2"/>
          <p:cNvSpPr>
            <a:spLocks noGrp="1"/>
          </p:cNvSpPr>
          <p:nvPr>
            <p:ph idx="1"/>
          </p:nvPr>
        </p:nvSpPr>
        <p:spPr>
          <a:xfrm>
            <a:off x="587086" y="2917767"/>
            <a:ext cx="7886700" cy="1929159"/>
          </a:xfrm>
        </p:spPr>
        <p:txBody>
          <a:bodyPr/>
          <a:lstStyle/>
          <a:p>
            <a:pPr marL="0" indent="0">
              <a:buNone/>
            </a:pPr>
            <a:r>
              <a:rPr lang="en-GB" dirty="0" smtClean="0"/>
              <a:t>Do you agree? </a:t>
            </a:r>
            <a:endParaRPr lang="en-GB" dirty="0"/>
          </a:p>
        </p:txBody>
      </p:sp>
    </p:spTree>
    <p:extLst>
      <p:ext uri="{BB962C8B-B14F-4D97-AF65-F5344CB8AC3E}">
        <p14:creationId xmlns:p14="http://schemas.microsoft.com/office/powerpoint/2010/main" val="237254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7"/>
            <a:ext cx="8241030" cy="848532"/>
          </a:xfrm>
          <a:solidFill>
            <a:schemeClr val="accent6">
              <a:lumMod val="60000"/>
              <a:lumOff val="40000"/>
            </a:schemeClr>
          </a:solidFill>
        </p:spPr>
        <p:txBody>
          <a:bodyPr/>
          <a:lstStyle/>
          <a:p>
            <a:r>
              <a:rPr lang="en-GB" b="1" dirty="0" smtClean="0"/>
              <a:t>Gaming Industry Statistics</a:t>
            </a:r>
            <a:endParaRPr lang="en-GB" b="1" dirty="0"/>
          </a:p>
        </p:txBody>
      </p:sp>
      <p:sp>
        <p:nvSpPr>
          <p:cNvPr id="3" name="Content Placeholder 2"/>
          <p:cNvSpPr>
            <a:spLocks noGrp="1"/>
          </p:cNvSpPr>
          <p:nvPr>
            <p:ph idx="1"/>
          </p:nvPr>
        </p:nvSpPr>
        <p:spPr>
          <a:xfrm>
            <a:off x="274320" y="1620982"/>
            <a:ext cx="8678487" cy="4555981"/>
          </a:xfrm>
        </p:spPr>
        <p:txBody>
          <a:bodyPr>
            <a:noAutofit/>
          </a:bodyPr>
          <a:lstStyle/>
          <a:p>
            <a:pPr>
              <a:spcBef>
                <a:spcPts val="600"/>
              </a:spcBef>
              <a:spcAft>
                <a:spcPts val="600"/>
              </a:spcAft>
            </a:pPr>
            <a:r>
              <a:rPr lang="en-GB" sz="2200" dirty="0">
                <a:solidFill>
                  <a:schemeClr val="accent5">
                    <a:lumMod val="50000"/>
                  </a:schemeClr>
                </a:solidFill>
                <a:latin typeface="Calibri" pitchFamily="34" charset="0"/>
                <a:cs typeface="Calibri" pitchFamily="34" charset="0"/>
              </a:rPr>
              <a:t>In 2012, two physical games sold over 1 million units: Call of Duty Black Ops II and FIFA 13. </a:t>
            </a:r>
          </a:p>
          <a:p>
            <a:pPr>
              <a:spcBef>
                <a:spcPts val="600"/>
              </a:spcBef>
              <a:spcAft>
                <a:spcPts val="600"/>
              </a:spcAft>
              <a:buClr>
                <a:schemeClr val="bg1">
                  <a:lumMod val="95000"/>
                  <a:lumOff val="5000"/>
                </a:schemeClr>
              </a:buClr>
            </a:pPr>
            <a:r>
              <a:rPr lang="en-GB" sz="2200" dirty="0">
                <a:solidFill>
                  <a:schemeClr val="accent6">
                    <a:lumMod val="75000"/>
                  </a:schemeClr>
                </a:solidFill>
                <a:latin typeface="Calibri" pitchFamily="34" charset="0"/>
                <a:cs typeface="Calibri" pitchFamily="34" charset="0"/>
              </a:rPr>
              <a:t>Overall 2015 games market in the UK worth £4.19bn – up £210m from 2014</a:t>
            </a:r>
          </a:p>
          <a:p>
            <a:pPr>
              <a:spcBef>
                <a:spcPts val="600"/>
              </a:spcBef>
              <a:spcAft>
                <a:spcPts val="600"/>
              </a:spcAft>
              <a:buClr>
                <a:schemeClr val="bg1">
                  <a:lumMod val="95000"/>
                  <a:lumOff val="5000"/>
                </a:schemeClr>
              </a:buClr>
            </a:pPr>
            <a:r>
              <a:rPr lang="en-GB" sz="2200" dirty="0">
                <a:solidFill>
                  <a:schemeClr val="accent5">
                    <a:lumMod val="50000"/>
                  </a:schemeClr>
                </a:solidFill>
                <a:latin typeface="Calibri" pitchFamily="34" charset="0"/>
                <a:cs typeface="Calibri" pitchFamily="34" charset="0"/>
              </a:rPr>
              <a:t>Mobile market achieves best ever year in 2017 and is worth £664m</a:t>
            </a:r>
          </a:p>
          <a:p>
            <a:pPr>
              <a:spcBef>
                <a:spcPts val="600"/>
              </a:spcBef>
              <a:spcAft>
                <a:spcPts val="600"/>
              </a:spcAft>
            </a:pPr>
            <a:r>
              <a:rPr lang="en-GB" sz="2200" dirty="0">
                <a:solidFill>
                  <a:schemeClr val="accent6">
                    <a:lumMod val="75000"/>
                  </a:schemeClr>
                </a:solidFill>
                <a:latin typeface="Calibri" pitchFamily="34" charset="0"/>
                <a:cs typeface="Calibri" pitchFamily="34" charset="0"/>
              </a:rPr>
              <a:t>2016 was the biggest ever year for games software, exceeding £3bn in sales for the first time.</a:t>
            </a:r>
          </a:p>
          <a:p>
            <a:pPr>
              <a:spcBef>
                <a:spcPts val="600"/>
              </a:spcBef>
              <a:spcAft>
                <a:spcPts val="600"/>
              </a:spcAft>
            </a:pPr>
            <a:r>
              <a:rPr lang="en-GB" sz="2200" dirty="0">
                <a:solidFill>
                  <a:schemeClr val="accent5">
                    <a:lumMod val="50000"/>
                  </a:schemeClr>
                </a:solidFill>
                <a:latin typeface="Calibri" pitchFamily="34" charset="0"/>
                <a:cs typeface="Calibri" pitchFamily="34" charset="0"/>
              </a:rPr>
              <a:t>70.6m PS4 and 617m PS4 games have been sold to date.</a:t>
            </a:r>
          </a:p>
          <a:p>
            <a:pPr>
              <a:spcBef>
                <a:spcPts val="600"/>
              </a:spcBef>
              <a:spcAft>
                <a:spcPts val="600"/>
              </a:spcAft>
            </a:pPr>
            <a:r>
              <a:rPr lang="en-GB" sz="2200" dirty="0">
                <a:solidFill>
                  <a:schemeClr val="accent6">
                    <a:lumMod val="75000"/>
                  </a:schemeClr>
                </a:solidFill>
                <a:latin typeface="Calibri" pitchFamily="34" charset="0"/>
                <a:cs typeface="Calibri" pitchFamily="34" charset="0"/>
              </a:rPr>
              <a:t>There are over 7.5m PS4 and Xbox One consoles active in homes across the UK.</a:t>
            </a:r>
          </a:p>
          <a:p>
            <a:pPr>
              <a:spcBef>
                <a:spcPts val="600"/>
              </a:spcBef>
              <a:spcAft>
                <a:spcPts val="600"/>
              </a:spcAft>
            </a:pPr>
            <a:r>
              <a:rPr lang="en-GB" sz="2200" dirty="0">
                <a:solidFill>
                  <a:schemeClr val="accent5">
                    <a:lumMod val="50000"/>
                  </a:schemeClr>
                </a:solidFill>
                <a:latin typeface="Calibri" pitchFamily="34" charset="0"/>
                <a:cs typeface="Calibri" pitchFamily="34" charset="0"/>
              </a:rPr>
              <a:t>Digital sales of games exceeded the combined sales of digital video and music in 2016/17.</a:t>
            </a:r>
          </a:p>
          <a:p>
            <a:pPr>
              <a:spcBef>
                <a:spcPts val="600"/>
              </a:spcBef>
              <a:spcAft>
                <a:spcPts val="600"/>
              </a:spcAft>
            </a:pPr>
            <a:endParaRPr lang="en-GB" sz="2200" dirty="0">
              <a:solidFill>
                <a:schemeClr val="accent5">
                  <a:lumMod val="50000"/>
                </a:schemeClr>
              </a:solidFill>
            </a:endParaRPr>
          </a:p>
        </p:txBody>
      </p:sp>
    </p:spTree>
    <p:extLst>
      <p:ext uri="{BB962C8B-B14F-4D97-AF65-F5344CB8AC3E}">
        <p14:creationId xmlns:p14="http://schemas.microsoft.com/office/powerpoint/2010/main" val="276300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 y="365127"/>
            <a:ext cx="8282594" cy="798656"/>
          </a:xfrm>
          <a:solidFill>
            <a:schemeClr val="accent6">
              <a:lumMod val="60000"/>
              <a:lumOff val="40000"/>
            </a:schemeClr>
          </a:solidFill>
        </p:spPr>
        <p:txBody>
          <a:bodyPr/>
          <a:lstStyle/>
          <a:p>
            <a:r>
              <a:rPr lang="en-GB" b="1" dirty="0" smtClean="0"/>
              <a:t>Terminology</a:t>
            </a:r>
            <a:endParaRPr lang="en-GB" b="1" dirty="0"/>
          </a:p>
        </p:txBody>
      </p:sp>
      <p:sp>
        <p:nvSpPr>
          <p:cNvPr id="3" name="Content Placeholder 2"/>
          <p:cNvSpPr>
            <a:spLocks noGrp="1"/>
          </p:cNvSpPr>
          <p:nvPr>
            <p:ph idx="1"/>
          </p:nvPr>
        </p:nvSpPr>
        <p:spPr/>
        <p:txBody>
          <a:bodyPr/>
          <a:lstStyle/>
          <a:p>
            <a:pPr marL="0" indent="0">
              <a:buNone/>
            </a:pPr>
            <a:r>
              <a:rPr lang="en-GB" dirty="0" smtClean="0"/>
              <a:t>I anticipate that you will know all of these…Correct me if I am making a middle-aged mistake.</a:t>
            </a:r>
            <a:endParaRPr lang="en-GB" dirty="0"/>
          </a:p>
        </p:txBody>
      </p:sp>
    </p:spTree>
    <p:extLst>
      <p:ext uri="{BB962C8B-B14F-4D97-AF65-F5344CB8AC3E}">
        <p14:creationId xmlns:p14="http://schemas.microsoft.com/office/powerpoint/2010/main" val="7248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5" y="365127"/>
            <a:ext cx="8257655" cy="915034"/>
          </a:xfrm>
          <a:solidFill>
            <a:schemeClr val="accent6">
              <a:lumMod val="60000"/>
              <a:lumOff val="40000"/>
            </a:schemeClr>
          </a:solidFill>
        </p:spPr>
        <p:txBody>
          <a:bodyPr/>
          <a:lstStyle/>
          <a:p>
            <a:r>
              <a:rPr lang="en-GB" b="1" dirty="0" smtClean="0"/>
              <a:t>Platform</a:t>
            </a:r>
            <a:endParaRPr lang="en-GB" b="1" dirty="0"/>
          </a:p>
        </p:txBody>
      </p:sp>
      <p:sp>
        <p:nvSpPr>
          <p:cNvPr id="3" name="Content Placeholder 2"/>
          <p:cNvSpPr>
            <a:spLocks noGrp="1"/>
          </p:cNvSpPr>
          <p:nvPr>
            <p:ph idx="1"/>
          </p:nvPr>
        </p:nvSpPr>
        <p:spPr>
          <a:xfrm>
            <a:off x="357447" y="2527069"/>
            <a:ext cx="8462357" cy="3649894"/>
          </a:xfrm>
        </p:spPr>
        <p:txBody>
          <a:bodyPr>
            <a:normAutofit/>
          </a:bodyPr>
          <a:lstStyle/>
          <a:p>
            <a:pPr marL="0" indent="0">
              <a:lnSpc>
                <a:spcPct val="100000"/>
              </a:lnSpc>
              <a:spcBef>
                <a:spcPts val="600"/>
              </a:spcBef>
              <a:spcAft>
                <a:spcPts val="600"/>
              </a:spcAft>
              <a:buNone/>
            </a:pPr>
            <a:r>
              <a:rPr lang="en-US" sz="2400" dirty="0"/>
              <a:t>What you use to play a game on: </a:t>
            </a:r>
            <a:r>
              <a:rPr lang="en-US" sz="2400" dirty="0" smtClean="0"/>
              <a:t>e.g. </a:t>
            </a:r>
            <a:r>
              <a:rPr lang="en-US" sz="2400" dirty="0" err="1" smtClean="0"/>
              <a:t>Playstation</a:t>
            </a:r>
            <a:r>
              <a:rPr lang="en-US" sz="2400" dirty="0"/>
              <a:t>, Xbox, Gameboy - this </a:t>
            </a:r>
            <a:r>
              <a:rPr lang="en-US" sz="2400" dirty="0" smtClean="0"/>
              <a:t>also includes </a:t>
            </a:r>
            <a:r>
              <a:rPr lang="en-US" sz="2400" dirty="0"/>
              <a:t>mobile </a:t>
            </a:r>
            <a:r>
              <a:rPr lang="en-US" sz="2400" dirty="0" smtClean="0"/>
              <a:t>phones and </a:t>
            </a:r>
            <a:r>
              <a:rPr lang="en-US" sz="2400" i="1" dirty="0" smtClean="0"/>
              <a:t>Steam</a:t>
            </a:r>
            <a:r>
              <a:rPr lang="en-US" sz="2400" dirty="0" smtClean="0"/>
              <a:t>, an online platform.</a:t>
            </a:r>
            <a:endParaRPr lang="en-US" sz="2400" dirty="0"/>
          </a:p>
          <a:p>
            <a:pPr marL="0" indent="0">
              <a:lnSpc>
                <a:spcPct val="100000"/>
              </a:lnSpc>
              <a:buNone/>
            </a:pPr>
            <a:endParaRPr lang="en-GB" sz="2400" dirty="0"/>
          </a:p>
        </p:txBody>
      </p:sp>
    </p:spTree>
    <p:extLst>
      <p:ext uri="{BB962C8B-B14F-4D97-AF65-F5344CB8AC3E}">
        <p14:creationId xmlns:p14="http://schemas.microsoft.com/office/powerpoint/2010/main" val="246537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5" y="365127"/>
            <a:ext cx="8257655" cy="915034"/>
          </a:xfrm>
          <a:solidFill>
            <a:schemeClr val="accent6">
              <a:lumMod val="60000"/>
              <a:lumOff val="40000"/>
            </a:schemeClr>
          </a:solidFill>
        </p:spPr>
        <p:txBody>
          <a:bodyPr/>
          <a:lstStyle/>
          <a:p>
            <a:r>
              <a:rPr lang="en-GB" b="1" dirty="0" smtClean="0"/>
              <a:t>VR (Virtual Reality)</a:t>
            </a:r>
            <a:endParaRPr lang="en-GB" b="1" dirty="0"/>
          </a:p>
        </p:txBody>
      </p:sp>
      <p:sp>
        <p:nvSpPr>
          <p:cNvPr id="3" name="Content Placeholder 2"/>
          <p:cNvSpPr>
            <a:spLocks noGrp="1"/>
          </p:cNvSpPr>
          <p:nvPr>
            <p:ph idx="1"/>
          </p:nvPr>
        </p:nvSpPr>
        <p:spPr>
          <a:xfrm>
            <a:off x="357447" y="1837113"/>
            <a:ext cx="8462357" cy="4339850"/>
          </a:xfrm>
        </p:spPr>
        <p:txBody>
          <a:bodyPr>
            <a:normAutofit/>
          </a:bodyPr>
          <a:lstStyle/>
          <a:p>
            <a:r>
              <a:rPr lang="en-GB" sz="2400" dirty="0">
                <a:latin typeface="Calibri" pitchFamily="34" charset="0"/>
                <a:cs typeface="Calibri" pitchFamily="34" charset="0"/>
              </a:rPr>
              <a:t>Current VR technology uses virtual reality headsets to generate realistic images, sounds and other sensations that simulate a user's physical presence in a virtual or imaginary environment. </a:t>
            </a:r>
          </a:p>
          <a:p>
            <a:endParaRPr lang="en-GB" sz="2400" dirty="0">
              <a:latin typeface="Calibri" pitchFamily="34" charset="0"/>
              <a:cs typeface="Calibri" pitchFamily="34" charset="0"/>
            </a:endParaRPr>
          </a:p>
          <a:p>
            <a:r>
              <a:rPr lang="en-GB" sz="2400" dirty="0">
                <a:latin typeface="Calibri" pitchFamily="34" charset="0"/>
                <a:cs typeface="Calibri" pitchFamily="34" charset="0"/>
              </a:rPr>
              <a:t>A person using virtual reality equipment is able to "look around" the artificial world, move around in it, and interact with virtual features or items. The effect is commonly created by VR headsets consisting of a head-mounted display with a small screen in front of the eyes, but can also be created through specially designed rooms with multiple large screens.</a:t>
            </a:r>
          </a:p>
          <a:p>
            <a:pPr marL="0" indent="0">
              <a:lnSpc>
                <a:spcPct val="100000"/>
              </a:lnSpc>
              <a:buNone/>
            </a:pPr>
            <a:endParaRPr lang="en-GB" sz="2400" dirty="0"/>
          </a:p>
        </p:txBody>
      </p:sp>
    </p:spTree>
    <p:extLst>
      <p:ext uri="{BB962C8B-B14F-4D97-AF65-F5344CB8AC3E}">
        <p14:creationId xmlns:p14="http://schemas.microsoft.com/office/powerpoint/2010/main" val="258507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5" y="365127"/>
            <a:ext cx="8257655" cy="915034"/>
          </a:xfrm>
          <a:solidFill>
            <a:schemeClr val="accent6">
              <a:lumMod val="60000"/>
              <a:lumOff val="40000"/>
            </a:schemeClr>
          </a:solidFill>
        </p:spPr>
        <p:txBody>
          <a:bodyPr/>
          <a:lstStyle/>
          <a:p>
            <a:r>
              <a:rPr lang="en-GB" b="1" dirty="0" err="1" smtClean="0"/>
              <a:t>Sidescroller</a:t>
            </a:r>
            <a:endParaRPr lang="en-GB" b="1" dirty="0"/>
          </a:p>
        </p:txBody>
      </p:sp>
      <p:sp>
        <p:nvSpPr>
          <p:cNvPr id="3" name="Content Placeholder 2"/>
          <p:cNvSpPr>
            <a:spLocks noGrp="1"/>
          </p:cNvSpPr>
          <p:nvPr>
            <p:ph idx="1"/>
          </p:nvPr>
        </p:nvSpPr>
        <p:spPr>
          <a:xfrm>
            <a:off x="374073" y="2477192"/>
            <a:ext cx="8462357" cy="3649894"/>
          </a:xfrm>
        </p:spPr>
        <p:txBody>
          <a:bodyPr>
            <a:normAutofit/>
          </a:bodyPr>
          <a:lstStyle/>
          <a:p>
            <a:r>
              <a:rPr lang="en-GB" sz="2400" dirty="0">
                <a:latin typeface="Calibri" pitchFamily="34" charset="0"/>
                <a:cs typeface="Calibri" pitchFamily="34" charset="0"/>
              </a:rPr>
              <a:t>Could be a platformer game.</a:t>
            </a:r>
          </a:p>
          <a:p>
            <a:r>
              <a:rPr lang="en-GB" sz="2400" dirty="0">
                <a:latin typeface="Calibri" pitchFamily="34" charset="0"/>
                <a:cs typeface="Calibri" pitchFamily="34" charset="0"/>
              </a:rPr>
              <a:t>A character moves to the right, overcoming obstacles to succeed, e.g. Sega’s Sonic the Hedgehog. </a:t>
            </a:r>
          </a:p>
          <a:p>
            <a:pPr marL="0" indent="0">
              <a:lnSpc>
                <a:spcPct val="100000"/>
              </a:lnSpc>
              <a:buNone/>
            </a:pPr>
            <a:endParaRPr lang="en-GB" sz="2400" dirty="0"/>
          </a:p>
        </p:txBody>
      </p:sp>
      <p:pic>
        <p:nvPicPr>
          <p:cNvPr id="1026" name="Picture 2" descr="Sonic The Hedgehog Classic by SE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314" y="4373158"/>
            <a:ext cx="2138737" cy="213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9038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58</TotalTime>
  <Words>925</Words>
  <Application>Microsoft Office PowerPoint</Application>
  <PresentationFormat>On-screen Show (4:3)</PresentationFormat>
  <Paragraphs>81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1_Office Theme</vt:lpstr>
      <vt:lpstr>COM 1 SEC B</vt:lpstr>
      <vt:lpstr>Industry Context</vt:lpstr>
      <vt:lpstr>When we picture a ‘gamer’, what do you think of? Name? Age? Gender? Other interests?</vt:lpstr>
      <vt:lpstr>‘I consider video games a form of design that is amazingly important today and that is going to become even more important in the future, because it is a way we interact with machines and screens.’  Paola Antonelli, Senior curator of the Museum of Modern Art’s Department of Architecture and Design.</vt:lpstr>
      <vt:lpstr>Gaming Industry Statistics</vt:lpstr>
      <vt:lpstr>Terminology</vt:lpstr>
      <vt:lpstr>Platform</vt:lpstr>
      <vt:lpstr>VR (Virtual Reality)</vt:lpstr>
      <vt:lpstr>Sidescroller</vt:lpstr>
      <vt:lpstr>Sandbox</vt:lpstr>
      <vt:lpstr>Role Play</vt:lpstr>
      <vt:lpstr>Shooter</vt:lpstr>
      <vt:lpstr>Narrative</vt:lpstr>
      <vt:lpstr>AAA</vt:lpstr>
      <vt:lpstr>High Visibility Marketing / Promotion </vt:lpstr>
      <vt:lpstr>DLC</vt:lpstr>
      <vt:lpstr>Formats of Computer Games</vt:lpstr>
      <vt:lpstr>Players Positioning</vt:lpstr>
      <vt:lpstr>Tasks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8</cp:revision>
  <dcterms:created xsi:type="dcterms:W3CDTF">2023-09-11T10:27:09Z</dcterms:created>
  <dcterms:modified xsi:type="dcterms:W3CDTF">2024-03-08T12:42:18Z</dcterms:modified>
</cp:coreProperties>
</file>