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8" r:id="rId4"/>
    <p:sldId id="259" r:id="rId5"/>
    <p:sldId id="260" r:id="rId6"/>
    <p:sldId id="261" r:id="rId7"/>
    <p:sldId id="262" r:id="rId8"/>
    <p:sldId id="263" r:id="rId9"/>
    <p:sldId id="264" r:id="rId10"/>
    <p:sldId id="265" r:id="rId11"/>
    <p:sldId id="266" r:id="rId12"/>
    <p:sldId id="267" r:id="rId13"/>
    <p:sldId id="270" r:id="rId14"/>
    <p:sldId id="269" r:id="rId15"/>
    <p:sldId id="272" r:id="rId16"/>
    <p:sldId id="273" r:id="rId17"/>
    <p:sldId id="279" r:id="rId18"/>
    <p:sldId id="275" r:id="rId19"/>
    <p:sldId id="276" r:id="rId20"/>
    <p:sldId id="278" r:id="rId21"/>
    <p:sldId id="277" r:id="rId22"/>
    <p:sldId id="274"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9" d="100"/>
          <a:sy n="79"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C37DA-19C7-4125-B49B-B47992EBAE65}" type="datetimeFigureOut">
              <a:rPr lang="en-GB" smtClean="0"/>
              <a:t>18/03/2024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4138-061B-4FED-BEF9-3017DDB5FC82}" type="slidenum">
              <a:rPr lang="en-GB" smtClean="0"/>
              <a:t>‹#›</a:t>
            </a:fld>
            <a:endParaRPr lang="en-GB"/>
          </a:p>
        </p:txBody>
      </p:sp>
    </p:spTree>
    <p:extLst>
      <p:ext uri="{BB962C8B-B14F-4D97-AF65-F5344CB8AC3E}">
        <p14:creationId xmlns:p14="http://schemas.microsoft.com/office/powerpoint/2010/main" val="28566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686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988907-9680-4A98-AE75-C3887F5A4AC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38879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88907-9680-4A98-AE75-C3887F5A4AC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176002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88907-9680-4A98-AE75-C3887F5A4AC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174996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88907-9680-4A98-AE75-C3887F5A4AC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353488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988907-9680-4A98-AE75-C3887F5A4AC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419121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988907-9680-4A98-AE75-C3887F5A4AC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130329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988907-9680-4A98-AE75-C3887F5A4AC2}" type="datetimeFigureOut">
              <a:rPr lang="en-GB" smtClean="0"/>
              <a:t>18/03/2024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357997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988907-9680-4A98-AE75-C3887F5A4AC2}" type="datetimeFigureOut">
              <a:rPr lang="en-GB" smtClean="0"/>
              <a:t>18/03/2024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271769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88907-9680-4A98-AE75-C3887F5A4AC2}" type="datetimeFigureOut">
              <a:rPr lang="en-GB" smtClean="0"/>
              <a:t>18/03/2024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204244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88907-9680-4A98-AE75-C3887F5A4AC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69114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88907-9680-4A98-AE75-C3887F5A4AC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D8291-6A01-41E0-97E6-8AC24EF9AB58}" type="slidenum">
              <a:rPr lang="en-GB" smtClean="0"/>
              <a:t>‹#›</a:t>
            </a:fld>
            <a:endParaRPr lang="en-GB"/>
          </a:p>
        </p:txBody>
      </p:sp>
    </p:spTree>
    <p:extLst>
      <p:ext uri="{BB962C8B-B14F-4D97-AF65-F5344CB8AC3E}">
        <p14:creationId xmlns:p14="http://schemas.microsoft.com/office/powerpoint/2010/main" val="116320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88907-9680-4A98-AE75-C3887F5A4AC2}" type="datetimeFigureOut">
              <a:rPr lang="en-GB" smtClean="0"/>
              <a:t>18/03/2024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D8291-6A01-41E0-97E6-8AC24EF9AB58}" type="slidenum">
              <a:rPr lang="en-GB" smtClean="0"/>
              <a:t>‹#›</a:t>
            </a:fld>
            <a:endParaRPr lang="en-GB"/>
          </a:p>
        </p:txBody>
      </p:sp>
    </p:spTree>
    <p:extLst>
      <p:ext uri="{BB962C8B-B14F-4D97-AF65-F5344CB8AC3E}">
        <p14:creationId xmlns:p14="http://schemas.microsoft.com/office/powerpoint/2010/main" val="256612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monm.edu/mjur/files/2019/02/MJUR-i09-2018-2-Fishbune.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x-usBcsyW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asl7kVVpH6c" TargetMode="External"/><Relationship Id="rId1" Type="http://schemas.openxmlformats.org/officeDocument/2006/relationships/slideLayout" Target="../slideLayouts/slideLayout2.xml"/><Relationship Id="rId5" Type="http://schemas.openxmlformats.org/officeDocument/2006/relationships/hyperlink" Target="https://www.outcyders.net/article/the-problems-with-pegi"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app=desktop&amp;v=xD4LDiDAmI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UvUimjVyxA" TargetMode="External"/><Relationship Id="rId2" Type="http://schemas.openxmlformats.org/officeDocument/2006/relationships/hyperlink" Target="http://lr-media.blogspot.com/2019/04/videogames-component-one-section-b.html" TargetMode="External"/><Relationship Id="rId1" Type="http://schemas.openxmlformats.org/officeDocument/2006/relationships/slideLayout" Target="../slideLayouts/slideLayout2.xml"/><Relationship Id="rId4" Type="http://schemas.openxmlformats.org/officeDocument/2006/relationships/hyperlink" Target="https://research.monm.edu/mjur/files/2019/02/MJUR-i09-2018-2-Fishbun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882" y="5023241"/>
            <a:ext cx="7502236" cy="767569"/>
          </a:xfrm>
        </p:spPr>
        <p:txBody>
          <a:bodyPr>
            <a:noAutofit/>
          </a:bodyPr>
          <a:lstStyle/>
          <a:p>
            <a:r>
              <a:rPr lang="en-GB" dirty="0"/>
              <a:t>L3:</a:t>
            </a:r>
            <a:r>
              <a:rPr lang="en-GB" dirty="0">
                <a:latin typeface="Calibri" pitchFamily="34" charset="0"/>
                <a:cs typeface="Calibri" pitchFamily="34" charset="0"/>
              </a:rPr>
              <a:t> To apply INDUSTRY THEORIES to this text</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8" name="Title 1"/>
          <p:cNvSpPr txBox="1">
            <a:spLocks/>
          </p:cNvSpPr>
          <p:nvPr/>
        </p:nvSpPr>
        <p:spPr>
          <a:xfrm>
            <a:off x="0" y="2601291"/>
            <a:ext cx="9144000" cy="185640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Assassin’s Creed: The Franchise</a:t>
            </a:r>
          </a:p>
        </p:txBody>
      </p:sp>
    </p:spTree>
    <p:extLst>
      <p:ext uri="{BB962C8B-B14F-4D97-AF65-F5344CB8AC3E}">
        <p14:creationId xmlns:p14="http://schemas.microsoft.com/office/powerpoint/2010/main" val="34414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1451820" cy="532496"/>
          </a:xfrm>
          <a:solidFill>
            <a:schemeClr val="accent6">
              <a:lumMod val="40000"/>
              <a:lumOff val="60000"/>
            </a:schemeClr>
          </a:solidFill>
        </p:spPr>
        <p:txBody>
          <a:bodyPr>
            <a:normAutofit fontScale="90000"/>
          </a:bodyPr>
          <a:lstStyle/>
          <a:p>
            <a:r>
              <a:rPr lang="en-GB" b="1" dirty="0"/>
              <a:t>And…</a:t>
            </a:r>
          </a:p>
        </p:txBody>
      </p:sp>
      <p:pic>
        <p:nvPicPr>
          <p:cNvPr id="4" name="Content Placeholder 3"/>
          <p:cNvPicPr>
            <a:picLocks noGrp="1" noChangeAspect="1"/>
          </p:cNvPicPr>
          <p:nvPr>
            <p:ph idx="1"/>
          </p:nvPr>
        </p:nvPicPr>
        <p:blipFill>
          <a:blip r:embed="rId2"/>
          <a:stretch>
            <a:fillRect/>
          </a:stretch>
        </p:blipFill>
        <p:spPr>
          <a:xfrm>
            <a:off x="628650" y="1690689"/>
            <a:ext cx="8070088" cy="4043684"/>
          </a:xfrm>
          <a:prstGeom prst="rect">
            <a:avLst/>
          </a:prstGeom>
        </p:spPr>
      </p:pic>
      <p:sp>
        <p:nvSpPr>
          <p:cNvPr id="5" name="Rectangle 4"/>
          <p:cNvSpPr/>
          <p:nvPr/>
        </p:nvSpPr>
        <p:spPr>
          <a:xfrm>
            <a:off x="4126738" y="5942025"/>
            <a:ext cx="4572000" cy="923330"/>
          </a:xfrm>
          <a:prstGeom prst="rect">
            <a:avLst/>
          </a:prstGeom>
        </p:spPr>
        <p:txBody>
          <a:bodyPr>
            <a:spAutoFit/>
          </a:bodyPr>
          <a:lstStyle/>
          <a:p>
            <a:r>
              <a:rPr lang="en-GB" dirty="0">
                <a:hlinkClick r:id="rId3"/>
              </a:rPr>
              <a:t>https://research.monm.edu/mjur/files/2019/02/MJUR-i09-2018-2-Fishbune.pdf</a:t>
            </a:r>
            <a:endParaRPr lang="en-GB" dirty="0"/>
          </a:p>
          <a:p>
            <a:endParaRPr lang="en-GB" dirty="0"/>
          </a:p>
        </p:txBody>
      </p:sp>
    </p:spTree>
    <p:extLst>
      <p:ext uri="{BB962C8B-B14F-4D97-AF65-F5344CB8AC3E}">
        <p14:creationId xmlns:p14="http://schemas.microsoft.com/office/powerpoint/2010/main" val="4889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365127"/>
            <a:ext cx="8961120" cy="682278"/>
          </a:xfrm>
          <a:solidFill>
            <a:schemeClr val="accent6">
              <a:lumMod val="40000"/>
              <a:lumOff val="60000"/>
            </a:schemeClr>
          </a:solidFill>
        </p:spPr>
        <p:txBody>
          <a:bodyPr>
            <a:normAutofit/>
          </a:bodyPr>
          <a:lstStyle/>
          <a:p>
            <a:r>
              <a:rPr lang="en-GB" sz="3200" dirty="0"/>
              <a:t>Comparison of Kassandra and </a:t>
            </a:r>
            <a:r>
              <a:rPr lang="en-GB" sz="3200" dirty="0" err="1"/>
              <a:t>Alexios</a:t>
            </a:r>
            <a:r>
              <a:rPr lang="en-GB" sz="3200" dirty="0"/>
              <a:t> – AC Odyssey</a:t>
            </a:r>
          </a:p>
        </p:txBody>
      </p:sp>
      <p:sp>
        <p:nvSpPr>
          <p:cNvPr id="3" name="Content Placeholder 2"/>
          <p:cNvSpPr>
            <a:spLocks noGrp="1"/>
          </p:cNvSpPr>
          <p:nvPr>
            <p:ph idx="1"/>
          </p:nvPr>
        </p:nvSpPr>
        <p:spPr/>
        <p:txBody>
          <a:bodyPr/>
          <a:lstStyle/>
          <a:p>
            <a:r>
              <a:rPr lang="en-US" dirty="0">
                <a:hlinkClick r:id="rId2"/>
              </a:rPr>
              <a:t>Assassin's Creed Odyssey Kassandra and </a:t>
            </a:r>
            <a:r>
              <a:rPr lang="en-US" dirty="0" err="1">
                <a:hlinkClick r:id="rId2"/>
              </a:rPr>
              <a:t>Alexios</a:t>
            </a:r>
            <a:r>
              <a:rPr lang="en-US" dirty="0">
                <a:hlinkClick r:id="rId2"/>
              </a:rPr>
              <a:t> character comparison - YouTube</a:t>
            </a:r>
            <a:endParaRPr lang="en-GB" dirty="0"/>
          </a:p>
        </p:txBody>
      </p:sp>
      <p:sp>
        <p:nvSpPr>
          <p:cNvPr id="4" name="Rectangle 3"/>
          <p:cNvSpPr/>
          <p:nvPr/>
        </p:nvSpPr>
        <p:spPr>
          <a:xfrm>
            <a:off x="197141" y="3880033"/>
            <a:ext cx="2185332" cy="1754326"/>
          </a:xfrm>
          <a:prstGeom prst="rect">
            <a:avLst/>
          </a:prstGeom>
          <a:solidFill>
            <a:schemeClr val="accent4">
              <a:lumMod val="20000"/>
              <a:lumOff val="80000"/>
            </a:schemeClr>
          </a:solidFill>
        </p:spPr>
        <p:txBody>
          <a:bodyPr wrap="square">
            <a:spAutoFit/>
          </a:bodyPr>
          <a:lstStyle/>
          <a:p>
            <a:r>
              <a:rPr lang="en-GB" b="1" i="1" dirty="0">
                <a:solidFill>
                  <a:srgbClr val="00B050"/>
                </a:solidFill>
              </a:rPr>
              <a:t>‘more socially diverse patterns of ownership help create conditions for more varied media productions’ </a:t>
            </a:r>
            <a:endParaRPr lang="en-GB" sz="800" b="1" i="1" dirty="0">
              <a:solidFill>
                <a:srgbClr val="00B050"/>
              </a:solidFill>
            </a:endParaRPr>
          </a:p>
        </p:txBody>
      </p:sp>
      <p:sp>
        <p:nvSpPr>
          <p:cNvPr id="5" name="Rectangle 4"/>
          <p:cNvSpPr/>
          <p:nvPr/>
        </p:nvSpPr>
        <p:spPr>
          <a:xfrm>
            <a:off x="3162911" y="3046463"/>
            <a:ext cx="4572000" cy="3139321"/>
          </a:xfrm>
          <a:prstGeom prst="rect">
            <a:avLst/>
          </a:prstGeom>
        </p:spPr>
        <p:txBody>
          <a:bodyPr>
            <a:spAutoFit/>
          </a:bodyPr>
          <a:lstStyle/>
          <a:p>
            <a:r>
              <a:rPr lang="en-GB" dirty="0">
                <a:solidFill>
                  <a:srgbClr val="FF0000"/>
                </a:solidFill>
              </a:rPr>
              <a:t>In conclusion – yes, it appears that the active drive towards inclusivity and diversity is challenging the stereotypical representations often associated with gaming. Kassandra and </a:t>
            </a:r>
            <a:r>
              <a:rPr lang="en-GB" dirty="0" err="1">
                <a:solidFill>
                  <a:srgbClr val="FF0000"/>
                </a:solidFill>
              </a:rPr>
              <a:t>Alexios</a:t>
            </a:r>
            <a:r>
              <a:rPr lang="en-GB" dirty="0">
                <a:solidFill>
                  <a:srgbClr val="FF0000"/>
                </a:solidFill>
              </a:rPr>
              <a:t> are good examples of how characters are not driven by gender stereotypes, at least in the later iterations of the franchise. However, the ownership of the company is distinct from the workforce in this instance – see next slide for the key players in this company.</a:t>
            </a:r>
          </a:p>
        </p:txBody>
      </p:sp>
      <p:sp>
        <p:nvSpPr>
          <p:cNvPr id="6" name="Right Arrow 5"/>
          <p:cNvSpPr/>
          <p:nvPr/>
        </p:nvSpPr>
        <p:spPr>
          <a:xfrm rot="19219847">
            <a:off x="2243475" y="3485926"/>
            <a:ext cx="898136"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24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58948" y="97492"/>
            <a:ext cx="6052806" cy="6622089"/>
          </a:xfrm>
          <a:prstGeom prst="rect">
            <a:avLst/>
          </a:prstGeom>
        </p:spPr>
      </p:pic>
      <p:pic>
        <p:nvPicPr>
          <p:cNvPr id="1026" name="Picture 2" descr="From left to right: Jean Tremblay, Carlos Leitao, Philippe Couillard, Yves Guillemot, Yannis Mallat and Jimmy Boulian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992" y="2563258"/>
            <a:ext cx="3921008" cy="187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9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770" y="365126"/>
            <a:ext cx="3178579" cy="1325563"/>
          </a:xfrm>
          <a:solidFill>
            <a:schemeClr val="accent6">
              <a:lumMod val="40000"/>
              <a:lumOff val="60000"/>
            </a:schemeClr>
          </a:solidFill>
        </p:spPr>
        <p:txBody>
          <a:bodyPr>
            <a:noAutofit/>
          </a:bodyPr>
          <a:lstStyle/>
          <a:p>
            <a:r>
              <a:rPr lang="en-GB" sz="2400" dirty="0"/>
              <a:t>Final thoughts about company structure</a:t>
            </a:r>
          </a:p>
        </p:txBody>
      </p:sp>
      <p:pic>
        <p:nvPicPr>
          <p:cNvPr id="4" name="Picture 3"/>
          <p:cNvPicPr>
            <a:picLocks noChangeAspect="1"/>
          </p:cNvPicPr>
          <p:nvPr/>
        </p:nvPicPr>
        <p:blipFill>
          <a:blip r:embed="rId2"/>
          <a:stretch>
            <a:fillRect/>
          </a:stretch>
        </p:blipFill>
        <p:spPr>
          <a:xfrm>
            <a:off x="142028" y="229066"/>
            <a:ext cx="4686954" cy="5734850"/>
          </a:xfrm>
          <a:prstGeom prst="rect">
            <a:avLst/>
          </a:prstGeom>
        </p:spPr>
      </p:pic>
    </p:spTree>
    <p:extLst>
      <p:ext uri="{BB962C8B-B14F-4D97-AF65-F5344CB8AC3E}">
        <p14:creationId xmlns:p14="http://schemas.microsoft.com/office/powerpoint/2010/main" val="126234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355"/>
            <a:ext cx="7886700" cy="1325563"/>
          </a:xfrm>
          <a:solidFill>
            <a:schemeClr val="accent6">
              <a:lumMod val="40000"/>
              <a:lumOff val="60000"/>
            </a:schemeClr>
          </a:solidFill>
        </p:spPr>
        <p:txBody>
          <a:bodyPr/>
          <a:lstStyle/>
          <a:p>
            <a:r>
              <a:rPr lang="en-GB" b="1" dirty="0"/>
              <a:t>LIVINGSTONE AND LUNT (REGULATION) – A DEEP DIVE</a:t>
            </a:r>
          </a:p>
        </p:txBody>
      </p:sp>
    </p:spTree>
    <p:extLst>
      <p:ext uri="{BB962C8B-B14F-4D97-AF65-F5344CB8AC3E}">
        <p14:creationId xmlns:p14="http://schemas.microsoft.com/office/powerpoint/2010/main" val="124579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 y="365126"/>
            <a:ext cx="8398972" cy="374707"/>
          </a:xfrm>
          <a:solidFill>
            <a:schemeClr val="accent6">
              <a:lumMod val="40000"/>
              <a:lumOff val="60000"/>
            </a:schemeClr>
          </a:solidFill>
        </p:spPr>
        <p:txBody>
          <a:bodyPr>
            <a:noAutofit/>
          </a:bodyPr>
          <a:lstStyle/>
          <a:p>
            <a:pPr marL="228600" lvl="0" indent="-228600">
              <a:lnSpc>
                <a:spcPct val="107000"/>
              </a:lnSpc>
              <a:spcBef>
                <a:spcPts val="1000"/>
              </a:spcBef>
              <a:spcAft>
                <a:spcPts val="800"/>
              </a:spcAft>
            </a:pPr>
            <a:r>
              <a:rPr lang="en-GB" sz="2400" b="1" dirty="0">
                <a:solidFill>
                  <a:prstClr val="black"/>
                </a:solidFill>
                <a:latin typeface="Calibri" panose="020F0502020204030204" pitchFamily="34" charset="0"/>
                <a:ea typeface="Calibri" panose="020F0502020204030204" pitchFamily="34" charset="0"/>
                <a:cs typeface="Calibri" panose="020F0502020204030204" pitchFamily="34" charset="0"/>
              </a:rPr>
              <a:t>Regulation - Sonia Livingstone and Peter Lunt</a:t>
            </a:r>
            <a:endParaRPr lang="en-GB" sz="2400" dirty="0"/>
          </a:p>
        </p:txBody>
      </p:sp>
      <p:sp>
        <p:nvSpPr>
          <p:cNvPr id="3" name="Content Placeholder 2"/>
          <p:cNvSpPr>
            <a:spLocks noGrp="1"/>
          </p:cNvSpPr>
          <p:nvPr>
            <p:ph idx="1"/>
          </p:nvPr>
        </p:nvSpPr>
        <p:spPr>
          <a:xfrm>
            <a:off x="321079" y="1202171"/>
            <a:ext cx="5256761" cy="4351338"/>
          </a:xfrm>
          <a:solidFill>
            <a:schemeClr val="accent4">
              <a:lumMod val="20000"/>
              <a:lumOff val="80000"/>
            </a:schemeClr>
          </a:solidFill>
        </p:spPr>
        <p:txBody>
          <a:bodyPr>
            <a:normAutofit fontScale="77500" lnSpcReduction="20000"/>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the idea that there is an underlying struggle in recent UK regulation policy between</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the need to further the interests of citizens (by offering protection from harmful or</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offensive material), and the need to further the interests of consumers (by ensuring</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choice, value for money, and market competition)</a:t>
            </a:r>
          </a:p>
          <a:p>
            <a:pPr marL="0" lvl="0" indent="0">
              <a:spcAft>
                <a:spcPts val="0"/>
              </a:spcAft>
              <a:buNone/>
            </a:pPr>
            <a:endParaRPr lang="en-GB"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the idea that the increasing power of global media corporations, together with the rise</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of convergent media technologies and transformations in the production, distribution</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and marketing of digital media, have placed traditional approaches to media</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regulation at risk</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TextBox 3"/>
          <p:cNvSpPr txBox="1"/>
          <p:nvPr/>
        </p:nvSpPr>
        <p:spPr>
          <a:xfrm>
            <a:off x="6059978" y="1774057"/>
            <a:ext cx="2455372" cy="646331"/>
          </a:xfrm>
          <a:prstGeom prst="rect">
            <a:avLst/>
          </a:prstGeom>
          <a:noFill/>
        </p:spPr>
        <p:txBody>
          <a:bodyPr wrap="square" rtlCol="0">
            <a:spAutoFit/>
          </a:bodyPr>
          <a:lstStyle/>
          <a:p>
            <a:r>
              <a:rPr lang="en-GB" dirty="0"/>
              <a:t>Consumer choice </a:t>
            </a:r>
            <a:r>
              <a:rPr lang="en-GB" b="1" dirty="0"/>
              <a:t>vs</a:t>
            </a:r>
            <a:r>
              <a:rPr lang="en-GB" dirty="0"/>
              <a:t> consumer protection</a:t>
            </a:r>
          </a:p>
        </p:txBody>
      </p:sp>
      <p:sp>
        <p:nvSpPr>
          <p:cNvPr id="5" name="TextBox 4"/>
          <p:cNvSpPr txBox="1"/>
          <p:nvPr/>
        </p:nvSpPr>
        <p:spPr>
          <a:xfrm>
            <a:off x="6059978" y="4100945"/>
            <a:ext cx="2851266" cy="923330"/>
          </a:xfrm>
          <a:prstGeom prst="rect">
            <a:avLst/>
          </a:prstGeom>
          <a:noFill/>
        </p:spPr>
        <p:txBody>
          <a:bodyPr wrap="square" rtlCol="0">
            <a:spAutoFit/>
          </a:bodyPr>
          <a:lstStyle/>
          <a:p>
            <a:r>
              <a:rPr lang="en-GB" dirty="0"/>
              <a:t>Powerful and ubiquitous companies </a:t>
            </a:r>
            <a:r>
              <a:rPr lang="en-GB" b="1" dirty="0"/>
              <a:t>vs </a:t>
            </a:r>
            <a:r>
              <a:rPr lang="en-GB" dirty="0"/>
              <a:t>traditional regulators</a:t>
            </a:r>
          </a:p>
        </p:txBody>
      </p:sp>
      <p:sp>
        <p:nvSpPr>
          <p:cNvPr id="6" name="Right Arrow 5"/>
          <p:cNvSpPr/>
          <p:nvPr/>
        </p:nvSpPr>
        <p:spPr>
          <a:xfrm rot="10800000">
            <a:off x="5128772" y="1901873"/>
            <a:ext cx="898136"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0800000">
            <a:off x="5231295" y="4265459"/>
            <a:ext cx="828683"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01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CBFF-9819-3E49-8759-DF9BCDE1B238}"/>
              </a:ext>
            </a:extLst>
          </p:cNvPr>
          <p:cNvSpPr>
            <a:spLocks noGrp="1"/>
          </p:cNvSpPr>
          <p:nvPr>
            <p:ph type="title"/>
          </p:nvPr>
        </p:nvSpPr>
        <p:spPr>
          <a:xfrm>
            <a:off x="0" y="136527"/>
            <a:ext cx="8910536" cy="596898"/>
          </a:xfrm>
          <a:solidFill>
            <a:schemeClr val="accent6">
              <a:lumMod val="40000"/>
              <a:lumOff val="60000"/>
            </a:schemeClr>
          </a:solidFill>
        </p:spPr>
        <p:txBody>
          <a:bodyPr>
            <a:normAutofit fontScale="90000"/>
          </a:bodyPr>
          <a:lstStyle/>
          <a:p>
            <a:r>
              <a:rPr lang="en-GB" dirty="0"/>
              <a:t>How are games regulated in the UK?</a:t>
            </a:r>
          </a:p>
        </p:txBody>
      </p:sp>
      <p:pic>
        <p:nvPicPr>
          <p:cNvPr id="4" name="Content Placeholder 3">
            <a:extLst>
              <a:ext uri="{FF2B5EF4-FFF2-40B4-BE49-F238E27FC236}">
                <a16:creationId xmlns:a16="http://schemas.microsoft.com/office/drawing/2014/main" id="{FE971D66-D2B2-6D18-6867-193E8B8FEF28}"/>
              </a:ext>
            </a:extLst>
          </p:cNvPr>
          <p:cNvPicPr>
            <a:picLocks noGrp="1" noChangeAspect="1"/>
          </p:cNvPicPr>
          <p:nvPr>
            <p:ph idx="1"/>
          </p:nvPr>
        </p:nvPicPr>
        <p:blipFill>
          <a:blip r:embed="rId2"/>
          <a:stretch>
            <a:fillRect/>
          </a:stretch>
        </p:blipFill>
        <p:spPr>
          <a:xfrm>
            <a:off x="470130" y="809625"/>
            <a:ext cx="7970276" cy="5977708"/>
          </a:xfrm>
          <a:prstGeom prst="rect">
            <a:avLst/>
          </a:prstGeom>
        </p:spPr>
      </p:pic>
      <p:sp>
        <p:nvSpPr>
          <p:cNvPr id="3" name="Rectangle 2"/>
          <p:cNvSpPr/>
          <p:nvPr/>
        </p:nvSpPr>
        <p:spPr>
          <a:xfrm>
            <a:off x="3924300" y="4814411"/>
            <a:ext cx="4019550" cy="1754326"/>
          </a:xfrm>
          <a:prstGeom prst="rect">
            <a:avLst/>
          </a:prstGeom>
          <a:solidFill>
            <a:schemeClr val="accent3">
              <a:lumMod val="40000"/>
              <a:lumOff val="60000"/>
            </a:schemeClr>
          </a:solidFill>
        </p:spPr>
        <p:txBody>
          <a:bodyPr wrap="square">
            <a:spAutoFit/>
          </a:bodyPr>
          <a:lstStyle/>
          <a:p>
            <a:r>
              <a:rPr lang="en-US" dirty="0"/>
              <a:t>‘This video game is primarily intended for a desensitized audience. The goal of this game is to stage subversive content: raw violence, very suggestive content, raw humor, gambling, drugs. Not recommended for minors.’</a:t>
            </a:r>
            <a:endParaRPr lang="en-GB" dirty="0"/>
          </a:p>
        </p:txBody>
      </p:sp>
      <p:sp>
        <p:nvSpPr>
          <p:cNvPr id="5" name="Rectangle 4"/>
          <p:cNvSpPr/>
          <p:nvPr/>
        </p:nvSpPr>
        <p:spPr>
          <a:xfrm>
            <a:off x="2649206" y="933450"/>
            <a:ext cx="5791200" cy="1323439"/>
          </a:xfrm>
          <a:prstGeom prst="rect">
            <a:avLst/>
          </a:prstGeom>
          <a:solidFill>
            <a:schemeClr val="accent3">
              <a:lumMod val="40000"/>
              <a:lumOff val="60000"/>
            </a:schemeClr>
          </a:solidFill>
        </p:spPr>
        <p:txBody>
          <a:bodyPr wrap="square">
            <a:spAutoFit/>
          </a:bodyPr>
          <a:lstStyle/>
          <a:p>
            <a:r>
              <a:rPr lang="en-US" sz="1600" dirty="0"/>
              <a:t>‘This rating has been given due to depictions of gross violence towards human characters, motiveless killing of multiple innocent human characters, violence towards vulnerable and </a:t>
            </a:r>
            <a:r>
              <a:rPr lang="en-US" sz="1600" dirty="0" err="1"/>
              <a:t>defenceless</a:t>
            </a:r>
            <a:r>
              <a:rPr lang="en-US" sz="1600" dirty="0"/>
              <a:t> human characters, and use of sexual expletives. Not suitable for persons under…’ </a:t>
            </a:r>
            <a:endParaRPr lang="en-GB" sz="1600" dirty="0"/>
          </a:p>
        </p:txBody>
      </p:sp>
    </p:spTree>
    <p:extLst>
      <p:ext uri="{BB962C8B-B14F-4D97-AF65-F5344CB8AC3E}">
        <p14:creationId xmlns:p14="http://schemas.microsoft.com/office/powerpoint/2010/main" val="342071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854"/>
            <a:ext cx="7886700" cy="854074"/>
          </a:xfrm>
          <a:solidFill>
            <a:schemeClr val="accent6">
              <a:lumMod val="40000"/>
              <a:lumOff val="60000"/>
            </a:schemeClr>
          </a:solidFill>
        </p:spPr>
        <p:txBody>
          <a:bodyPr/>
          <a:lstStyle/>
          <a:p>
            <a:r>
              <a:rPr lang="en-GB" dirty="0"/>
              <a:t>Starter task:</a:t>
            </a:r>
          </a:p>
        </p:txBody>
      </p:sp>
      <p:sp>
        <p:nvSpPr>
          <p:cNvPr id="3" name="Content Placeholder 2"/>
          <p:cNvSpPr>
            <a:spLocks noGrp="1"/>
          </p:cNvSpPr>
          <p:nvPr>
            <p:ph idx="1"/>
          </p:nvPr>
        </p:nvSpPr>
        <p:spPr>
          <a:xfrm>
            <a:off x="233465" y="1825625"/>
            <a:ext cx="3346314" cy="4351338"/>
          </a:xfrm>
        </p:spPr>
        <p:txBody>
          <a:bodyPr>
            <a:normAutofit/>
          </a:bodyPr>
          <a:lstStyle/>
          <a:p>
            <a:r>
              <a:rPr lang="en-GB" dirty="0"/>
              <a:t>Complete the PEGI worksheet to gain a greater understanding of the system.</a:t>
            </a:r>
          </a:p>
          <a:p>
            <a:endParaRPr lang="en-GB" dirty="0"/>
          </a:p>
          <a:p>
            <a:r>
              <a:rPr lang="en-GB" dirty="0"/>
              <a:t>15 mins! 3 mins per box.</a:t>
            </a:r>
          </a:p>
        </p:txBody>
      </p:sp>
      <p:pic>
        <p:nvPicPr>
          <p:cNvPr id="5" name="Picture 4">
            <a:extLst>
              <a:ext uri="{FF2B5EF4-FFF2-40B4-BE49-F238E27FC236}">
                <a16:creationId xmlns:a16="http://schemas.microsoft.com/office/drawing/2014/main" id="{F6CD5AE4-6149-77BA-9B97-F9ECBC9D6D5C}"/>
              </a:ext>
            </a:extLst>
          </p:cNvPr>
          <p:cNvPicPr>
            <a:picLocks noChangeAspect="1"/>
          </p:cNvPicPr>
          <p:nvPr/>
        </p:nvPicPr>
        <p:blipFill>
          <a:blip r:embed="rId2"/>
          <a:stretch>
            <a:fillRect/>
          </a:stretch>
        </p:blipFill>
        <p:spPr>
          <a:xfrm>
            <a:off x="4210843" y="93407"/>
            <a:ext cx="4839527" cy="6671185"/>
          </a:xfrm>
          <a:custGeom>
            <a:avLst/>
            <a:gdLst>
              <a:gd name="connsiteX0" fmla="*/ 0 w 4839527"/>
              <a:gd name="connsiteY0" fmla="*/ 0 h 6671185"/>
              <a:gd name="connsiteX1" fmla="*/ 634516 w 4839527"/>
              <a:gd name="connsiteY1" fmla="*/ 0 h 6671185"/>
              <a:gd name="connsiteX2" fmla="*/ 1172241 w 4839527"/>
              <a:gd name="connsiteY2" fmla="*/ 0 h 6671185"/>
              <a:gd name="connsiteX3" fmla="*/ 1564780 w 4839527"/>
              <a:gd name="connsiteY3" fmla="*/ 0 h 6671185"/>
              <a:gd name="connsiteX4" fmla="*/ 2102506 w 4839527"/>
              <a:gd name="connsiteY4" fmla="*/ 0 h 6671185"/>
              <a:gd name="connsiteX5" fmla="*/ 2640231 w 4839527"/>
              <a:gd name="connsiteY5" fmla="*/ 0 h 6671185"/>
              <a:gd name="connsiteX6" fmla="*/ 3177956 w 4839527"/>
              <a:gd name="connsiteY6" fmla="*/ 0 h 6671185"/>
              <a:gd name="connsiteX7" fmla="*/ 3667286 w 4839527"/>
              <a:gd name="connsiteY7" fmla="*/ 0 h 6671185"/>
              <a:gd name="connsiteX8" fmla="*/ 4059825 w 4839527"/>
              <a:gd name="connsiteY8" fmla="*/ 0 h 6671185"/>
              <a:gd name="connsiteX9" fmla="*/ 4839527 w 4839527"/>
              <a:gd name="connsiteY9" fmla="*/ 0 h 6671185"/>
              <a:gd name="connsiteX10" fmla="*/ 4839527 w 4839527"/>
              <a:gd name="connsiteY10" fmla="*/ 355797 h 6671185"/>
              <a:gd name="connsiteX11" fmla="*/ 4839527 w 4839527"/>
              <a:gd name="connsiteY11" fmla="*/ 845017 h 6671185"/>
              <a:gd name="connsiteX12" fmla="*/ 4839527 w 4839527"/>
              <a:gd name="connsiteY12" fmla="*/ 1467661 h 6671185"/>
              <a:gd name="connsiteX13" fmla="*/ 4839527 w 4839527"/>
              <a:gd name="connsiteY13" fmla="*/ 1956881 h 6671185"/>
              <a:gd name="connsiteX14" fmla="*/ 4839527 w 4839527"/>
              <a:gd name="connsiteY14" fmla="*/ 2379389 h 6671185"/>
              <a:gd name="connsiteX15" fmla="*/ 4839527 w 4839527"/>
              <a:gd name="connsiteY15" fmla="*/ 2868610 h 6671185"/>
              <a:gd name="connsiteX16" fmla="*/ 4839527 w 4839527"/>
              <a:gd name="connsiteY16" fmla="*/ 3491253 h 6671185"/>
              <a:gd name="connsiteX17" fmla="*/ 4839527 w 4839527"/>
              <a:gd name="connsiteY17" fmla="*/ 4113897 h 6671185"/>
              <a:gd name="connsiteX18" fmla="*/ 4839527 w 4839527"/>
              <a:gd name="connsiteY18" fmla="*/ 4603118 h 6671185"/>
              <a:gd name="connsiteX19" fmla="*/ 4839527 w 4839527"/>
              <a:gd name="connsiteY19" fmla="*/ 5092338 h 6671185"/>
              <a:gd name="connsiteX20" fmla="*/ 4839527 w 4839527"/>
              <a:gd name="connsiteY20" fmla="*/ 5581558 h 6671185"/>
              <a:gd name="connsiteX21" fmla="*/ 4839527 w 4839527"/>
              <a:gd name="connsiteY21" fmla="*/ 6671185 h 6671185"/>
              <a:gd name="connsiteX22" fmla="*/ 4398592 w 4839527"/>
              <a:gd name="connsiteY22" fmla="*/ 6671185 h 6671185"/>
              <a:gd name="connsiteX23" fmla="*/ 3812472 w 4839527"/>
              <a:gd name="connsiteY23" fmla="*/ 6671185 h 6671185"/>
              <a:gd name="connsiteX24" fmla="*/ 3371537 w 4839527"/>
              <a:gd name="connsiteY24" fmla="*/ 6671185 h 6671185"/>
              <a:gd name="connsiteX25" fmla="*/ 2978998 w 4839527"/>
              <a:gd name="connsiteY25" fmla="*/ 6671185 h 6671185"/>
              <a:gd name="connsiteX26" fmla="*/ 2538063 w 4839527"/>
              <a:gd name="connsiteY26" fmla="*/ 6671185 h 6671185"/>
              <a:gd name="connsiteX27" fmla="*/ 2145524 w 4839527"/>
              <a:gd name="connsiteY27" fmla="*/ 6671185 h 6671185"/>
              <a:gd name="connsiteX28" fmla="*/ 1704589 w 4839527"/>
              <a:gd name="connsiteY28" fmla="*/ 6671185 h 6671185"/>
              <a:gd name="connsiteX29" fmla="*/ 1312050 w 4839527"/>
              <a:gd name="connsiteY29" fmla="*/ 6671185 h 6671185"/>
              <a:gd name="connsiteX30" fmla="*/ 871115 w 4839527"/>
              <a:gd name="connsiteY30" fmla="*/ 6671185 h 6671185"/>
              <a:gd name="connsiteX31" fmla="*/ 0 w 4839527"/>
              <a:gd name="connsiteY31" fmla="*/ 6671185 h 6671185"/>
              <a:gd name="connsiteX32" fmla="*/ 0 w 4839527"/>
              <a:gd name="connsiteY32" fmla="*/ 6115253 h 6671185"/>
              <a:gd name="connsiteX33" fmla="*/ 0 w 4839527"/>
              <a:gd name="connsiteY33" fmla="*/ 5626033 h 6671185"/>
              <a:gd name="connsiteX34" fmla="*/ 0 w 4839527"/>
              <a:gd name="connsiteY34" fmla="*/ 5070101 h 6671185"/>
              <a:gd name="connsiteX35" fmla="*/ 0 w 4839527"/>
              <a:gd name="connsiteY35" fmla="*/ 4580880 h 6671185"/>
              <a:gd name="connsiteX36" fmla="*/ 0 w 4839527"/>
              <a:gd name="connsiteY36" fmla="*/ 4225084 h 6671185"/>
              <a:gd name="connsiteX37" fmla="*/ 0 w 4839527"/>
              <a:gd name="connsiteY37" fmla="*/ 3869287 h 6671185"/>
              <a:gd name="connsiteX38" fmla="*/ 0 w 4839527"/>
              <a:gd name="connsiteY38" fmla="*/ 3313355 h 6671185"/>
              <a:gd name="connsiteX39" fmla="*/ 0 w 4839527"/>
              <a:gd name="connsiteY39" fmla="*/ 2824135 h 6671185"/>
              <a:gd name="connsiteX40" fmla="*/ 0 w 4839527"/>
              <a:gd name="connsiteY40" fmla="*/ 2468338 h 6671185"/>
              <a:gd name="connsiteX41" fmla="*/ 0 w 4839527"/>
              <a:gd name="connsiteY41" fmla="*/ 1979118 h 6671185"/>
              <a:gd name="connsiteX42" fmla="*/ 0 w 4839527"/>
              <a:gd name="connsiteY42" fmla="*/ 1356474 h 6671185"/>
              <a:gd name="connsiteX43" fmla="*/ 0 w 4839527"/>
              <a:gd name="connsiteY43" fmla="*/ 867254 h 6671185"/>
              <a:gd name="connsiteX44" fmla="*/ 0 w 4839527"/>
              <a:gd name="connsiteY44" fmla="*/ 0 h 6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9527" h="6671185" fill="none" extrusionOk="0">
                <a:moveTo>
                  <a:pt x="0" y="0"/>
                </a:moveTo>
                <a:cubicBezTo>
                  <a:pt x="223044" y="-49386"/>
                  <a:pt x="338812" y="10344"/>
                  <a:pt x="634516" y="0"/>
                </a:cubicBezTo>
                <a:cubicBezTo>
                  <a:pt x="930220" y="-10344"/>
                  <a:pt x="913499" y="50257"/>
                  <a:pt x="1172241" y="0"/>
                </a:cubicBezTo>
                <a:cubicBezTo>
                  <a:pt x="1430983" y="-50257"/>
                  <a:pt x="1432945" y="12803"/>
                  <a:pt x="1564780" y="0"/>
                </a:cubicBezTo>
                <a:cubicBezTo>
                  <a:pt x="1696615" y="-12803"/>
                  <a:pt x="1952051" y="468"/>
                  <a:pt x="2102506" y="0"/>
                </a:cubicBezTo>
                <a:cubicBezTo>
                  <a:pt x="2252961" y="-468"/>
                  <a:pt x="2459840" y="13818"/>
                  <a:pt x="2640231" y="0"/>
                </a:cubicBezTo>
                <a:cubicBezTo>
                  <a:pt x="2820623" y="-13818"/>
                  <a:pt x="2934901" y="33368"/>
                  <a:pt x="3177956" y="0"/>
                </a:cubicBezTo>
                <a:cubicBezTo>
                  <a:pt x="3421011" y="-33368"/>
                  <a:pt x="3551941" y="37360"/>
                  <a:pt x="3667286" y="0"/>
                </a:cubicBezTo>
                <a:cubicBezTo>
                  <a:pt x="3782631" y="-37360"/>
                  <a:pt x="3912940" y="16452"/>
                  <a:pt x="4059825" y="0"/>
                </a:cubicBezTo>
                <a:cubicBezTo>
                  <a:pt x="4206710" y="-16452"/>
                  <a:pt x="4462596" y="83536"/>
                  <a:pt x="4839527" y="0"/>
                </a:cubicBezTo>
                <a:cubicBezTo>
                  <a:pt x="4839862" y="146016"/>
                  <a:pt x="4829551" y="257127"/>
                  <a:pt x="4839527" y="355797"/>
                </a:cubicBezTo>
                <a:cubicBezTo>
                  <a:pt x="4849503" y="454467"/>
                  <a:pt x="4825499" y="735357"/>
                  <a:pt x="4839527" y="845017"/>
                </a:cubicBezTo>
                <a:cubicBezTo>
                  <a:pt x="4853555" y="954677"/>
                  <a:pt x="4803427" y="1207046"/>
                  <a:pt x="4839527" y="1467661"/>
                </a:cubicBezTo>
                <a:cubicBezTo>
                  <a:pt x="4875627" y="1728276"/>
                  <a:pt x="4829743" y="1739534"/>
                  <a:pt x="4839527" y="1956881"/>
                </a:cubicBezTo>
                <a:cubicBezTo>
                  <a:pt x="4849311" y="2174228"/>
                  <a:pt x="4803996" y="2277594"/>
                  <a:pt x="4839527" y="2379389"/>
                </a:cubicBezTo>
                <a:cubicBezTo>
                  <a:pt x="4875058" y="2481184"/>
                  <a:pt x="4798795" y="2742021"/>
                  <a:pt x="4839527" y="2868610"/>
                </a:cubicBezTo>
                <a:cubicBezTo>
                  <a:pt x="4880259" y="2995199"/>
                  <a:pt x="4770283" y="3287094"/>
                  <a:pt x="4839527" y="3491253"/>
                </a:cubicBezTo>
                <a:cubicBezTo>
                  <a:pt x="4908771" y="3695412"/>
                  <a:pt x="4820902" y="3956677"/>
                  <a:pt x="4839527" y="4113897"/>
                </a:cubicBezTo>
                <a:cubicBezTo>
                  <a:pt x="4858152" y="4271117"/>
                  <a:pt x="4798971" y="4364566"/>
                  <a:pt x="4839527" y="4603118"/>
                </a:cubicBezTo>
                <a:cubicBezTo>
                  <a:pt x="4880083" y="4841670"/>
                  <a:pt x="4829217" y="4913007"/>
                  <a:pt x="4839527" y="5092338"/>
                </a:cubicBezTo>
                <a:cubicBezTo>
                  <a:pt x="4849837" y="5271669"/>
                  <a:pt x="4817967" y="5399181"/>
                  <a:pt x="4839527" y="5581558"/>
                </a:cubicBezTo>
                <a:cubicBezTo>
                  <a:pt x="4861087" y="5763935"/>
                  <a:pt x="4795540" y="6432205"/>
                  <a:pt x="4839527" y="6671185"/>
                </a:cubicBezTo>
                <a:cubicBezTo>
                  <a:pt x="4637264" y="6698028"/>
                  <a:pt x="4614427" y="6647654"/>
                  <a:pt x="4398592" y="6671185"/>
                </a:cubicBezTo>
                <a:cubicBezTo>
                  <a:pt x="4182757" y="6694716"/>
                  <a:pt x="4063760" y="6640460"/>
                  <a:pt x="3812472" y="6671185"/>
                </a:cubicBezTo>
                <a:cubicBezTo>
                  <a:pt x="3561184" y="6701910"/>
                  <a:pt x="3502251" y="6634548"/>
                  <a:pt x="3371537" y="6671185"/>
                </a:cubicBezTo>
                <a:cubicBezTo>
                  <a:pt x="3240823" y="6707822"/>
                  <a:pt x="3103284" y="6664207"/>
                  <a:pt x="2978998" y="6671185"/>
                </a:cubicBezTo>
                <a:cubicBezTo>
                  <a:pt x="2854712" y="6678163"/>
                  <a:pt x="2748154" y="6636653"/>
                  <a:pt x="2538063" y="6671185"/>
                </a:cubicBezTo>
                <a:cubicBezTo>
                  <a:pt x="2327972" y="6705717"/>
                  <a:pt x="2320346" y="6646228"/>
                  <a:pt x="2145524" y="6671185"/>
                </a:cubicBezTo>
                <a:cubicBezTo>
                  <a:pt x="1970702" y="6696142"/>
                  <a:pt x="1816293" y="6666088"/>
                  <a:pt x="1704589" y="6671185"/>
                </a:cubicBezTo>
                <a:cubicBezTo>
                  <a:pt x="1592886" y="6676282"/>
                  <a:pt x="1493474" y="6665440"/>
                  <a:pt x="1312050" y="6671185"/>
                </a:cubicBezTo>
                <a:cubicBezTo>
                  <a:pt x="1130626" y="6676930"/>
                  <a:pt x="1045457" y="6656817"/>
                  <a:pt x="871115" y="6671185"/>
                </a:cubicBezTo>
                <a:cubicBezTo>
                  <a:pt x="696773" y="6685553"/>
                  <a:pt x="313001" y="6659320"/>
                  <a:pt x="0" y="6671185"/>
                </a:cubicBezTo>
                <a:cubicBezTo>
                  <a:pt x="-15616" y="6542105"/>
                  <a:pt x="47518" y="6365232"/>
                  <a:pt x="0" y="6115253"/>
                </a:cubicBezTo>
                <a:cubicBezTo>
                  <a:pt x="-47518" y="5865274"/>
                  <a:pt x="22572" y="5791440"/>
                  <a:pt x="0" y="5626033"/>
                </a:cubicBezTo>
                <a:cubicBezTo>
                  <a:pt x="-22572" y="5460626"/>
                  <a:pt x="12269" y="5245904"/>
                  <a:pt x="0" y="5070101"/>
                </a:cubicBezTo>
                <a:cubicBezTo>
                  <a:pt x="-12269" y="4894298"/>
                  <a:pt x="35845" y="4679198"/>
                  <a:pt x="0" y="4580880"/>
                </a:cubicBezTo>
                <a:cubicBezTo>
                  <a:pt x="-35845" y="4482562"/>
                  <a:pt x="42430" y="4341528"/>
                  <a:pt x="0" y="4225084"/>
                </a:cubicBezTo>
                <a:cubicBezTo>
                  <a:pt x="-42430" y="4108640"/>
                  <a:pt x="10498" y="3968792"/>
                  <a:pt x="0" y="3869287"/>
                </a:cubicBezTo>
                <a:cubicBezTo>
                  <a:pt x="-10498" y="3769782"/>
                  <a:pt x="64798" y="3558373"/>
                  <a:pt x="0" y="3313355"/>
                </a:cubicBezTo>
                <a:cubicBezTo>
                  <a:pt x="-64798" y="3068337"/>
                  <a:pt x="34052" y="2970338"/>
                  <a:pt x="0" y="2824135"/>
                </a:cubicBezTo>
                <a:cubicBezTo>
                  <a:pt x="-34052" y="2677932"/>
                  <a:pt x="18285" y="2561152"/>
                  <a:pt x="0" y="2468338"/>
                </a:cubicBezTo>
                <a:cubicBezTo>
                  <a:pt x="-18285" y="2375524"/>
                  <a:pt x="10383" y="2147486"/>
                  <a:pt x="0" y="1979118"/>
                </a:cubicBezTo>
                <a:cubicBezTo>
                  <a:pt x="-10383" y="1810750"/>
                  <a:pt x="47648" y="1552252"/>
                  <a:pt x="0" y="1356474"/>
                </a:cubicBezTo>
                <a:cubicBezTo>
                  <a:pt x="-47648" y="1160696"/>
                  <a:pt x="27370" y="988128"/>
                  <a:pt x="0" y="867254"/>
                </a:cubicBezTo>
                <a:cubicBezTo>
                  <a:pt x="-27370" y="746380"/>
                  <a:pt x="28476" y="349845"/>
                  <a:pt x="0" y="0"/>
                </a:cubicBezTo>
                <a:close/>
              </a:path>
              <a:path w="4839527" h="6671185" stroke="0" extrusionOk="0">
                <a:moveTo>
                  <a:pt x="0" y="0"/>
                </a:moveTo>
                <a:cubicBezTo>
                  <a:pt x="147145" y="-54604"/>
                  <a:pt x="315932" y="64086"/>
                  <a:pt x="586120" y="0"/>
                </a:cubicBezTo>
                <a:cubicBezTo>
                  <a:pt x="856308" y="-64086"/>
                  <a:pt x="987562" y="142"/>
                  <a:pt x="1172241" y="0"/>
                </a:cubicBezTo>
                <a:cubicBezTo>
                  <a:pt x="1356920" y="-142"/>
                  <a:pt x="1534817" y="19774"/>
                  <a:pt x="1806757" y="0"/>
                </a:cubicBezTo>
                <a:cubicBezTo>
                  <a:pt x="2078697" y="-19774"/>
                  <a:pt x="2139621" y="3092"/>
                  <a:pt x="2344482" y="0"/>
                </a:cubicBezTo>
                <a:cubicBezTo>
                  <a:pt x="2549343" y="-3092"/>
                  <a:pt x="2803858" y="50466"/>
                  <a:pt x="2978998" y="0"/>
                </a:cubicBezTo>
                <a:cubicBezTo>
                  <a:pt x="3154138" y="-50466"/>
                  <a:pt x="3244857" y="27119"/>
                  <a:pt x="3468328" y="0"/>
                </a:cubicBezTo>
                <a:cubicBezTo>
                  <a:pt x="3691799" y="-27119"/>
                  <a:pt x="3784129" y="26294"/>
                  <a:pt x="4054448" y="0"/>
                </a:cubicBezTo>
                <a:cubicBezTo>
                  <a:pt x="4324767" y="-26294"/>
                  <a:pt x="4593936" y="61557"/>
                  <a:pt x="4839527" y="0"/>
                </a:cubicBezTo>
                <a:cubicBezTo>
                  <a:pt x="4887864" y="152092"/>
                  <a:pt x="4812213" y="270182"/>
                  <a:pt x="4839527" y="422508"/>
                </a:cubicBezTo>
                <a:cubicBezTo>
                  <a:pt x="4866841" y="574834"/>
                  <a:pt x="4807689" y="684012"/>
                  <a:pt x="4839527" y="911729"/>
                </a:cubicBezTo>
                <a:cubicBezTo>
                  <a:pt x="4871365" y="1139446"/>
                  <a:pt x="4817840" y="1312650"/>
                  <a:pt x="4839527" y="1467661"/>
                </a:cubicBezTo>
                <a:cubicBezTo>
                  <a:pt x="4861214" y="1622672"/>
                  <a:pt x="4831731" y="1873472"/>
                  <a:pt x="4839527" y="2023593"/>
                </a:cubicBezTo>
                <a:cubicBezTo>
                  <a:pt x="4847323" y="2173714"/>
                  <a:pt x="4808009" y="2414642"/>
                  <a:pt x="4839527" y="2646237"/>
                </a:cubicBezTo>
                <a:cubicBezTo>
                  <a:pt x="4871045" y="2877832"/>
                  <a:pt x="4837223" y="2938731"/>
                  <a:pt x="4839527" y="3135457"/>
                </a:cubicBezTo>
                <a:cubicBezTo>
                  <a:pt x="4841831" y="3332183"/>
                  <a:pt x="4824907" y="3331787"/>
                  <a:pt x="4839527" y="3491253"/>
                </a:cubicBezTo>
                <a:cubicBezTo>
                  <a:pt x="4854147" y="3650719"/>
                  <a:pt x="4813296" y="3892438"/>
                  <a:pt x="4839527" y="4047186"/>
                </a:cubicBezTo>
                <a:cubicBezTo>
                  <a:pt x="4865758" y="4201934"/>
                  <a:pt x="4820317" y="4413242"/>
                  <a:pt x="4839527" y="4536406"/>
                </a:cubicBezTo>
                <a:cubicBezTo>
                  <a:pt x="4858737" y="4659570"/>
                  <a:pt x="4809069" y="4930493"/>
                  <a:pt x="4839527" y="5225762"/>
                </a:cubicBezTo>
                <a:cubicBezTo>
                  <a:pt x="4869985" y="5521031"/>
                  <a:pt x="4791820" y="5599857"/>
                  <a:pt x="4839527" y="5848406"/>
                </a:cubicBezTo>
                <a:cubicBezTo>
                  <a:pt x="4887234" y="6096955"/>
                  <a:pt x="4759289" y="6452173"/>
                  <a:pt x="4839527" y="6671185"/>
                </a:cubicBezTo>
                <a:cubicBezTo>
                  <a:pt x="4700963" y="6700071"/>
                  <a:pt x="4493870" y="6630916"/>
                  <a:pt x="4205011" y="6671185"/>
                </a:cubicBezTo>
                <a:cubicBezTo>
                  <a:pt x="3916152" y="6711454"/>
                  <a:pt x="3881620" y="6633930"/>
                  <a:pt x="3667286" y="6671185"/>
                </a:cubicBezTo>
                <a:cubicBezTo>
                  <a:pt x="3452953" y="6708440"/>
                  <a:pt x="3386496" y="6638041"/>
                  <a:pt x="3274747" y="6671185"/>
                </a:cubicBezTo>
                <a:cubicBezTo>
                  <a:pt x="3162998" y="6704329"/>
                  <a:pt x="2922511" y="6607623"/>
                  <a:pt x="2737021" y="6671185"/>
                </a:cubicBezTo>
                <a:cubicBezTo>
                  <a:pt x="2551531" y="6734747"/>
                  <a:pt x="2450499" y="6646227"/>
                  <a:pt x="2199296" y="6671185"/>
                </a:cubicBezTo>
                <a:cubicBezTo>
                  <a:pt x="1948094" y="6696143"/>
                  <a:pt x="1888664" y="6657223"/>
                  <a:pt x="1758361" y="6671185"/>
                </a:cubicBezTo>
                <a:cubicBezTo>
                  <a:pt x="1628059" y="6685147"/>
                  <a:pt x="1312311" y="6640774"/>
                  <a:pt x="1172241" y="6671185"/>
                </a:cubicBezTo>
                <a:cubicBezTo>
                  <a:pt x="1032171" y="6701596"/>
                  <a:pt x="850803" y="6629154"/>
                  <a:pt x="682911" y="6671185"/>
                </a:cubicBezTo>
                <a:cubicBezTo>
                  <a:pt x="515019" y="6713216"/>
                  <a:pt x="174324" y="6654478"/>
                  <a:pt x="0" y="6671185"/>
                </a:cubicBezTo>
                <a:cubicBezTo>
                  <a:pt x="-5200" y="6531081"/>
                  <a:pt x="25227" y="6315794"/>
                  <a:pt x="0" y="6181965"/>
                </a:cubicBezTo>
                <a:cubicBezTo>
                  <a:pt x="-25227" y="6048136"/>
                  <a:pt x="52072" y="5835962"/>
                  <a:pt x="0" y="5492609"/>
                </a:cubicBezTo>
                <a:cubicBezTo>
                  <a:pt x="-52072" y="5149256"/>
                  <a:pt x="1904" y="5116101"/>
                  <a:pt x="0" y="4936677"/>
                </a:cubicBezTo>
                <a:cubicBezTo>
                  <a:pt x="-1904" y="4757253"/>
                  <a:pt x="49769" y="4586961"/>
                  <a:pt x="0" y="4247321"/>
                </a:cubicBezTo>
                <a:cubicBezTo>
                  <a:pt x="-49769" y="3907681"/>
                  <a:pt x="40640" y="3937033"/>
                  <a:pt x="0" y="3758101"/>
                </a:cubicBezTo>
                <a:cubicBezTo>
                  <a:pt x="-40640" y="3579169"/>
                  <a:pt x="36370" y="3449060"/>
                  <a:pt x="0" y="3268881"/>
                </a:cubicBezTo>
                <a:cubicBezTo>
                  <a:pt x="-36370" y="3088702"/>
                  <a:pt x="29287" y="2989317"/>
                  <a:pt x="0" y="2913084"/>
                </a:cubicBezTo>
                <a:cubicBezTo>
                  <a:pt x="-29287" y="2836851"/>
                  <a:pt x="20730" y="2575862"/>
                  <a:pt x="0" y="2423864"/>
                </a:cubicBezTo>
                <a:cubicBezTo>
                  <a:pt x="-20730" y="2271866"/>
                  <a:pt x="30002" y="2031870"/>
                  <a:pt x="0" y="1734508"/>
                </a:cubicBezTo>
                <a:cubicBezTo>
                  <a:pt x="-30002" y="1437146"/>
                  <a:pt x="69468" y="1284243"/>
                  <a:pt x="0" y="1111864"/>
                </a:cubicBezTo>
                <a:cubicBezTo>
                  <a:pt x="-69468" y="939485"/>
                  <a:pt x="66475" y="725447"/>
                  <a:pt x="0" y="555932"/>
                </a:cubicBezTo>
                <a:cubicBezTo>
                  <a:pt x="-66475" y="386417"/>
                  <a:pt x="15804" y="170573"/>
                  <a:pt x="0" y="0"/>
                </a:cubicBezTo>
                <a:close/>
              </a:path>
            </a:pathLst>
          </a:custGeom>
          <a:ln>
            <a:solidFill>
              <a:schemeClr val="tx1"/>
            </a:solidFill>
            <a:extLst>
              <a:ext uri="{C807C97D-BFC1-408E-A445-0C87EB9F89A2}">
                <ask:lineSketchStyleProps xmlns:ask="http://schemas.microsoft.com/office/drawing/2018/sketchyshapes" sd="607798180">
                  <a:prstGeom prst="rect">
                    <a:avLst/>
                  </a:prstGeom>
                  <ask:type>
                    <ask:lineSketchScribble/>
                  </ask:type>
                </ask:lineSketchStyleProps>
              </a:ext>
            </a:extLst>
          </a:ln>
        </p:spPr>
      </p:pic>
    </p:spTree>
    <p:extLst>
      <p:ext uri="{BB962C8B-B14F-4D97-AF65-F5344CB8AC3E}">
        <p14:creationId xmlns:p14="http://schemas.microsoft.com/office/powerpoint/2010/main" val="116217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42876"/>
            <a:ext cx="8391525" cy="723900"/>
          </a:xfrm>
          <a:solidFill>
            <a:schemeClr val="accent6">
              <a:lumMod val="40000"/>
              <a:lumOff val="60000"/>
            </a:schemeClr>
          </a:solidFill>
        </p:spPr>
        <p:txBody>
          <a:bodyPr>
            <a:normAutofit/>
          </a:bodyPr>
          <a:lstStyle/>
          <a:p>
            <a:r>
              <a:rPr lang="en-GB" dirty="0"/>
              <a:t>In the real world…</a:t>
            </a:r>
          </a:p>
        </p:txBody>
      </p:sp>
      <p:sp>
        <p:nvSpPr>
          <p:cNvPr id="3" name="Content Placeholder 2"/>
          <p:cNvSpPr>
            <a:spLocks noGrp="1"/>
          </p:cNvSpPr>
          <p:nvPr>
            <p:ph idx="1"/>
          </p:nvPr>
        </p:nvSpPr>
        <p:spPr>
          <a:xfrm>
            <a:off x="266699" y="977900"/>
            <a:ext cx="8524875" cy="679450"/>
          </a:xfrm>
        </p:spPr>
        <p:txBody>
          <a:bodyPr>
            <a:normAutofit/>
          </a:bodyPr>
          <a:lstStyle/>
          <a:p>
            <a:r>
              <a:rPr lang="en-US" sz="2400" dirty="0">
                <a:hlinkClick r:id="rId2"/>
              </a:rPr>
              <a:t>'Assassin's Creed Valhalla is 50 shades of violence' gameplay vid</a:t>
            </a:r>
            <a:endParaRPr lang="en-GB" sz="2400" dirty="0"/>
          </a:p>
          <a:p>
            <a:endParaRPr lang="en-GB" sz="2400" dirty="0"/>
          </a:p>
        </p:txBody>
      </p:sp>
      <p:pic>
        <p:nvPicPr>
          <p:cNvPr id="4" name="Picture 3"/>
          <p:cNvPicPr>
            <a:picLocks noChangeAspect="1"/>
          </p:cNvPicPr>
          <p:nvPr/>
        </p:nvPicPr>
        <p:blipFill>
          <a:blip r:embed="rId3"/>
          <a:stretch>
            <a:fillRect/>
          </a:stretch>
        </p:blipFill>
        <p:spPr>
          <a:xfrm>
            <a:off x="123826" y="1447800"/>
            <a:ext cx="6324600" cy="3899710"/>
          </a:xfrm>
          <a:prstGeom prst="rect">
            <a:avLst/>
          </a:prstGeom>
        </p:spPr>
      </p:pic>
      <p:pic>
        <p:nvPicPr>
          <p:cNvPr id="5" name="Picture 4"/>
          <p:cNvPicPr>
            <a:picLocks noChangeAspect="1"/>
          </p:cNvPicPr>
          <p:nvPr/>
        </p:nvPicPr>
        <p:blipFill>
          <a:blip r:embed="rId4">
            <a:duotone>
              <a:prstClr val="black"/>
              <a:schemeClr val="accent4">
                <a:tint val="45000"/>
                <a:satMod val="400000"/>
              </a:schemeClr>
            </a:duotone>
          </a:blip>
          <a:stretch>
            <a:fillRect/>
          </a:stretch>
        </p:blipFill>
        <p:spPr>
          <a:xfrm rot="1340230">
            <a:off x="4390907" y="1559166"/>
            <a:ext cx="4805814" cy="1988251"/>
          </a:xfrm>
          <a:prstGeom prst="rect">
            <a:avLst/>
          </a:prstGeom>
        </p:spPr>
      </p:pic>
      <p:sp>
        <p:nvSpPr>
          <p:cNvPr id="6" name="Rectangle 5"/>
          <p:cNvSpPr/>
          <p:nvPr/>
        </p:nvSpPr>
        <p:spPr>
          <a:xfrm>
            <a:off x="433387" y="5538009"/>
            <a:ext cx="7772400" cy="1200329"/>
          </a:xfrm>
          <a:prstGeom prst="rect">
            <a:avLst/>
          </a:prstGeom>
          <a:solidFill>
            <a:schemeClr val="accent4">
              <a:lumMod val="20000"/>
              <a:lumOff val="80000"/>
            </a:schemeClr>
          </a:solidFill>
        </p:spPr>
        <p:txBody>
          <a:bodyPr wrap="square">
            <a:spAutoFit/>
          </a:bodyPr>
          <a:lstStyle/>
          <a:p>
            <a:r>
              <a:rPr lang="en-GB" dirty="0">
                <a:hlinkClick r:id="rId5"/>
              </a:rPr>
              <a:t>https://www.outcyders.net/article/the-problems-with-pegi</a:t>
            </a:r>
            <a:endParaRPr lang="en-GB" dirty="0"/>
          </a:p>
          <a:p>
            <a:endParaRPr lang="en-GB" dirty="0"/>
          </a:p>
          <a:p>
            <a:r>
              <a:rPr lang="en-GB" dirty="0"/>
              <a:t>Read this through – have a look at the ‘Mass Effect’ video about two thirds of the way through and decide if the BBFC 12 or the PEGI 18 rating is more appropriate. </a:t>
            </a:r>
          </a:p>
        </p:txBody>
      </p:sp>
    </p:spTree>
    <p:extLst>
      <p:ext uri="{BB962C8B-B14F-4D97-AF65-F5344CB8AC3E}">
        <p14:creationId xmlns:p14="http://schemas.microsoft.com/office/powerpoint/2010/main" val="82649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355"/>
            <a:ext cx="7886700" cy="1325563"/>
          </a:xfrm>
          <a:solidFill>
            <a:schemeClr val="accent6">
              <a:lumMod val="40000"/>
              <a:lumOff val="60000"/>
            </a:schemeClr>
          </a:solidFill>
        </p:spPr>
        <p:txBody>
          <a:bodyPr>
            <a:normAutofit/>
          </a:bodyPr>
          <a:lstStyle/>
          <a:p>
            <a:r>
              <a:rPr lang="en-GB" b="1" dirty="0"/>
              <a:t>HESMONDHALGH (CULTURAL INDUSTRIES) – A DEEP DIVE</a:t>
            </a:r>
          </a:p>
        </p:txBody>
      </p:sp>
    </p:spTree>
    <p:extLst>
      <p:ext uri="{BB962C8B-B14F-4D97-AF65-F5344CB8AC3E}">
        <p14:creationId xmlns:p14="http://schemas.microsoft.com/office/powerpoint/2010/main" val="86453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7" y="365126"/>
            <a:ext cx="8773297" cy="1325563"/>
          </a:xfrm>
          <a:solidFill>
            <a:schemeClr val="accent6">
              <a:lumMod val="40000"/>
              <a:lumOff val="60000"/>
            </a:schemeClr>
          </a:solidFill>
        </p:spPr>
        <p:txBody>
          <a:bodyPr/>
          <a:lstStyle/>
          <a:p>
            <a:r>
              <a:rPr lang="en-GB" b="1" dirty="0"/>
              <a:t>INDUSTRY THEORIES FOR THIS TEXT:</a:t>
            </a:r>
          </a:p>
        </p:txBody>
      </p:sp>
      <p:sp>
        <p:nvSpPr>
          <p:cNvPr id="3" name="Content Placeholder 2"/>
          <p:cNvSpPr>
            <a:spLocks noGrp="1"/>
          </p:cNvSpPr>
          <p:nvPr>
            <p:ph idx="1"/>
          </p:nvPr>
        </p:nvSpPr>
        <p:spPr>
          <a:xfrm>
            <a:off x="628650" y="2782111"/>
            <a:ext cx="7886700" cy="3394852"/>
          </a:xfrm>
        </p:spPr>
        <p:txBody>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rPr>
              <a:t>Power and Media (Curran and Seaton)</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rPr>
              <a:t>Regulation (Livingstone and Lunt)</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rPr>
              <a:t>Cultural Industries (</a:t>
            </a:r>
            <a:r>
              <a:rPr lang="en-GB" dirty="0" err="1">
                <a:latin typeface="Calibri" panose="020F0502020204030204" pitchFamily="34" charset="0"/>
                <a:ea typeface="Calibri" panose="020F0502020204030204" pitchFamily="34" charset="0"/>
              </a:rPr>
              <a:t>Hesmondhalgh</a:t>
            </a:r>
            <a:r>
              <a:rPr lang="en-GB" dirty="0">
                <a:latin typeface="Calibri" panose="020F0502020204030204" pitchFamily="34" charset="0"/>
                <a:ea typeface="Calibri" panose="020F0502020204030204" pitchFamily="34" charset="0"/>
              </a:rPr>
              <a:t>)</a:t>
            </a:r>
          </a:p>
          <a:p>
            <a:pPr marL="342900" lvl="0" indent="-342900">
              <a:spcAft>
                <a:spcPts val="0"/>
              </a:spcAft>
              <a:buFont typeface="Symbol" panose="05050102010706020507" pitchFamily="18" charset="2"/>
              <a:buChar char=""/>
            </a:pPr>
            <a:endParaRPr lang="en-GB" sz="2400" dirty="0">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pPr>
            <a:endParaRPr lang="en-GB" sz="2400" dirty="0">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pP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63996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a:solidFill>
            <a:schemeClr val="accent6">
              <a:lumMod val="40000"/>
              <a:lumOff val="60000"/>
            </a:schemeClr>
          </a:solidFill>
        </p:spPr>
        <p:txBody>
          <a:bodyPr/>
          <a:lstStyle/>
          <a:p>
            <a:r>
              <a:rPr lang="en-GB" dirty="0"/>
              <a:t>The theory:</a:t>
            </a:r>
          </a:p>
        </p:txBody>
      </p:sp>
      <p:sp>
        <p:nvSpPr>
          <p:cNvPr id="3" name="Content Placeholder 2"/>
          <p:cNvSpPr>
            <a:spLocks noGrp="1"/>
          </p:cNvSpPr>
          <p:nvPr>
            <p:ph idx="1"/>
          </p:nvPr>
        </p:nvSpPr>
        <p:spPr/>
        <p:txBody>
          <a:bodyPr>
            <a:normAutofit fontScale="92500"/>
          </a:bodyPr>
          <a:lstStyle/>
          <a:p>
            <a:r>
              <a:rPr lang="en-GB" dirty="0"/>
              <a:t>companies try to minimise risk and maximise audiences through vertical and horizontal integration, and formatting products (e.g. stars, genres, and serials) </a:t>
            </a:r>
          </a:p>
          <a:p>
            <a:endParaRPr lang="en-GB" dirty="0"/>
          </a:p>
          <a:p>
            <a:r>
              <a:rPr lang="en-GB" dirty="0"/>
              <a:t>largest conglomerates now operate across a number of different cultural industries </a:t>
            </a:r>
          </a:p>
          <a:p>
            <a:endParaRPr lang="en-GB" dirty="0"/>
          </a:p>
          <a:p>
            <a:r>
              <a:rPr lang="en-GB" dirty="0"/>
              <a:t>the radical potential of the internet has been contained by partial incorporation into a large, profit-orientated set of cultural industries </a:t>
            </a:r>
          </a:p>
          <a:p>
            <a:endParaRPr lang="en-GB" dirty="0"/>
          </a:p>
        </p:txBody>
      </p:sp>
    </p:spTree>
    <p:extLst>
      <p:ext uri="{BB962C8B-B14F-4D97-AF65-F5344CB8AC3E}">
        <p14:creationId xmlns:p14="http://schemas.microsoft.com/office/powerpoint/2010/main" val="378781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365126"/>
            <a:ext cx="8346017" cy="1325563"/>
          </a:xfrm>
          <a:solidFill>
            <a:schemeClr val="accent6">
              <a:lumMod val="40000"/>
              <a:lumOff val="60000"/>
            </a:schemeClr>
          </a:solidFill>
        </p:spPr>
        <p:txBody>
          <a:bodyPr/>
          <a:lstStyle/>
          <a:p>
            <a:r>
              <a:rPr lang="en-GB" dirty="0"/>
              <a:t>Minimising risk, maximising audiences, growing ever bigger…</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70751" y="2190044"/>
            <a:ext cx="4185083" cy="3070578"/>
          </a:xfrm>
          <a:prstGeom prst="rect">
            <a:avLst/>
          </a:prstGeom>
        </p:spPr>
      </p:pic>
      <p:pic>
        <p:nvPicPr>
          <p:cNvPr id="5" name="Picture 4"/>
          <p:cNvPicPr>
            <a:picLocks noChangeAspect="1"/>
          </p:cNvPicPr>
          <p:nvPr/>
        </p:nvPicPr>
        <p:blipFill>
          <a:blip r:embed="rId3"/>
          <a:stretch>
            <a:fillRect/>
          </a:stretch>
        </p:blipFill>
        <p:spPr>
          <a:xfrm>
            <a:off x="4319308" y="2190044"/>
            <a:ext cx="4753941" cy="2562578"/>
          </a:xfrm>
          <a:prstGeom prst="rect">
            <a:avLst/>
          </a:prstGeom>
        </p:spPr>
      </p:pic>
      <p:sp>
        <p:nvSpPr>
          <p:cNvPr id="6" name="Rectangle 5"/>
          <p:cNvSpPr/>
          <p:nvPr/>
        </p:nvSpPr>
        <p:spPr>
          <a:xfrm>
            <a:off x="874889" y="5504138"/>
            <a:ext cx="4572000" cy="923330"/>
          </a:xfrm>
          <a:prstGeom prst="rect">
            <a:avLst/>
          </a:prstGeom>
        </p:spPr>
        <p:txBody>
          <a:bodyPr>
            <a:spAutoFit/>
          </a:bodyPr>
          <a:lstStyle/>
          <a:p>
            <a:r>
              <a:rPr lang="en-US" dirty="0" err="1">
                <a:hlinkClick r:id="rId4"/>
              </a:rPr>
              <a:t>Mrs</a:t>
            </a:r>
            <a:r>
              <a:rPr lang="en-US" dirty="0">
                <a:hlinkClick r:id="rId4"/>
              </a:rPr>
              <a:t> Fisher - </a:t>
            </a:r>
            <a:r>
              <a:rPr lang="en-US" dirty="0" err="1">
                <a:hlinkClick r:id="rId4"/>
              </a:rPr>
              <a:t>Hesmondhalgh's</a:t>
            </a:r>
            <a:r>
              <a:rPr lang="en-US" dirty="0">
                <a:hlinkClick r:id="rId4"/>
              </a:rPr>
              <a:t> Cultural Industries theory - Simple guide for students &amp; teachers - YouTube</a:t>
            </a:r>
            <a:endParaRPr lang="en-GB" dirty="0"/>
          </a:p>
        </p:txBody>
      </p:sp>
    </p:spTree>
    <p:extLst>
      <p:ext uri="{BB962C8B-B14F-4D97-AF65-F5344CB8AC3E}">
        <p14:creationId xmlns:p14="http://schemas.microsoft.com/office/powerpoint/2010/main" val="26285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365126"/>
            <a:ext cx="8803178" cy="1325563"/>
          </a:xfrm>
          <a:solidFill>
            <a:schemeClr val="accent6">
              <a:lumMod val="60000"/>
              <a:lumOff val="40000"/>
            </a:schemeClr>
          </a:solidFill>
        </p:spPr>
        <p:txBody>
          <a:bodyPr>
            <a:noAutofit/>
          </a:bodyPr>
          <a:lstStyle/>
          <a:p>
            <a:r>
              <a:rPr lang="en-GB" sz="2800" b="1" dirty="0"/>
              <a:t>Your task – have a look at the massive sheets. If you can learn the stuff on them for this text, you will be well prepared. Your job is to absorb as much of this as possible. </a:t>
            </a:r>
          </a:p>
        </p:txBody>
      </p:sp>
      <p:sp>
        <p:nvSpPr>
          <p:cNvPr id="3" name="Content Placeholder 2"/>
          <p:cNvSpPr>
            <a:spLocks noGrp="1"/>
          </p:cNvSpPr>
          <p:nvPr>
            <p:ph idx="1"/>
          </p:nvPr>
        </p:nvSpPr>
        <p:spPr>
          <a:xfrm>
            <a:off x="703464" y="2369127"/>
            <a:ext cx="7886700" cy="2644053"/>
          </a:xfrm>
        </p:spPr>
        <p:txBody>
          <a:bodyPr>
            <a:normAutofit lnSpcReduction="10000"/>
          </a:bodyPr>
          <a:lstStyle/>
          <a:p>
            <a:pPr marL="0" indent="0">
              <a:buNone/>
            </a:pPr>
            <a:r>
              <a:rPr lang="en-GB" dirty="0"/>
              <a:t>SOME TECHNIQUES FOR REMEMBERING</a:t>
            </a:r>
          </a:p>
          <a:p>
            <a:r>
              <a:rPr lang="en-GB" dirty="0"/>
              <a:t>Start with one section. Transform the text – this will begin the process of cementing it in your long-term memory. There are many ways of doing this</a:t>
            </a:r>
          </a:p>
          <a:p>
            <a:r>
              <a:rPr lang="en-GB" dirty="0"/>
              <a:t>Create quiz cards – question on one side, answer on the other</a:t>
            </a:r>
          </a:p>
        </p:txBody>
      </p:sp>
    </p:spTree>
    <p:extLst>
      <p:ext uri="{BB962C8B-B14F-4D97-AF65-F5344CB8AC3E}">
        <p14:creationId xmlns:p14="http://schemas.microsoft.com/office/powerpoint/2010/main" val="211508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research</a:t>
            </a:r>
          </a:p>
        </p:txBody>
      </p:sp>
      <p:sp>
        <p:nvSpPr>
          <p:cNvPr id="3" name="Content Placeholder 2"/>
          <p:cNvSpPr>
            <a:spLocks noGrp="1"/>
          </p:cNvSpPr>
          <p:nvPr>
            <p:ph idx="1"/>
          </p:nvPr>
        </p:nvSpPr>
        <p:spPr/>
        <p:txBody>
          <a:bodyPr/>
          <a:lstStyle/>
          <a:p>
            <a:r>
              <a:rPr lang="en-US" dirty="0">
                <a:hlinkClick r:id="rId2"/>
              </a:rPr>
              <a:t>A-Level Media Studies: Videogames - component one section b - Explore how ownership has shaped Assassin's Creed III: Liberation (lr-media.blogspot.com)</a:t>
            </a:r>
            <a:endParaRPr lang="en-US" dirty="0"/>
          </a:p>
          <a:p>
            <a:endParaRPr lang="en-US" dirty="0"/>
          </a:p>
          <a:p>
            <a:r>
              <a:rPr lang="en-US" dirty="0">
                <a:hlinkClick r:id="rId3"/>
              </a:rPr>
              <a:t>Assassin's Creed Franchise and Genre – YouTube</a:t>
            </a:r>
            <a:endParaRPr lang="en-US" dirty="0"/>
          </a:p>
          <a:p>
            <a:endParaRPr lang="en-US" dirty="0"/>
          </a:p>
          <a:p>
            <a:r>
              <a:rPr lang="en-GB" dirty="0">
                <a:hlinkClick r:id="rId4"/>
              </a:rPr>
              <a:t>https://research.monm.edu/mjur/files/2019/02/MJUR-i09-2018-2-Fishbune.pdf</a:t>
            </a:r>
            <a:endParaRPr lang="en-GB" dirty="0"/>
          </a:p>
          <a:p>
            <a:endParaRPr lang="en-GB" dirty="0"/>
          </a:p>
        </p:txBody>
      </p:sp>
    </p:spTree>
    <p:extLst>
      <p:ext uri="{BB962C8B-B14F-4D97-AF65-F5344CB8AC3E}">
        <p14:creationId xmlns:p14="http://schemas.microsoft.com/office/powerpoint/2010/main" val="337501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355"/>
            <a:ext cx="7886700" cy="1325563"/>
          </a:xfrm>
          <a:solidFill>
            <a:schemeClr val="accent6">
              <a:lumMod val="40000"/>
              <a:lumOff val="60000"/>
            </a:schemeClr>
          </a:solidFill>
        </p:spPr>
        <p:txBody>
          <a:bodyPr>
            <a:normAutofit/>
          </a:bodyPr>
          <a:lstStyle/>
          <a:p>
            <a:r>
              <a:rPr lang="en-GB" b="1" dirty="0"/>
              <a:t>CURRAN AND SEATON (POWER AND INDUSTRY) – A DEEP DIVE</a:t>
            </a:r>
          </a:p>
        </p:txBody>
      </p:sp>
    </p:spTree>
    <p:extLst>
      <p:ext uri="{BB962C8B-B14F-4D97-AF65-F5344CB8AC3E}">
        <p14:creationId xmlns:p14="http://schemas.microsoft.com/office/powerpoint/2010/main" val="265620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56" y="147012"/>
            <a:ext cx="7886700" cy="926779"/>
          </a:xfrm>
          <a:solidFill>
            <a:schemeClr val="accent6">
              <a:lumMod val="40000"/>
              <a:lumOff val="60000"/>
            </a:schemeClr>
          </a:solidFill>
        </p:spPr>
        <p:txBody>
          <a:bodyPr/>
          <a:lstStyle/>
          <a:p>
            <a:r>
              <a:rPr lang="en-GB" dirty="0"/>
              <a:t>Curran and Seaton: gap fill</a:t>
            </a:r>
          </a:p>
        </p:txBody>
      </p:sp>
      <p:sp>
        <p:nvSpPr>
          <p:cNvPr id="4" name="Content Placeholder 2"/>
          <p:cNvSpPr txBox="1">
            <a:spLocks/>
          </p:cNvSpPr>
          <p:nvPr/>
        </p:nvSpPr>
        <p:spPr>
          <a:xfrm>
            <a:off x="444093" y="1397074"/>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media is controlled by a small number of companies driven by _________ and power  </a:t>
            </a:r>
          </a:p>
          <a:p>
            <a:endParaRPr lang="en-GB" dirty="0"/>
          </a:p>
          <a:p>
            <a:r>
              <a:rPr lang="en-GB" dirty="0"/>
              <a:t>media concentration generally _________variety, creativity and quality </a:t>
            </a:r>
          </a:p>
          <a:p>
            <a:endParaRPr lang="en-GB" dirty="0"/>
          </a:p>
          <a:p>
            <a:r>
              <a:rPr lang="en-GB" dirty="0"/>
              <a:t>more socially ________ patterns of ownership help create _________ for more varied media productions </a:t>
            </a:r>
          </a:p>
        </p:txBody>
      </p:sp>
      <p:pic>
        <p:nvPicPr>
          <p:cNvPr id="5" name="Picture 4"/>
          <p:cNvPicPr>
            <a:picLocks noChangeAspect="1"/>
          </p:cNvPicPr>
          <p:nvPr/>
        </p:nvPicPr>
        <p:blipFill>
          <a:blip r:embed="rId2"/>
          <a:stretch>
            <a:fillRect/>
          </a:stretch>
        </p:blipFill>
        <p:spPr>
          <a:xfrm>
            <a:off x="1064440" y="6174297"/>
            <a:ext cx="7056235" cy="397055"/>
          </a:xfrm>
          <a:prstGeom prst="rect">
            <a:avLst/>
          </a:prstGeom>
        </p:spPr>
      </p:pic>
    </p:spTree>
    <p:extLst>
      <p:ext uri="{BB962C8B-B14F-4D97-AF65-F5344CB8AC3E}">
        <p14:creationId xmlns:p14="http://schemas.microsoft.com/office/powerpoint/2010/main" val="243572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624775"/>
          </a:xfrm>
          <a:solidFill>
            <a:schemeClr val="accent6">
              <a:lumMod val="40000"/>
              <a:lumOff val="60000"/>
            </a:schemeClr>
          </a:solidFill>
        </p:spPr>
        <p:txBody>
          <a:bodyPr>
            <a:normAutofit/>
          </a:bodyPr>
          <a:lstStyle/>
          <a:p>
            <a:r>
              <a:rPr lang="en-GB" sz="2400" b="1" dirty="0"/>
              <a:t>Does the ‘Assassin’s Creed’ franchise support C &amp; S’s theory? </a:t>
            </a:r>
          </a:p>
        </p:txBody>
      </p:sp>
      <p:sp>
        <p:nvSpPr>
          <p:cNvPr id="3" name="Content Placeholder 2"/>
          <p:cNvSpPr>
            <a:spLocks noGrp="1"/>
          </p:cNvSpPr>
          <p:nvPr>
            <p:ph idx="1"/>
          </p:nvPr>
        </p:nvSpPr>
        <p:spPr>
          <a:xfrm>
            <a:off x="628650" y="1434517"/>
            <a:ext cx="7886700" cy="4742446"/>
          </a:xfrm>
        </p:spPr>
        <p:txBody>
          <a:bodyPr/>
          <a:lstStyle/>
          <a:p>
            <a:pPr marL="0" lvl="0" indent="0">
              <a:lnSpc>
                <a:spcPct val="100000"/>
              </a:lnSpc>
              <a:spcBef>
                <a:spcPts val="0"/>
              </a:spcBef>
              <a:buNone/>
            </a:pPr>
            <a:r>
              <a:rPr lang="en-GB" sz="2400" b="1" i="1" dirty="0">
                <a:solidFill>
                  <a:srgbClr val="00B050"/>
                </a:solidFill>
              </a:rPr>
              <a:t>‘The media is controlled by a small number of companies driven by profits and power’</a:t>
            </a:r>
            <a:r>
              <a:rPr lang="en-GB" sz="2400" b="1" i="1" dirty="0">
                <a:solidFill>
                  <a:prstClr val="black"/>
                </a:solidFill>
              </a:rPr>
              <a:t> </a:t>
            </a:r>
          </a:p>
          <a:p>
            <a:pPr marL="0" lvl="0" indent="0">
              <a:lnSpc>
                <a:spcPct val="100000"/>
              </a:lnSpc>
              <a:spcBef>
                <a:spcPts val="0"/>
              </a:spcBef>
              <a:buNone/>
            </a:pPr>
            <a:endParaRPr lang="en-GB" sz="1800" dirty="0">
              <a:solidFill>
                <a:prstClr val="black"/>
              </a:solidFill>
            </a:endParaRPr>
          </a:p>
          <a:p>
            <a:pPr marL="0" lvl="0" indent="0">
              <a:lnSpc>
                <a:spcPct val="100000"/>
              </a:lnSpc>
              <a:spcBef>
                <a:spcPts val="0"/>
              </a:spcBef>
              <a:buNone/>
            </a:pPr>
            <a:r>
              <a:rPr lang="en-GB" sz="1800" dirty="0" err="1">
                <a:solidFill>
                  <a:prstClr val="black"/>
                </a:solidFill>
              </a:rPr>
              <a:t>Ubisoft</a:t>
            </a:r>
            <a:r>
              <a:rPr lang="en-GB" sz="1800" dirty="0">
                <a:solidFill>
                  <a:prstClr val="black"/>
                </a:solidFill>
              </a:rPr>
              <a:t> would dispute this claim saying that they are: </a:t>
            </a:r>
          </a:p>
          <a:p>
            <a:pPr marL="0" lvl="0" indent="0">
              <a:lnSpc>
                <a:spcPct val="100000"/>
              </a:lnSpc>
              <a:spcBef>
                <a:spcPts val="0"/>
              </a:spcBef>
              <a:buNone/>
            </a:pPr>
            <a:endParaRPr lang="en-GB" sz="1800" dirty="0">
              <a:solidFill>
                <a:prstClr val="black"/>
              </a:solidFill>
            </a:endParaRPr>
          </a:p>
          <a:p>
            <a:pPr marL="0" lvl="0" indent="0">
              <a:lnSpc>
                <a:spcPct val="100000"/>
              </a:lnSpc>
              <a:spcBef>
                <a:spcPts val="0"/>
              </a:spcBef>
              <a:buNone/>
            </a:pPr>
            <a:endParaRPr lang="en-GB" sz="1800" dirty="0">
              <a:solidFill>
                <a:prstClr val="black"/>
              </a:solidFill>
            </a:endParaRPr>
          </a:p>
          <a:p>
            <a:endParaRPr lang="en-GB" dirty="0"/>
          </a:p>
        </p:txBody>
      </p:sp>
      <p:pic>
        <p:nvPicPr>
          <p:cNvPr id="4" name="Picture 3"/>
          <p:cNvPicPr>
            <a:picLocks noChangeAspect="1"/>
          </p:cNvPicPr>
          <p:nvPr/>
        </p:nvPicPr>
        <p:blipFill>
          <a:blip r:embed="rId2"/>
          <a:stretch>
            <a:fillRect/>
          </a:stretch>
        </p:blipFill>
        <p:spPr>
          <a:xfrm>
            <a:off x="628650" y="2916028"/>
            <a:ext cx="7821116" cy="3496163"/>
          </a:xfrm>
          <a:prstGeom prst="rect">
            <a:avLst/>
          </a:prstGeom>
        </p:spPr>
      </p:pic>
    </p:spTree>
    <p:extLst>
      <p:ext uri="{BB962C8B-B14F-4D97-AF65-F5344CB8AC3E}">
        <p14:creationId xmlns:p14="http://schemas.microsoft.com/office/powerpoint/2010/main" val="106880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47" y="155402"/>
            <a:ext cx="8246902" cy="1069392"/>
          </a:xfrm>
          <a:solidFill>
            <a:schemeClr val="accent6">
              <a:lumMod val="40000"/>
              <a:lumOff val="60000"/>
            </a:schemeClr>
          </a:solidFill>
        </p:spPr>
        <p:txBody>
          <a:bodyPr>
            <a:normAutofit/>
          </a:bodyPr>
          <a:lstStyle/>
          <a:p>
            <a:r>
              <a:rPr lang="en-GB" sz="2400" dirty="0"/>
              <a:t>However, </a:t>
            </a:r>
            <a:r>
              <a:rPr lang="en-GB" sz="2400" dirty="0" err="1"/>
              <a:t>Ubisoft</a:t>
            </a:r>
            <a:r>
              <a:rPr lang="en-GB" sz="2400" dirty="0"/>
              <a:t> does make very large profits and is in the top ten list of biggest game producers. </a:t>
            </a:r>
          </a:p>
        </p:txBody>
      </p:sp>
      <p:sp>
        <p:nvSpPr>
          <p:cNvPr id="3" name="Content Placeholder 2"/>
          <p:cNvSpPr>
            <a:spLocks noGrp="1"/>
          </p:cNvSpPr>
          <p:nvPr>
            <p:ph idx="1"/>
          </p:nvPr>
        </p:nvSpPr>
        <p:spPr>
          <a:xfrm>
            <a:off x="2743200" y="1861108"/>
            <a:ext cx="6249797" cy="4888827"/>
          </a:xfrm>
        </p:spPr>
        <p:txBody>
          <a:bodyPr>
            <a:normAutofit fontScale="92500" lnSpcReduction="10000"/>
          </a:bodyPr>
          <a:lstStyle/>
          <a:p>
            <a:r>
              <a:rPr lang="en-GB" dirty="0"/>
              <a:t>Profits this year: 2.5 billion U.S dollars (Jan 2023)</a:t>
            </a:r>
          </a:p>
          <a:p>
            <a:endParaRPr lang="en-GB" dirty="0"/>
          </a:p>
          <a:p>
            <a:pPr marL="0" indent="0">
              <a:buNone/>
            </a:pPr>
            <a:r>
              <a:rPr lang="en-GB" dirty="0">
                <a:solidFill>
                  <a:srgbClr val="FF0000"/>
                </a:solidFill>
              </a:rPr>
              <a:t>In conclusion – yes, it’s a big, profit making company that owns a number of lucrative brands but the company itself does not want to project the idea that they are interested primarily in making money. There is also the competition provided by indie developers and the challenge presented by their highly engaged audience. It could be argued that they are not a completely unassailable monolith – they have power, but are accountable to outside influences. </a:t>
            </a:r>
          </a:p>
        </p:txBody>
      </p:sp>
      <p:sp>
        <p:nvSpPr>
          <p:cNvPr id="4" name="Rectangle 3"/>
          <p:cNvSpPr/>
          <p:nvPr/>
        </p:nvSpPr>
        <p:spPr>
          <a:xfrm>
            <a:off x="197140" y="3880033"/>
            <a:ext cx="2246801" cy="1754326"/>
          </a:xfrm>
          <a:prstGeom prst="rect">
            <a:avLst/>
          </a:prstGeom>
          <a:solidFill>
            <a:schemeClr val="accent4">
              <a:lumMod val="20000"/>
              <a:lumOff val="80000"/>
            </a:schemeClr>
          </a:solidFill>
        </p:spPr>
        <p:txBody>
          <a:bodyPr wrap="square">
            <a:spAutoFit/>
          </a:bodyPr>
          <a:lstStyle/>
          <a:p>
            <a:pPr lvl="0"/>
            <a:r>
              <a:rPr lang="en-GB" b="1" i="1" dirty="0">
                <a:solidFill>
                  <a:srgbClr val="00B050"/>
                </a:solidFill>
              </a:rPr>
              <a:t>‘The media is controlled by a small number of companies driven by profits and power’ </a:t>
            </a:r>
            <a:r>
              <a:rPr lang="en-GB" b="1" i="1" dirty="0">
                <a:solidFill>
                  <a:prstClr val="black"/>
                </a:solidFill>
              </a:rPr>
              <a:t> </a:t>
            </a:r>
          </a:p>
          <a:p>
            <a:endParaRPr lang="en-GB" b="1" i="1" dirty="0">
              <a:solidFill>
                <a:schemeClr val="accent6"/>
              </a:solidFill>
            </a:endParaRPr>
          </a:p>
        </p:txBody>
      </p:sp>
      <p:sp>
        <p:nvSpPr>
          <p:cNvPr id="5" name="Right Arrow 4"/>
          <p:cNvSpPr/>
          <p:nvPr/>
        </p:nvSpPr>
        <p:spPr>
          <a:xfrm rot="19219847">
            <a:off x="1894200" y="3411113"/>
            <a:ext cx="898136"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17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6462"/>
            <a:ext cx="7886700" cy="4700501"/>
          </a:xfrm>
        </p:spPr>
        <p:txBody>
          <a:bodyPr>
            <a:normAutofit fontScale="92500" lnSpcReduction="20000"/>
          </a:bodyPr>
          <a:lstStyle/>
          <a:p>
            <a:pPr marL="0" indent="0">
              <a:buNone/>
            </a:pPr>
            <a:r>
              <a:rPr lang="en-GB" b="1" i="1" dirty="0">
                <a:solidFill>
                  <a:srgbClr val="00B050"/>
                </a:solidFill>
              </a:rPr>
              <a:t>‘media concentration generally limits variety, creativity and quality’ </a:t>
            </a:r>
          </a:p>
          <a:p>
            <a:endParaRPr lang="en-GB" dirty="0"/>
          </a:p>
          <a:p>
            <a:r>
              <a:rPr lang="en-GB" dirty="0"/>
              <a:t>The franchise itself helps to create predictability and perhaps places limits on some aspects of the game as certain expectations have to be met. </a:t>
            </a:r>
          </a:p>
          <a:p>
            <a:endParaRPr lang="en-GB" dirty="0"/>
          </a:p>
          <a:p>
            <a:r>
              <a:rPr lang="en-GB" dirty="0"/>
              <a:t>However, the franchise also allows for development and change as that is also part of the expectation. Lack of quality is swiftly ‘punished’ by an active audience. </a:t>
            </a:r>
          </a:p>
          <a:p>
            <a:endParaRPr lang="en-GB" dirty="0"/>
          </a:p>
          <a:p>
            <a:r>
              <a:rPr lang="en-GB" dirty="0"/>
              <a:t>Again, </a:t>
            </a:r>
            <a:r>
              <a:rPr lang="en-GB" dirty="0" err="1"/>
              <a:t>Ubisoft</a:t>
            </a:r>
            <a:r>
              <a:rPr lang="en-GB" dirty="0"/>
              <a:t> would argue that creativity drives what they do. </a:t>
            </a:r>
          </a:p>
        </p:txBody>
      </p:sp>
      <p:sp>
        <p:nvSpPr>
          <p:cNvPr id="4" name="Title 3"/>
          <p:cNvSpPr>
            <a:spLocks noGrp="1"/>
          </p:cNvSpPr>
          <p:nvPr>
            <p:ph type="title"/>
          </p:nvPr>
        </p:nvSpPr>
        <p:spPr>
          <a:xfrm>
            <a:off x="628650" y="365126"/>
            <a:ext cx="7886700" cy="943557"/>
          </a:xfrm>
        </p:spPr>
        <p:txBody>
          <a:bodyPr/>
          <a:lstStyle/>
          <a:p>
            <a:endParaRPr lang="en-GB"/>
          </a:p>
        </p:txBody>
      </p:sp>
      <p:sp>
        <p:nvSpPr>
          <p:cNvPr id="5" name="Title 1"/>
          <p:cNvSpPr txBox="1">
            <a:spLocks/>
          </p:cNvSpPr>
          <p:nvPr/>
        </p:nvSpPr>
        <p:spPr>
          <a:xfrm>
            <a:off x="222422" y="365126"/>
            <a:ext cx="8686800" cy="624775"/>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t>Does the ‘Assassin’s Creed’ franchise support C &amp; S’s theory? </a:t>
            </a:r>
            <a:endParaRPr lang="en-GB" sz="2400" b="1" dirty="0"/>
          </a:p>
        </p:txBody>
      </p:sp>
    </p:spTree>
    <p:extLst>
      <p:ext uri="{BB962C8B-B14F-4D97-AF65-F5344CB8AC3E}">
        <p14:creationId xmlns:p14="http://schemas.microsoft.com/office/powerpoint/2010/main" val="278691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51" y="70673"/>
            <a:ext cx="3334624" cy="532496"/>
          </a:xfrm>
          <a:solidFill>
            <a:schemeClr val="accent6">
              <a:lumMod val="40000"/>
              <a:lumOff val="60000"/>
            </a:schemeClr>
          </a:solidFill>
        </p:spPr>
        <p:txBody>
          <a:bodyPr>
            <a:normAutofit/>
          </a:bodyPr>
          <a:lstStyle/>
          <a:p>
            <a:r>
              <a:rPr lang="en-GB" sz="2800" b="1" dirty="0"/>
              <a:t>Here’s what they say…</a:t>
            </a:r>
          </a:p>
        </p:txBody>
      </p:sp>
      <p:pic>
        <p:nvPicPr>
          <p:cNvPr id="4" name="Content Placeholder 3"/>
          <p:cNvPicPr>
            <a:picLocks noGrp="1" noChangeAspect="1"/>
          </p:cNvPicPr>
          <p:nvPr>
            <p:ph idx="1"/>
          </p:nvPr>
        </p:nvPicPr>
        <p:blipFill>
          <a:blip r:embed="rId2"/>
          <a:stretch>
            <a:fillRect/>
          </a:stretch>
        </p:blipFill>
        <p:spPr>
          <a:xfrm>
            <a:off x="305761" y="662731"/>
            <a:ext cx="5960815" cy="2286237"/>
          </a:xfrm>
          <a:prstGeom prst="rect">
            <a:avLst/>
          </a:prstGeom>
        </p:spPr>
      </p:pic>
      <p:sp>
        <p:nvSpPr>
          <p:cNvPr id="3" name="Rectangle 2"/>
          <p:cNvSpPr/>
          <p:nvPr/>
        </p:nvSpPr>
        <p:spPr>
          <a:xfrm>
            <a:off x="197141" y="3880033"/>
            <a:ext cx="2288364" cy="1200329"/>
          </a:xfrm>
          <a:prstGeom prst="rect">
            <a:avLst/>
          </a:prstGeom>
          <a:solidFill>
            <a:schemeClr val="accent4">
              <a:lumMod val="20000"/>
              <a:lumOff val="80000"/>
            </a:schemeClr>
          </a:solidFill>
        </p:spPr>
        <p:txBody>
          <a:bodyPr wrap="square">
            <a:spAutoFit/>
          </a:bodyPr>
          <a:lstStyle/>
          <a:p>
            <a:r>
              <a:rPr lang="en-GB" b="1" i="1" dirty="0">
                <a:solidFill>
                  <a:schemeClr val="accent6"/>
                </a:solidFill>
              </a:rPr>
              <a:t>‘media concentration generally limits variety, creativity and quality’ </a:t>
            </a:r>
          </a:p>
        </p:txBody>
      </p:sp>
      <p:sp>
        <p:nvSpPr>
          <p:cNvPr id="6" name="Rectangle 5"/>
          <p:cNvSpPr/>
          <p:nvPr/>
        </p:nvSpPr>
        <p:spPr>
          <a:xfrm>
            <a:off x="2637905" y="3027832"/>
            <a:ext cx="6392411" cy="2031325"/>
          </a:xfrm>
          <a:prstGeom prst="rect">
            <a:avLst/>
          </a:prstGeom>
        </p:spPr>
        <p:txBody>
          <a:bodyPr wrap="square">
            <a:spAutoFit/>
          </a:bodyPr>
          <a:lstStyle/>
          <a:p>
            <a:r>
              <a:rPr lang="en-GB" dirty="0">
                <a:solidFill>
                  <a:srgbClr val="FF0000"/>
                </a:solidFill>
              </a:rPr>
              <a:t>In conclusion – yes, </a:t>
            </a:r>
            <a:r>
              <a:rPr lang="en-GB" dirty="0" err="1">
                <a:solidFill>
                  <a:srgbClr val="FF0000"/>
                </a:solidFill>
              </a:rPr>
              <a:t>Ubisoft</a:t>
            </a:r>
            <a:r>
              <a:rPr lang="en-GB" dirty="0">
                <a:solidFill>
                  <a:srgbClr val="FF0000"/>
                </a:solidFill>
              </a:rPr>
              <a:t> is one of the major players in this industry, but it could be argued that it has to stay creative and varied to maintain this position. On the other hand, the activities of its audience in terms of ‘policing’ quality means that they potentially can’t take too many risks, so that could be viewed as a limitation. One of the selling points of ‘Mirage’ is that it is designed to appeal to its ‘core’ audience</a:t>
            </a:r>
          </a:p>
        </p:txBody>
      </p:sp>
      <p:pic>
        <p:nvPicPr>
          <p:cNvPr id="7" name="Picture 6"/>
          <p:cNvPicPr>
            <a:picLocks noChangeAspect="1"/>
          </p:cNvPicPr>
          <p:nvPr/>
        </p:nvPicPr>
        <p:blipFill>
          <a:blip r:embed="rId3"/>
          <a:stretch>
            <a:fillRect/>
          </a:stretch>
        </p:blipFill>
        <p:spPr>
          <a:xfrm>
            <a:off x="2608976" y="5314898"/>
            <a:ext cx="6308521" cy="1362265"/>
          </a:xfrm>
          <a:prstGeom prst="rect">
            <a:avLst/>
          </a:prstGeom>
        </p:spPr>
      </p:pic>
      <p:sp>
        <p:nvSpPr>
          <p:cNvPr id="5" name="Right Arrow 4"/>
          <p:cNvSpPr/>
          <p:nvPr/>
        </p:nvSpPr>
        <p:spPr>
          <a:xfrm rot="19219847">
            <a:off x="1894200" y="3411113"/>
            <a:ext cx="898136"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6616065" y="5119549"/>
            <a:ext cx="898136"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380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80" y="1224794"/>
            <a:ext cx="7886700" cy="2463804"/>
          </a:xfrm>
        </p:spPr>
        <p:txBody>
          <a:bodyPr>
            <a:normAutofit/>
          </a:bodyPr>
          <a:lstStyle/>
          <a:p>
            <a:pPr marL="0" indent="0">
              <a:buNone/>
            </a:pPr>
            <a:r>
              <a:rPr lang="en-GB" sz="2400" b="1" i="1" dirty="0">
                <a:solidFill>
                  <a:srgbClr val="00B050"/>
                </a:solidFill>
              </a:rPr>
              <a:t>‘more socially diverse patterns of ownership help create conditions for more varied media productions’ </a:t>
            </a:r>
            <a:endParaRPr lang="en-GB" sz="900" b="1" i="1" dirty="0">
              <a:solidFill>
                <a:srgbClr val="00B050"/>
              </a:solidFill>
            </a:endParaRPr>
          </a:p>
          <a:p>
            <a:r>
              <a:rPr lang="en-GB" sz="2400" dirty="0" err="1"/>
              <a:t>Ubisoft</a:t>
            </a:r>
            <a:r>
              <a:rPr lang="en-GB" sz="2400" dirty="0"/>
              <a:t> dedicates a lot of time on its website to promoting the diversity and inclusivity of the company, but the diversity lies with the workforce rather than the owners:</a:t>
            </a:r>
          </a:p>
          <a:p>
            <a:endParaRPr lang="en-GB" sz="2400" dirty="0"/>
          </a:p>
        </p:txBody>
      </p:sp>
      <p:pic>
        <p:nvPicPr>
          <p:cNvPr id="4" name="Picture 3"/>
          <p:cNvPicPr>
            <a:picLocks noChangeAspect="1"/>
          </p:cNvPicPr>
          <p:nvPr/>
        </p:nvPicPr>
        <p:blipFill>
          <a:blip r:embed="rId2">
            <a:duotone>
              <a:prstClr val="black"/>
              <a:schemeClr val="accent4">
                <a:tint val="45000"/>
                <a:satMod val="400000"/>
              </a:schemeClr>
            </a:duotone>
          </a:blip>
          <a:stretch>
            <a:fillRect/>
          </a:stretch>
        </p:blipFill>
        <p:spPr>
          <a:xfrm>
            <a:off x="210195" y="3367465"/>
            <a:ext cx="8869773" cy="3293390"/>
          </a:xfrm>
          <a:prstGeom prst="rect">
            <a:avLst/>
          </a:prstGeom>
          <a:solidFill>
            <a:schemeClr val="accent4">
              <a:lumMod val="20000"/>
              <a:lumOff val="80000"/>
            </a:schemeClr>
          </a:solidFill>
        </p:spPr>
      </p:pic>
      <p:sp>
        <p:nvSpPr>
          <p:cNvPr id="6" name="Title 1"/>
          <p:cNvSpPr txBox="1">
            <a:spLocks/>
          </p:cNvSpPr>
          <p:nvPr/>
        </p:nvSpPr>
        <p:spPr>
          <a:xfrm>
            <a:off x="222422" y="365126"/>
            <a:ext cx="8686800" cy="624775"/>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t>Does the ‘Assassin’s Creed’ franchise support C &amp; S’s theory? </a:t>
            </a:r>
            <a:endParaRPr lang="en-GB" sz="2400" b="1" dirty="0"/>
          </a:p>
        </p:txBody>
      </p:sp>
    </p:spTree>
    <p:extLst>
      <p:ext uri="{BB962C8B-B14F-4D97-AF65-F5344CB8AC3E}">
        <p14:creationId xmlns:p14="http://schemas.microsoft.com/office/powerpoint/2010/main" val="32058057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1219</Words>
  <Application>Microsoft Office PowerPoint</Application>
  <PresentationFormat>On-screen Show (4:3)</PresentationFormat>
  <Paragraphs>88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COM 1 SEC B</vt:lpstr>
      <vt:lpstr>INDUSTRY THEORIES FOR THIS TEXT:</vt:lpstr>
      <vt:lpstr>CURRAN AND SEATON (POWER AND INDUSTRY) – A DEEP DIVE</vt:lpstr>
      <vt:lpstr>Curran and Seaton: gap fill</vt:lpstr>
      <vt:lpstr>Does the ‘Assassin’s Creed’ franchise support C &amp; S’s theory? </vt:lpstr>
      <vt:lpstr>However, Ubisoft does make very large profits and is in the top ten list of biggest game producers. </vt:lpstr>
      <vt:lpstr>PowerPoint Presentation</vt:lpstr>
      <vt:lpstr>Here’s what they say…</vt:lpstr>
      <vt:lpstr>PowerPoint Presentation</vt:lpstr>
      <vt:lpstr>And…</vt:lpstr>
      <vt:lpstr>Comparison of Kassandra and Alexios – AC Odyssey</vt:lpstr>
      <vt:lpstr>PowerPoint Presentation</vt:lpstr>
      <vt:lpstr>Final thoughts about company structure</vt:lpstr>
      <vt:lpstr>LIVINGSTONE AND LUNT (REGULATION) – A DEEP DIVE</vt:lpstr>
      <vt:lpstr>Regulation - Sonia Livingstone and Peter Lunt</vt:lpstr>
      <vt:lpstr>How are games regulated in the UK?</vt:lpstr>
      <vt:lpstr>Starter task:</vt:lpstr>
      <vt:lpstr>In the real world…</vt:lpstr>
      <vt:lpstr>HESMONDHALGH (CULTURAL INDUSTRIES) – A DEEP DIVE</vt:lpstr>
      <vt:lpstr>The theory:</vt:lpstr>
      <vt:lpstr>Minimising risk, maximising audiences, growing ever bigger…</vt:lpstr>
      <vt:lpstr>Your task – have a look at the massive sheets. If you can learn the stuff on them for this text, you will be well prepared. Your job is to absorb as much of this as possible. </vt:lpstr>
      <vt:lpstr>Further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26</cp:revision>
  <dcterms:created xsi:type="dcterms:W3CDTF">2023-09-19T10:35:04Z</dcterms:created>
  <dcterms:modified xsi:type="dcterms:W3CDTF">2024-03-18T15:55:19Z</dcterms:modified>
</cp:coreProperties>
</file>