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67" r:id="rId2"/>
    <p:sldId id="257" r:id="rId3"/>
    <p:sldId id="258" r:id="rId4"/>
    <p:sldId id="259" r:id="rId5"/>
    <p:sldId id="260" r:id="rId6"/>
    <p:sldId id="261" r:id="rId7"/>
    <p:sldId id="262" r:id="rId8"/>
    <p:sldId id="268" r:id="rId9"/>
    <p:sldId id="263" r:id="rId10"/>
    <p:sldId id="265" r:id="rId11"/>
    <p:sldId id="266" r:id="rId12"/>
    <p:sldId id="286" r:id="rId13"/>
    <p:sldId id="281"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re Howard-Saunders" initials="CH" lastIdx="1" clrIdx="0">
    <p:extLst>
      <p:ext uri="{19B8F6BF-5375-455C-9EA6-DF929625EA0E}">
        <p15:presenceInfo xmlns:p15="http://schemas.microsoft.com/office/powerpoint/2012/main" userId="c21fb37210b29a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0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20T18:37:44.076"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E77FBB-ACA7-4CE9-9F1B-02EBD8714050}" type="datetimeFigureOut">
              <a:rPr lang="en-GB" smtClean="0"/>
              <a:t>26/03/2024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9B04B-59AB-4CBF-8178-6BFED8B5F834}" type="slidenum">
              <a:rPr lang="en-GB" smtClean="0"/>
              <a:t>‹#›</a:t>
            </a:fld>
            <a:endParaRPr lang="en-GB"/>
          </a:p>
        </p:txBody>
      </p:sp>
    </p:spTree>
    <p:extLst>
      <p:ext uri="{BB962C8B-B14F-4D97-AF65-F5344CB8AC3E}">
        <p14:creationId xmlns:p14="http://schemas.microsoft.com/office/powerpoint/2010/main" val="567598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8E717-ACE4-453D-8FB3-8A2931F7BB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Term 1 Lesson 1</a:t>
            </a:r>
          </a:p>
        </p:txBody>
      </p:sp>
    </p:spTree>
    <p:extLst>
      <p:ext uri="{BB962C8B-B14F-4D97-AF65-F5344CB8AC3E}">
        <p14:creationId xmlns:p14="http://schemas.microsoft.com/office/powerpoint/2010/main" val="3402446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Audiences are engaged by sub-plots and side-quests which they can complete (but which may not be vital to the overall main plot or completion of the game) to enrich and further add character. More complex story-lines, puzzle solving and an appreciation for historical contexts may link to the fact that the average age of the UK gamer is 34 and more educated than originally first assumed. </a:t>
            </a:r>
          </a:p>
          <a:p>
            <a:r>
              <a:rPr lang="en-GB" dirty="0"/>
              <a:t>Cut scenes are used to add cinematic scope and real audience engagement - although they may not be playable they do add depth to narrative and therefore long term character / story investment.</a:t>
            </a:r>
          </a:p>
          <a:p>
            <a:endParaRPr lang="en-GB" dirty="0"/>
          </a:p>
        </p:txBody>
      </p:sp>
      <p:sp>
        <p:nvSpPr>
          <p:cNvPr id="4" name="Slide Number Placeholder 3"/>
          <p:cNvSpPr>
            <a:spLocks noGrp="1"/>
          </p:cNvSpPr>
          <p:nvPr>
            <p:ph type="sldNum" sz="quarter" idx="5"/>
          </p:nvPr>
        </p:nvSpPr>
        <p:spPr/>
        <p:txBody>
          <a:bodyPr/>
          <a:lstStyle/>
          <a:p>
            <a:fld id="{27C8E88E-EEBE-4ABF-8E3C-1C86E435A405}" type="slidenum">
              <a:rPr lang="en-GB" smtClean="0"/>
              <a:t>8</a:t>
            </a:fld>
            <a:endParaRPr lang="en-GB"/>
          </a:p>
        </p:txBody>
      </p:sp>
    </p:spTree>
    <p:extLst>
      <p:ext uri="{BB962C8B-B14F-4D97-AF65-F5344CB8AC3E}">
        <p14:creationId xmlns:p14="http://schemas.microsoft.com/office/powerpoint/2010/main" val="1845295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Limited by the technology of that device – tended to be side scrolling gameplay rather than the third person graphically superior imagery. </a:t>
            </a:r>
          </a:p>
        </p:txBody>
      </p:sp>
      <p:sp>
        <p:nvSpPr>
          <p:cNvPr id="4" name="Slide Number Placeholder 3"/>
          <p:cNvSpPr>
            <a:spLocks noGrp="1"/>
          </p:cNvSpPr>
          <p:nvPr>
            <p:ph type="sldNum" sz="quarter" idx="5"/>
          </p:nvPr>
        </p:nvSpPr>
        <p:spPr/>
        <p:txBody>
          <a:bodyPr/>
          <a:lstStyle/>
          <a:p>
            <a:fld id="{27C8E88E-EEBE-4ABF-8E3C-1C86E435A405}" type="slidenum">
              <a:rPr lang="en-GB" smtClean="0"/>
              <a:t>9</a:t>
            </a:fld>
            <a:endParaRPr lang="en-GB"/>
          </a:p>
        </p:txBody>
      </p:sp>
    </p:spTree>
    <p:extLst>
      <p:ext uri="{BB962C8B-B14F-4D97-AF65-F5344CB8AC3E}">
        <p14:creationId xmlns:p14="http://schemas.microsoft.com/office/powerpoint/2010/main" val="580806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many cases some of these online purchases offer exclusive deals or variations over the usual retail version.  They also show gameplay clips. </a:t>
            </a:r>
          </a:p>
          <a:p>
            <a:endParaRPr lang="en-GB" dirty="0"/>
          </a:p>
        </p:txBody>
      </p:sp>
      <p:sp>
        <p:nvSpPr>
          <p:cNvPr id="4" name="Slide Number Placeholder 3"/>
          <p:cNvSpPr>
            <a:spLocks noGrp="1"/>
          </p:cNvSpPr>
          <p:nvPr>
            <p:ph type="sldNum" sz="quarter" idx="5"/>
          </p:nvPr>
        </p:nvSpPr>
        <p:spPr/>
        <p:txBody>
          <a:bodyPr/>
          <a:lstStyle/>
          <a:p>
            <a:fld id="{27C8E88E-EEBE-4ABF-8E3C-1C86E435A405}" type="slidenum">
              <a:rPr lang="en-GB" smtClean="0"/>
              <a:t>10</a:t>
            </a:fld>
            <a:endParaRPr lang="en-GB"/>
          </a:p>
        </p:txBody>
      </p:sp>
    </p:spTree>
    <p:extLst>
      <p:ext uri="{BB962C8B-B14F-4D97-AF65-F5344CB8AC3E}">
        <p14:creationId xmlns:p14="http://schemas.microsoft.com/office/powerpoint/2010/main" val="397344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ADE427-15F6-4B5F-B200-D4BA941F44F0}" type="datetimeFigureOut">
              <a:rPr lang="en-GB" smtClean="0"/>
              <a:t>26/03/2024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E25A9B-5152-4FE2-80C6-ED262CF8E068}" type="slidenum">
              <a:rPr lang="en-GB" smtClean="0"/>
              <a:t>‹#›</a:t>
            </a:fld>
            <a:endParaRPr lang="en-GB"/>
          </a:p>
        </p:txBody>
      </p:sp>
    </p:spTree>
    <p:extLst>
      <p:ext uri="{BB962C8B-B14F-4D97-AF65-F5344CB8AC3E}">
        <p14:creationId xmlns:p14="http://schemas.microsoft.com/office/powerpoint/2010/main" val="238525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ADE427-15F6-4B5F-B200-D4BA941F44F0}" type="datetimeFigureOut">
              <a:rPr lang="en-GB" smtClean="0"/>
              <a:t>26/03/2024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E25A9B-5152-4FE2-80C6-ED262CF8E068}" type="slidenum">
              <a:rPr lang="en-GB" smtClean="0"/>
              <a:t>‹#›</a:t>
            </a:fld>
            <a:endParaRPr lang="en-GB"/>
          </a:p>
        </p:txBody>
      </p:sp>
    </p:spTree>
    <p:extLst>
      <p:ext uri="{BB962C8B-B14F-4D97-AF65-F5344CB8AC3E}">
        <p14:creationId xmlns:p14="http://schemas.microsoft.com/office/powerpoint/2010/main" val="3275175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ADE427-15F6-4B5F-B200-D4BA941F44F0}" type="datetimeFigureOut">
              <a:rPr lang="en-GB" smtClean="0"/>
              <a:t>26/03/2024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E25A9B-5152-4FE2-80C6-ED262CF8E068}" type="slidenum">
              <a:rPr lang="en-GB" smtClean="0"/>
              <a:t>‹#›</a:t>
            </a:fld>
            <a:endParaRPr lang="en-GB"/>
          </a:p>
        </p:txBody>
      </p:sp>
    </p:spTree>
    <p:extLst>
      <p:ext uri="{BB962C8B-B14F-4D97-AF65-F5344CB8AC3E}">
        <p14:creationId xmlns:p14="http://schemas.microsoft.com/office/powerpoint/2010/main" val="108173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ADE427-15F6-4B5F-B200-D4BA941F44F0}" type="datetimeFigureOut">
              <a:rPr lang="en-GB" smtClean="0"/>
              <a:t>26/03/2024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E25A9B-5152-4FE2-80C6-ED262CF8E068}" type="slidenum">
              <a:rPr lang="en-GB" smtClean="0"/>
              <a:t>‹#›</a:t>
            </a:fld>
            <a:endParaRPr lang="en-GB"/>
          </a:p>
        </p:txBody>
      </p:sp>
    </p:spTree>
    <p:extLst>
      <p:ext uri="{BB962C8B-B14F-4D97-AF65-F5344CB8AC3E}">
        <p14:creationId xmlns:p14="http://schemas.microsoft.com/office/powerpoint/2010/main" val="1003394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ADE427-15F6-4B5F-B200-D4BA941F44F0}" type="datetimeFigureOut">
              <a:rPr lang="en-GB" smtClean="0"/>
              <a:t>26/03/2024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E25A9B-5152-4FE2-80C6-ED262CF8E068}" type="slidenum">
              <a:rPr lang="en-GB" smtClean="0"/>
              <a:t>‹#›</a:t>
            </a:fld>
            <a:endParaRPr lang="en-GB"/>
          </a:p>
        </p:txBody>
      </p:sp>
    </p:spTree>
    <p:extLst>
      <p:ext uri="{BB962C8B-B14F-4D97-AF65-F5344CB8AC3E}">
        <p14:creationId xmlns:p14="http://schemas.microsoft.com/office/powerpoint/2010/main" val="1566877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ADE427-15F6-4B5F-B200-D4BA941F44F0}" type="datetimeFigureOut">
              <a:rPr lang="en-GB" smtClean="0"/>
              <a:t>26/03/2024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E25A9B-5152-4FE2-80C6-ED262CF8E068}" type="slidenum">
              <a:rPr lang="en-GB" smtClean="0"/>
              <a:t>‹#›</a:t>
            </a:fld>
            <a:endParaRPr lang="en-GB"/>
          </a:p>
        </p:txBody>
      </p:sp>
    </p:spTree>
    <p:extLst>
      <p:ext uri="{BB962C8B-B14F-4D97-AF65-F5344CB8AC3E}">
        <p14:creationId xmlns:p14="http://schemas.microsoft.com/office/powerpoint/2010/main" val="2933785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ADE427-15F6-4B5F-B200-D4BA941F44F0}" type="datetimeFigureOut">
              <a:rPr lang="en-GB" smtClean="0"/>
              <a:t>26/03/2024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FE25A9B-5152-4FE2-80C6-ED262CF8E068}" type="slidenum">
              <a:rPr lang="en-GB" smtClean="0"/>
              <a:t>‹#›</a:t>
            </a:fld>
            <a:endParaRPr lang="en-GB"/>
          </a:p>
        </p:txBody>
      </p:sp>
    </p:spTree>
    <p:extLst>
      <p:ext uri="{BB962C8B-B14F-4D97-AF65-F5344CB8AC3E}">
        <p14:creationId xmlns:p14="http://schemas.microsoft.com/office/powerpoint/2010/main" val="143153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ADE427-15F6-4B5F-B200-D4BA941F44F0}" type="datetimeFigureOut">
              <a:rPr lang="en-GB" smtClean="0"/>
              <a:t>26/03/2024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E25A9B-5152-4FE2-80C6-ED262CF8E068}" type="slidenum">
              <a:rPr lang="en-GB" smtClean="0"/>
              <a:t>‹#›</a:t>
            </a:fld>
            <a:endParaRPr lang="en-GB"/>
          </a:p>
        </p:txBody>
      </p:sp>
    </p:spTree>
    <p:extLst>
      <p:ext uri="{BB962C8B-B14F-4D97-AF65-F5344CB8AC3E}">
        <p14:creationId xmlns:p14="http://schemas.microsoft.com/office/powerpoint/2010/main" val="72205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DE427-15F6-4B5F-B200-D4BA941F44F0}" type="datetimeFigureOut">
              <a:rPr lang="en-GB" smtClean="0"/>
              <a:t>26/03/2024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E25A9B-5152-4FE2-80C6-ED262CF8E068}" type="slidenum">
              <a:rPr lang="en-GB" smtClean="0"/>
              <a:t>‹#›</a:t>
            </a:fld>
            <a:endParaRPr lang="en-GB"/>
          </a:p>
        </p:txBody>
      </p:sp>
    </p:spTree>
    <p:extLst>
      <p:ext uri="{BB962C8B-B14F-4D97-AF65-F5344CB8AC3E}">
        <p14:creationId xmlns:p14="http://schemas.microsoft.com/office/powerpoint/2010/main" val="357903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ADE427-15F6-4B5F-B200-D4BA941F44F0}" type="datetimeFigureOut">
              <a:rPr lang="en-GB" smtClean="0"/>
              <a:t>26/03/2024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E25A9B-5152-4FE2-80C6-ED262CF8E068}" type="slidenum">
              <a:rPr lang="en-GB" smtClean="0"/>
              <a:t>‹#›</a:t>
            </a:fld>
            <a:endParaRPr lang="en-GB"/>
          </a:p>
        </p:txBody>
      </p:sp>
    </p:spTree>
    <p:extLst>
      <p:ext uri="{BB962C8B-B14F-4D97-AF65-F5344CB8AC3E}">
        <p14:creationId xmlns:p14="http://schemas.microsoft.com/office/powerpoint/2010/main" val="3072325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ADE427-15F6-4B5F-B200-D4BA941F44F0}" type="datetimeFigureOut">
              <a:rPr lang="en-GB" smtClean="0"/>
              <a:t>26/03/2024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E25A9B-5152-4FE2-80C6-ED262CF8E068}" type="slidenum">
              <a:rPr lang="en-GB" smtClean="0"/>
              <a:t>‹#›</a:t>
            </a:fld>
            <a:endParaRPr lang="en-GB"/>
          </a:p>
        </p:txBody>
      </p:sp>
    </p:spTree>
    <p:extLst>
      <p:ext uri="{BB962C8B-B14F-4D97-AF65-F5344CB8AC3E}">
        <p14:creationId xmlns:p14="http://schemas.microsoft.com/office/powerpoint/2010/main" val="690492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DE427-15F6-4B5F-B200-D4BA941F44F0}" type="datetimeFigureOut">
              <a:rPr lang="en-GB" smtClean="0"/>
              <a:t>26/03/2024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25A9B-5152-4FE2-80C6-ED262CF8E068}" type="slidenum">
              <a:rPr lang="en-GB" smtClean="0"/>
              <a:t>‹#›</a:t>
            </a:fld>
            <a:endParaRPr lang="en-GB"/>
          </a:p>
        </p:txBody>
      </p:sp>
    </p:spTree>
    <p:extLst>
      <p:ext uri="{BB962C8B-B14F-4D97-AF65-F5344CB8AC3E}">
        <p14:creationId xmlns:p14="http://schemas.microsoft.com/office/powerpoint/2010/main" val="2723853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playstationlifestyle.net/2023/07/14/assassins-creed-mirage-haptic-feedback-system-owo/?fbclid=IwAR1iKwkOrN_Dvf7pzyQ1koqaekDnv1dwU3EyllWLllJsFECX2oOYGJ-kTlQ"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1G4igJxH8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0882" y="5023241"/>
            <a:ext cx="7502236" cy="767569"/>
          </a:xfrm>
        </p:spPr>
        <p:txBody>
          <a:bodyPr>
            <a:noAutofit/>
          </a:bodyPr>
          <a:lstStyle/>
          <a:p>
            <a:r>
              <a:rPr lang="en-GB" dirty="0"/>
              <a:t>L7:</a:t>
            </a:r>
            <a:r>
              <a:rPr lang="en-GB" dirty="0">
                <a:latin typeface="Calibri" pitchFamily="34" charset="0"/>
                <a:cs typeface="Calibri" pitchFamily="34" charset="0"/>
              </a:rPr>
              <a:t> Production, distribution, divergence</a:t>
            </a:r>
            <a:endParaRPr lang="en-GB"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F2017-00EC-410E-BC58-683B3B49D38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p:cNvSpPr>
            <a:spLocks noGrp="1"/>
          </p:cNvSpPr>
          <p:nvPr>
            <p:ph type="ctrTitle"/>
          </p:nvPr>
        </p:nvSpPr>
        <p:spPr>
          <a:xfrm>
            <a:off x="0" y="834887"/>
            <a:ext cx="9144000" cy="1497496"/>
          </a:xfrm>
          <a:solidFill>
            <a:srgbClr val="92D050"/>
          </a:solidFill>
        </p:spPr>
        <p:txBody>
          <a:bodyPr>
            <a:noAutofit/>
          </a:bodyPr>
          <a:lstStyle/>
          <a:p>
            <a:r>
              <a:rPr lang="en-GB" sz="9600" b="1" dirty="0">
                <a:latin typeface="+mn-lt"/>
              </a:rPr>
              <a:t>COM 1 SEC B</a:t>
            </a:r>
          </a:p>
        </p:txBody>
      </p:sp>
      <p:sp>
        <p:nvSpPr>
          <p:cNvPr id="8" name="Title 1"/>
          <p:cNvSpPr txBox="1">
            <a:spLocks/>
          </p:cNvSpPr>
          <p:nvPr/>
        </p:nvSpPr>
        <p:spPr>
          <a:xfrm>
            <a:off x="0" y="2601291"/>
            <a:ext cx="9144000" cy="1856409"/>
          </a:xfrm>
          <a:prstGeom prst="rect">
            <a:avLst/>
          </a:prstGeom>
          <a:solidFill>
            <a:schemeClr val="bg1">
              <a:lumMod val="6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000" b="1" i="0" u="none" strike="noStrike" kern="1200" cap="none" spc="0" normalizeH="0" baseline="0" noProof="0" dirty="0">
                <a:ln>
                  <a:noFill/>
                </a:ln>
                <a:solidFill>
                  <a:prstClr val="black"/>
                </a:solidFill>
                <a:effectLst/>
                <a:uLnTx/>
                <a:uFillTx/>
                <a:latin typeface="Calibri Light" panose="020F0302020204030204"/>
                <a:ea typeface="+mj-ea"/>
                <a:cs typeface="+mj-cs"/>
              </a:rPr>
              <a:t>Assassin’s Creed: The Franchise</a:t>
            </a:r>
          </a:p>
        </p:txBody>
      </p:sp>
    </p:spTree>
    <p:extLst>
      <p:ext uri="{BB962C8B-B14F-4D97-AF65-F5344CB8AC3E}">
        <p14:creationId xmlns:p14="http://schemas.microsoft.com/office/powerpoint/2010/main" val="2415721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B725B6-C026-4CA7-9800-DE7B79454B60}"/>
              </a:ext>
            </a:extLst>
          </p:cNvPr>
          <p:cNvSpPr>
            <a:spLocks noGrp="1"/>
          </p:cNvSpPr>
          <p:nvPr>
            <p:ph idx="1"/>
          </p:nvPr>
        </p:nvSpPr>
        <p:spPr>
          <a:xfrm>
            <a:off x="243786" y="1531169"/>
            <a:ext cx="4436279" cy="4786503"/>
          </a:xfrm>
        </p:spPr>
        <p:txBody>
          <a:bodyPr>
            <a:normAutofit fontScale="92500" lnSpcReduction="20000"/>
          </a:bodyPr>
          <a:lstStyle/>
          <a:p>
            <a:pPr marL="0" indent="0">
              <a:buNone/>
            </a:pPr>
            <a:r>
              <a:rPr lang="en-GB" dirty="0"/>
              <a:t>Technology has had an impact on game distribution. The majority of gamers will purchase their games online. </a:t>
            </a:r>
          </a:p>
          <a:p>
            <a:r>
              <a:rPr lang="en-GB" dirty="0"/>
              <a:t>Steam</a:t>
            </a:r>
          </a:p>
          <a:p>
            <a:r>
              <a:rPr lang="en-GB" dirty="0"/>
              <a:t>The PlayStation Network</a:t>
            </a:r>
          </a:p>
          <a:p>
            <a:r>
              <a:rPr lang="en-GB" dirty="0"/>
              <a:t>Xbox Live (now Xbox Network)</a:t>
            </a:r>
          </a:p>
          <a:p>
            <a:r>
              <a:rPr lang="en-GB" dirty="0"/>
              <a:t>Stadia (Google Owned)</a:t>
            </a:r>
          </a:p>
          <a:p>
            <a:r>
              <a:rPr lang="en-GB" dirty="0"/>
              <a:t>Amazon Luna </a:t>
            </a:r>
          </a:p>
          <a:p>
            <a:endParaRPr lang="en-GB" dirty="0">
              <a:solidFill>
                <a:srgbClr val="FF0000"/>
              </a:solidFill>
            </a:endParaRPr>
          </a:p>
          <a:p>
            <a:pPr marL="0" indent="0">
              <a:buNone/>
            </a:pPr>
            <a:r>
              <a:rPr lang="en-GB" dirty="0">
                <a:solidFill>
                  <a:srgbClr val="FF0000"/>
                </a:solidFill>
              </a:rPr>
              <a:t>See next slide for the pros and cons of buying online</a:t>
            </a:r>
          </a:p>
        </p:txBody>
      </p:sp>
      <p:pic>
        <p:nvPicPr>
          <p:cNvPr id="5" name="Picture 4">
            <a:extLst>
              <a:ext uri="{FF2B5EF4-FFF2-40B4-BE49-F238E27FC236}">
                <a16:creationId xmlns:a16="http://schemas.microsoft.com/office/drawing/2014/main" id="{6F2F57C8-97D5-4077-BFD3-B8B67D5E74E3}"/>
              </a:ext>
            </a:extLst>
          </p:cNvPr>
          <p:cNvPicPr>
            <a:picLocks noChangeAspect="1"/>
          </p:cNvPicPr>
          <p:nvPr/>
        </p:nvPicPr>
        <p:blipFill rotWithShape="1">
          <a:blip r:embed="rId3"/>
          <a:srcRect l="25367" r="21229" b="2175"/>
          <a:stretch/>
        </p:blipFill>
        <p:spPr>
          <a:xfrm>
            <a:off x="4680065" y="1371600"/>
            <a:ext cx="4405746" cy="4946073"/>
          </a:xfrm>
          <a:prstGeom prst="rect">
            <a:avLst/>
          </a:prstGeom>
        </p:spPr>
      </p:pic>
      <p:sp>
        <p:nvSpPr>
          <p:cNvPr id="4" name="Title 1">
            <a:extLst>
              <a:ext uri="{FF2B5EF4-FFF2-40B4-BE49-F238E27FC236}">
                <a16:creationId xmlns:a16="http://schemas.microsoft.com/office/drawing/2014/main" id="{3980972D-A022-4029-97FC-D079C8007D37}"/>
              </a:ext>
            </a:extLst>
          </p:cNvPr>
          <p:cNvSpPr>
            <a:spLocks noGrp="1"/>
          </p:cNvSpPr>
          <p:nvPr>
            <p:ph type="title"/>
          </p:nvPr>
        </p:nvSpPr>
        <p:spPr>
          <a:xfrm>
            <a:off x="243786" y="158402"/>
            <a:ext cx="7886700" cy="994172"/>
          </a:xfrm>
          <a:solidFill>
            <a:schemeClr val="accent6">
              <a:lumMod val="60000"/>
              <a:lumOff val="40000"/>
            </a:schemeClr>
          </a:solidFill>
        </p:spPr>
        <p:txBody>
          <a:bodyPr/>
          <a:lstStyle/>
          <a:p>
            <a:r>
              <a:rPr lang="en-GB" b="1" dirty="0"/>
              <a:t>Distribution</a:t>
            </a:r>
          </a:p>
        </p:txBody>
      </p:sp>
    </p:spTree>
    <p:extLst>
      <p:ext uri="{BB962C8B-B14F-4D97-AF65-F5344CB8AC3E}">
        <p14:creationId xmlns:p14="http://schemas.microsoft.com/office/powerpoint/2010/main" val="3006251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2BD88AB-EF4B-4377-B817-26590439ED2C}"/>
              </a:ext>
            </a:extLst>
          </p:cNvPr>
          <p:cNvGraphicFramePr>
            <a:graphicFrameLocks noGrp="1"/>
          </p:cNvGraphicFramePr>
          <p:nvPr>
            <p:extLst>
              <p:ext uri="{D42A27DB-BD31-4B8C-83A1-F6EECF244321}">
                <p14:modId xmlns:p14="http://schemas.microsoft.com/office/powerpoint/2010/main" val="1075007674"/>
              </p:ext>
            </p:extLst>
          </p:nvPr>
        </p:nvGraphicFramePr>
        <p:xfrm>
          <a:off x="196438" y="2113106"/>
          <a:ext cx="8795552" cy="3527983"/>
        </p:xfrm>
        <a:graphic>
          <a:graphicData uri="http://schemas.openxmlformats.org/drawingml/2006/table">
            <a:tbl>
              <a:tblPr firstRow="1" bandRow="1">
                <a:tableStyleId>{5C22544A-7EE6-4342-B048-85BDC9FD1C3A}</a:tableStyleId>
              </a:tblPr>
              <a:tblGrid>
                <a:gridCol w="4397776">
                  <a:extLst>
                    <a:ext uri="{9D8B030D-6E8A-4147-A177-3AD203B41FA5}">
                      <a16:colId xmlns:a16="http://schemas.microsoft.com/office/drawing/2014/main" val="1880165573"/>
                    </a:ext>
                  </a:extLst>
                </a:gridCol>
                <a:gridCol w="4397776">
                  <a:extLst>
                    <a:ext uri="{9D8B030D-6E8A-4147-A177-3AD203B41FA5}">
                      <a16:colId xmlns:a16="http://schemas.microsoft.com/office/drawing/2014/main" val="876871891"/>
                    </a:ext>
                  </a:extLst>
                </a:gridCol>
              </a:tblGrid>
              <a:tr h="292121">
                <a:tc>
                  <a:txBody>
                    <a:bodyPr/>
                    <a:lstStyle/>
                    <a:p>
                      <a:r>
                        <a:rPr lang="en-GB" sz="2100" dirty="0">
                          <a:solidFill>
                            <a:schemeClr val="tx1"/>
                          </a:solidFill>
                        </a:rPr>
                        <a:t>Pros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100" dirty="0">
                          <a:solidFill>
                            <a:schemeClr val="tx1"/>
                          </a:solidFill>
                        </a:rPr>
                        <a:t>Cons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6462844"/>
                  </a:ext>
                </a:extLst>
              </a:tr>
              <a:tr h="3139363">
                <a:tc>
                  <a:txBody>
                    <a:bodyPr/>
                    <a:lstStyle/>
                    <a:p>
                      <a:pPr marL="457200" indent="-457200">
                        <a:buFont typeface="Arial" panose="020B0604020202020204" pitchFamily="34" charset="0"/>
                        <a:buChar char="•"/>
                      </a:pPr>
                      <a:r>
                        <a:rPr lang="en-GB" sz="1500" dirty="0">
                          <a:solidFill>
                            <a:schemeClr val="tx1"/>
                          </a:solidFill>
                        </a:rPr>
                        <a:t>Able to search all games on one website – all in one place. </a:t>
                      </a:r>
                    </a:p>
                    <a:p>
                      <a:pPr marL="457200" indent="-457200">
                        <a:buFont typeface="Arial" panose="020B0604020202020204" pitchFamily="34" charset="0"/>
                        <a:buChar char="•"/>
                      </a:pPr>
                      <a:r>
                        <a:rPr lang="en-GB" sz="1500" dirty="0">
                          <a:solidFill>
                            <a:schemeClr val="tx1"/>
                          </a:solidFill>
                        </a:rPr>
                        <a:t>Community page – audiences/fans of games can write reviews which potential buyers can read before making a decision to purchase</a:t>
                      </a:r>
                    </a:p>
                    <a:p>
                      <a:pPr marL="457200" indent="-457200">
                        <a:buFont typeface="Arial" panose="020B0604020202020204" pitchFamily="34" charset="0"/>
                        <a:buChar char="•"/>
                      </a:pPr>
                      <a:r>
                        <a:rPr lang="en-GB" sz="1500" dirty="0">
                          <a:solidFill>
                            <a:schemeClr val="tx1"/>
                          </a:solidFill>
                        </a:rPr>
                        <a:t>Demo’s/trailers – helps to make a decision </a:t>
                      </a:r>
                    </a:p>
                    <a:p>
                      <a:pPr marL="457200" indent="-457200">
                        <a:buFont typeface="Arial" panose="020B0604020202020204" pitchFamily="34" charset="0"/>
                        <a:buChar char="•"/>
                      </a:pPr>
                      <a:r>
                        <a:rPr lang="en-GB" sz="1500" dirty="0">
                          <a:solidFill>
                            <a:schemeClr val="tx1"/>
                          </a:solidFill>
                        </a:rPr>
                        <a:t>Won’t go out of stock </a:t>
                      </a:r>
                    </a:p>
                    <a:p>
                      <a:pPr marL="457200" indent="-457200">
                        <a:buFont typeface="Arial" panose="020B0604020202020204" pitchFamily="34" charset="0"/>
                        <a:buChar char="•"/>
                      </a:pPr>
                      <a:r>
                        <a:rPr lang="en-GB" sz="1500" dirty="0">
                          <a:solidFill>
                            <a:schemeClr val="tx1"/>
                          </a:solidFill>
                        </a:rPr>
                        <a:t>Can get game passes online</a:t>
                      </a:r>
                    </a:p>
                    <a:p>
                      <a:pPr marL="457200" indent="-457200">
                        <a:buFont typeface="Arial" panose="020B0604020202020204" pitchFamily="34" charset="0"/>
                        <a:buChar char="•"/>
                      </a:pPr>
                      <a:r>
                        <a:rPr lang="en-GB" sz="1500" dirty="0">
                          <a:solidFill>
                            <a:schemeClr val="tx1"/>
                          </a:solidFill>
                        </a:rPr>
                        <a:t>Can be cheaper online – online sales and can compare  prices on different sites</a:t>
                      </a:r>
                    </a:p>
                    <a:p>
                      <a:pPr marL="457200" indent="-457200">
                        <a:buFont typeface="Arial" panose="020B0604020202020204" pitchFamily="34" charset="0"/>
                        <a:buChar char="•"/>
                      </a:pPr>
                      <a:r>
                        <a:rPr lang="en-GB" sz="1500" dirty="0">
                          <a:solidFill>
                            <a:schemeClr val="tx1"/>
                          </a:solidFill>
                        </a:rPr>
                        <a:t>Can browse multiple games at once </a:t>
                      </a:r>
                    </a:p>
                    <a:p>
                      <a:endParaRPr lang="en-GB" sz="12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indent="-457200">
                        <a:buFont typeface="Arial" panose="020B0604020202020204" pitchFamily="34" charset="0"/>
                        <a:buChar char="•"/>
                      </a:pPr>
                      <a:r>
                        <a:rPr lang="en-GB" sz="1400" dirty="0">
                          <a:solidFill>
                            <a:schemeClr val="tx1"/>
                          </a:solidFill>
                        </a:rPr>
                        <a:t>Cant trade it in once you’ve finished playing it </a:t>
                      </a:r>
                    </a:p>
                    <a:p>
                      <a:pPr marL="457200" indent="-457200">
                        <a:buFont typeface="Arial" panose="020B0604020202020204" pitchFamily="34" charset="0"/>
                        <a:buChar char="•"/>
                      </a:pPr>
                      <a:r>
                        <a:rPr lang="en-GB" sz="1400" dirty="0">
                          <a:solidFill>
                            <a:schemeClr val="tx1"/>
                          </a:solidFill>
                        </a:rPr>
                        <a:t>Hard to regulate – young children are able to purchase games that are of an 18 certificate without question</a:t>
                      </a:r>
                    </a:p>
                    <a:p>
                      <a:pPr marL="457200" indent="-457200">
                        <a:buFont typeface="Arial" panose="020B0604020202020204" pitchFamily="34" charset="0"/>
                        <a:buChar char="•"/>
                      </a:pPr>
                      <a:r>
                        <a:rPr lang="en-GB" sz="1400" dirty="0">
                          <a:solidFill>
                            <a:schemeClr val="tx1"/>
                          </a:solidFill>
                        </a:rPr>
                        <a:t>High chance of spending too much on credit cards or having account hacked if you buy from a dodgy site – young children may spend too much </a:t>
                      </a:r>
                      <a:r>
                        <a:rPr lang="en-GB" sz="1400">
                          <a:solidFill>
                            <a:schemeClr val="tx1"/>
                          </a:solidFill>
                        </a:rPr>
                        <a:t>on parents’ </a:t>
                      </a:r>
                      <a:r>
                        <a:rPr lang="en-GB" sz="1400" dirty="0">
                          <a:solidFill>
                            <a:schemeClr val="tx1"/>
                          </a:solidFill>
                        </a:rPr>
                        <a:t>card without realising </a:t>
                      </a:r>
                    </a:p>
                    <a:p>
                      <a:pPr marL="457200" indent="-457200">
                        <a:buFont typeface="Arial" panose="020B0604020202020204" pitchFamily="34" charset="0"/>
                        <a:buChar char="•"/>
                      </a:pPr>
                      <a:r>
                        <a:rPr lang="en-GB" sz="1400" dirty="0">
                          <a:solidFill>
                            <a:schemeClr val="tx1"/>
                          </a:solidFill>
                        </a:rPr>
                        <a:t>If you lose your account you can lose any purchases you have made</a:t>
                      </a:r>
                    </a:p>
                    <a:p>
                      <a:pPr marL="457200" indent="-457200">
                        <a:buFont typeface="Arial" panose="020B0604020202020204" pitchFamily="34" charset="0"/>
                        <a:buChar char="•"/>
                      </a:pPr>
                      <a:r>
                        <a:rPr lang="en-GB" sz="1400" dirty="0">
                          <a:solidFill>
                            <a:schemeClr val="tx1"/>
                          </a:solidFill>
                        </a:rPr>
                        <a:t>reliant on internet connection </a:t>
                      </a:r>
                    </a:p>
                    <a:p>
                      <a:pPr marL="457200" indent="-457200">
                        <a:buFont typeface="Arial" panose="020B0604020202020204" pitchFamily="34" charset="0"/>
                        <a:buChar char="•"/>
                      </a:pPr>
                      <a:r>
                        <a:rPr lang="en-GB" sz="1400" dirty="0">
                          <a:solidFill>
                            <a:schemeClr val="tx1"/>
                          </a:solidFill>
                        </a:rPr>
                        <a:t>No safeguarding – easy to be exposed to unsuitable content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8715087"/>
                  </a:ext>
                </a:extLst>
              </a:tr>
            </a:tbl>
          </a:graphicData>
        </a:graphic>
      </p:graphicFrame>
      <p:sp>
        <p:nvSpPr>
          <p:cNvPr id="3" name="Title 1">
            <a:extLst>
              <a:ext uri="{FF2B5EF4-FFF2-40B4-BE49-F238E27FC236}">
                <a16:creationId xmlns:a16="http://schemas.microsoft.com/office/drawing/2014/main" id="{3980972D-A022-4029-97FC-D079C8007D37}"/>
              </a:ext>
            </a:extLst>
          </p:cNvPr>
          <p:cNvSpPr>
            <a:spLocks noGrp="1"/>
          </p:cNvSpPr>
          <p:nvPr>
            <p:ph type="title"/>
          </p:nvPr>
        </p:nvSpPr>
        <p:spPr>
          <a:xfrm>
            <a:off x="243786" y="158402"/>
            <a:ext cx="7886700" cy="994172"/>
          </a:xfrm>
          <a:solidFill>
            <a:schemeClr val="accent6">
              <a:lumMod val="60000"/>
              <a:lumOff val="40000"/>
            </a:schemeClr>
          </a:solidFill>
        </p:spPr>
        <p:txBody>
          <a:bodyPr/>
          <a:lstStyle/>
          <a:p>
            <a:r>
              <a:rPr lang="en-GB" b="1" dirty="0"/>
              <a:t>Pros and cons of online purchasing</a:t>
            </a:r>
          </a:p>
        </p:txBody>
      </p:sp>
    </p:spTree>
    <p:extLst>
      <p:ext uri="{BB962C8B-B14F-4D97-AF65-F5344CB8AC3E}">
        <p14:creationId xmlns:p14="http://schemas.microsoft.com/office/powerpoint/2010/main" val="3668958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DDD4-ABEE-ACB1-38D0-13F01D8D8EC1}"/>
              </a:ext>
            </a:extLst>
          </p:cNvPr>
          <p:cNvSpPr>
            <a:spLocks noGrp="1"/>
          </p:cNvSpPr>
          <p:nvPr>
            <p:ph type="title"/>
          </p:nvPr>
        </p:nvSpPr>
        <p:spPr>
          <a:xfrm>
            <a:off x="0" y="0"/>
            <a:ext cx="9144000" cy="1138137"/>
          </a:xfrm>
          <a:solidFill>
            <a:srgbClr val="92D050"/>
          </a:solidFill>
        </p:spPr>
        <p:txBody>
          <a:bodyPr>
            <a:normAutofit fontScale="90000"/>
          </a:bodyPr>
          <a:lstStyle/>
          <a:p>
            <a:r>
              <a:rPr lang="en-GB" sz="2800" dirty="0"/>
              <a:t>Tasks: take excellent notes for all of these things – they will form the basis for your revision. You will have tomorrow’s lesson as well if needed.  All articles are attached to Satchel along with this ppt</a:t>
            </a:r>
          </a:p>
        </p:txBody>
      </p:sp>
      <p:sp>
        <p:nvSpPr>
          <p:cNvPr id="3" name="Content Placeholder 2">
            <a:extLst>
              <a:ext uri="{FF2B5EF4-FFF2-40B4-BE49-F238E27FC236}">
                <a16:creationId xmlns:a16="http://schemas.microsoft.com/office/drawing/2014/main" id="{7683C60A-57E3-BDBF-05D3-D9CF198214FC}"/>
              </a:ext>
            </a:extLst>
          </p:cNvPr>
          <p:cNvSpPr>
            <a:spLocks noGrp="1"/>
          </p:cNvSpPr>
          <p:nvPr>
            <p:ph idx="1"/>
          </p:nvPr>
        </p:nvSpPr>
        <p:spPr>
          <a:xfrm>
            <a:off x="243191" y="1303506"/>
            <a:ext cx="8638162" cy="5554494"/>
          </a:xfrm>
        </p:spPr>
        <p:txBody>
          <a:bodyPr>
            <a:normAutofit fontScale="77500" lnSpcReduction="20000"/>
          </a:bodyPr>
          <a:lstStyle/>
          <a:p>
            <a:pPr marL="514350" indent="-514350">
              <a:spcAft>
                <a:spcPts val="1200"/>
              </a:spcAft>
              <a:buFont typeface="+mj-lt"/>
              <a:buAutoNum type="arabicPeriod"/>
            </a:pPr>
            <a:r>
              <a:rPr lang="en-GB" dirty="0"/>
              <a:t>Find your past questions sheet (also attached on Satchel). Use the learning from this lesson to continue to fill up the boxes. </a:t>
            </a:r>
          </a:p>
          <a:p>
            <a:pPr marL="514350" indent="-514350">
              <a:spcAft>
                <a:spcPts val="1200"/>
              </a:spcAft>
              <a:buFont typeface="+mj-lt"/>
              <a:buAutoNum type="arabicPeriod"/>
            </a:pPr>
            <a:r>
              <a:rPr lang="en-GB" dirty="0"/>
              <a:t>Then, read the ‘Eat Sleep Raid Repeat’ (on satchel) article from ‘Media Magazine’. When you have read it, use relevant information from it to continue to fill up the boxes. </a:t>
            </a:r>
          </a:p>
          <a:p>
            <a:pPr marL="514350" indent="-514350">
              <a:spcAft>
                <a:spcPts val="1200"/>
              </a:spcAft>
              <a:buFont typeface="+mj-lt"/>
              <a:buAutoNum type="arabicPeriod"/>
            </a:pPr>
            <a:r>
              <a:rPr lang="en-GB" dirty="0"/>
              <a:t>Read the ‘Inside Pegi: Rating Violence’ article (on Satchel). Read it and fill out relevant boxes with relevant information from the article. </a:t>
            </a:r>
          </a:p>
          <a:p>
            <a:pPr marL="514350" indent="-514350">
              <a:spcAft>
                <a:spcPts val="1200"/>
              </a:spcAft>
              <a:buFont typeface="+mj-lt"/>
              <a:buAutoNum type="arabicPeriod"/>
            </a:pPr>
            <a:r>
              <a:rPr lang="en-GB" dirty="0"/>
              <a:t>Then, on the next slide is a link to an article about new technology for ‘Mirage’. Read it and fill out relevant boxes with relevant information from the article. </a:t>
            </a:r>
          </a:p>
          <a:p>
            <a:pPr marL="514350" indent="-514350">
              <a:spcAft>
                <a:spcPts val="1200"/>
              </a:spcAft>
              <a:buFont typeface="+mj-lt"/>
              <a:buAutoNum type="arabicPeriod"/>
            </a:pPr>
            <a:r>
              <a:rPr lang="en-GB" dirty="0"/>
              <a:t>Finally, use the rest of the time to familiarise yourself with one or two iterations of the franchise if you are not someone who regularly plays Assassin’s Creed. You could skim through it and pick out examples of gameplay that might be of use to you in an exam. Think about representation and how it links to audiences for example. Have a look at the level of violence and how it might affect regulation. </a:t>
            </a:r>
          </a:p>
          <a:p>
            <a:pPr marL="514350" indent="-514350">
              <a:spcAft>
                <a:spcPts val="1200"/>
              </a:spcAft>
              <a:buFont typeface="+mj-lt"/>
              <a:buAutoNum type="arabicPeriod"/>
            </a:pPr>
            <a:endParaRPr lang="en-GB" dirty="0"/>
          </a:p>
        </p:txBody>
      </p:sp>
    </p:spTree>
    <p:extLst>
      <p:ext uri="{BB962C8B-B14F-4D97-AF65-F5344CB8AC3E}">
        <p14:creationId xmlns:p14="http://schemas.microsoft.com/office/powerpoint/2010/main" val="3005019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ACC7B-1DF2-5198-8CAA-640FC1B636F4}"/>
              </a:ext>
            </a:extLst>
          </p:cNvPr>
          <p:cNvSpPr>
            <a:spLocks noGrp="1"/>
          </p:cNvSpPr>
          <p:nvPr>
            <p:ph type="title"/>
          </p:nvPr>
        </p:nvSpPr>
        <p:spPr>
          <a:xfrm>
            <a:off x="628650" y="365126"/>
            <a:ext cx="7886700" cy="811921"/>
          </a:xfrm>
          <a:solidFill>
            <a:srgbClr val="92D050"/>
          </a:solidFill>
        </p:spPr>
        <p:txBody>
          <a:bodyPr/>
          <a:lstStyle/>
          <a:p>
            <a:r>
              <a:rPr lang="en-GB" dirty="0"/>
              <a:t>New technology for ‘Mirage’</a:t>
            </a:r>
          </a:p>
        </p:txBody>
      </p:sp>
      <p:sp>
        <p:nvSpPr>
          <p:cNvPr id="3" name="Content Placeholder 2">
            <a:extLst>
              <a:ext uri="{FF2B5EF4-FFF2-40B4-BE49-F238E27FC236}">
                <a16:creationId xmlns:a16="http://schemas.microsoft.com/office/drawing/2014/main" id="{1B31B320-7D32-4E5F-73C4-69B6FFEC4007}"/>
              </a:ext>
            </a:extLst>
          </p:cNvPr>
          <p:cNvSpPr>
            <a:spLocks noGrp="1"/>
          </p:cNvSpPr>
          <p:nvPr>
            <p:ph idx="1"/>
          </p:nvPr>
        </p:nvSpPr>
        <p:spPr/>
        <p:txBody>
          <a:bodyPr/>
          <a:lstStyle/>
          <a:p>
            <a:r>
              <a:rPr lang="en-GB" dirty="0">
                <a:hlinkClick r:id="rId2"/>
              </a:rPr>
              <a:t>https://www.playstationlifestyle.net/2023/07/14/assassins-creed-mirage-haptic-feedback-system-owo/?fbclid=IwAR1iKwkOrN_Dvf7pzyQ1koqaekDnv1dwU3EyllWLllJsFECX2oOYGJ-kTlQ</a:t>
            </a:r>
            <a:endParaRPr lang="en-GB" dirty="0"/>
          </a:p>
          <a:p>
            <a:endParaRPr lang="en-GB" dirty="0"/>
          </a:p>
        </p:txBody>
      </p:sp>
    </p:spTree>
    <p:extLst>
      <p:ext uri="{BB962C8B-B14F-4D97-AF65-F5344CB8AC3E}">
        <p14:creationId xmlns:p14="http://schemas.microsoft.com/office/powerpoint/2010/main" val="2938521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12B01-5C5F-4535-81D1-340FAB29E74A}"/>
              </a:ext>
            </a:extLst>
          </p:cNvPr>
          <p:cNvSpPr>
            <a:spLocks noGrp="1"/>
          </p:cNvSpPr>
          <p:nvPr>
            <p:ph type="title"/>
          </p:nvPr>
        </p:nvSpPr>
        <p:spPr>
          <a:xfrm>
            <a:off x="242789" y="254143"/>
            <a:ext cx="8336118" cy="994172"/>
          </a:xfrm>
          <a:solidFill>
            <a:schemeClr val="accent6">
              <a:lumMod val="60000"/>
              <a:lumOff val="40000"/>
            </a:schemeClr>
          </a:solidFill>
        </p:spPr>
        <p:txBody>
          <a:bodyPr>
            <a:normAutofit fontScale="90000"/>
          </a:bodyPr>
          <a:lstStyle/>
          <a:p>
            <a:r>
              <a:rPr lang="en-GB" b="1" dirty="0"/>
              <a:t>Production Distribution and Circulation</a:t>
            </a:r>
          </a:p>
        </p:txBody>
      </p:sp>
      <p:sp>
        <p:nvSpPr>
          <p:cNvPr id="3" name="Content Placeholder 2">
            <a:extLst>
              <a:ext uri="{FF2B5EF4-FFF2-40B4-BE49-F238E27FC236}">
                <a16:creationId xmlns:a16="http://schemas.microsoft.com/office/drawing/2014/main" id="{EC708284-5B58-456D-B582-50C9A184899A}"/>
              </a:ext>
            </a:extLst>
          </p:cNvPr>
          <p:cNvSpPr>
            <a:spLocks noGrp="1"/>
          </p:cNvSpPr>
          <p:nvPr>
            <p:ph idx="1"/>
          </p:nvPr>
        </p:nvSpPr>
        <p:spPr>
          <a:xfrm>
            <a:off x="606903" y="3025833"/>
            <a:ext cx="7886700" cy="3674832"/>
          </a:xfrm>
        </p:spPr>
        <p:txBody>
          <a:bodyPr/>
          <a:lstStyle/>
          <a:p>
            <a:r>
              <a:rPr lang="en-GB" b="1" dirty="0"/>
              <a:t>Ubisoft </a:t>
            </a:r>
            <a:r>
              <a:rPr lang="en-GB" dirty="0"/>
              <a:t>is a French video game publisher that is well known for publishing the following games…</a:t>
            </a:r>
            <a:endParaRPr lang="en-GB" b="1" dirty="0"/>
          </a:p>
        </p:txBody>
      </p:sp>
      <p:pic>
        <p:nvPicPr>
          <p:cNvPr id="3074" name="Picture 2" descr="Far Cry (video game) - Wikipedia">
            <a:extLst>
              <a:ext uri="{FF2B5EF4-FFF2-40B4-BE49-F238E27FC236}">
                <a16:creationId xmlns:a16="http://schemas.microsoft.com/office/drawing/2014/main" id="{616D5AFE-10A7-467D-BB56-DEDC14FAD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246" y="4121771"/>
            <a:ext cx="1971675" cy="25788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ust Dance 2022 | Just Dance Wiki | Fandom">
            <a:extLst>
              <a:ext uri="{FF2B5EF4-FFF2-40B4-BE49-F238E27FC236}">
                <a16:creationId xmlns:a16="http://schemas.microsoft.com/office/drawing/2014/main" id="{263D25C4-149C-4994-9E32-38AF9CB554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5929" y="4121768"/>
            <a:ext cx="2069027" cy="25788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ayman Raving Rabbids - Wikipedia">
            <a:extLst>
              <a:ext uri="{FF2B5EF4-FFF2-40B4-BE49-F238E27FC236}">
                <a16:creationId xmlns:a16="http://schemas.microsoft.com/office/drawing/2014/main" id="{B9CEF0D6-3042-40E2-B571-8E78B4B546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828" y="4121768"/>
            <a:ext cx="1824299" cy="25788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5DD802E-2CB5-45DF-8C66-151B3D8AA226}"/>
              </a:ext>
            </a:extLst>
          </p:cNvPr>
          <p:cNvPicPr>
            <a:picLocks noChangeAspect="1"/>
          </p:cNvPicPr>
          <p:nvPr/>
        </p:nvPicPr>
        <p:blipFill>
          <a:blip r:embed="rId5"/>
          <a:stretch>
            <a:fillRect/>
          </a:stretch>
        </p:blipFill>
        <p:spPr>
          <a:xfrm>
            <a:off x="6905992" y="4121768"/>
            <a:ext cx="1744028" cy="2578895"/>
          </a:xfrm>
          <a:prstGeom prst="rect">
            <a:avLst/>
          </a:prstGeom>
        </p:spPr>
      </p:pic>
      <p:pic>
        <p:nvPicPr>
          <p:cNvPr id="3080" name="Picture 8" descr="Ubisoft logo and symbol, meaning, history, PNG">
            <a:extLst>
              <a:ext uri="{FF2B5EF4-FFF2-40B4-BE49-F238E27FC236}">
                <a16:creationId xmlns:a16="http://schemas.microsoft.com/office/drawing/2014/main" id="{CACA18D0-E49F-4932-93CE-9B87D1F4AE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789" y="1503607"/>
            <a:ext cx="1741154" cy="1266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086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Ubisoft logo and symbol, meaning, history, PNG">
            <a:extLst>
              <a:ext uri="{FF2B5EF4-FFF2-40B4-BE49-F238E27FC236}">
                <a16:creationId xmlns:a16="http://schemas.microsoft.com/office/drawing/2014/main" id="{C97AC610-03AB-43B8-890A-3F2F615E56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809" y="210461"/>
            <a:ext cx="2568251" cy="18687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4AD56A-6D46-4A87-90F2-B8F602354743}"/>
              </a:ext>
            </a:extLst>
          </p:cNvPr>
          <p:cNvSpPr txBox="1"/>
          <p:nvPr/>
        </p:nvSpPr>
        <p:spPr>
          <a:xfrm>
            <a:off x="259171" y="1041232"/>
            <a:ext cx="3039497" cy="5078313"/>
          </a:xfrm>
          <a:prstGeom prst="rect">
            <a:avLst/>
          </a:prstGeom>
          <a:noFill/>
        </p:spPr>
        <p:txBody>
          <a:bodyPr wrap="square" rtlCol="0">
            <a:spAutoFit/>
          </a:bodyPr>
          <a:lstStyle/>
          <a:p>
            <a:r>
              <a:rPr lang="en-GB" sz="2700" b="1" dirty="0" err="1"/>
              <a:t>Ubisoft</a:t>
            </a:r>
            <a:r>
              <a:rPr lang="en-GB" sz="2700" b="1" dirty="0"/>
              <a:t> is a truly global company:</a:t>
            </a:r>
          </a:p>
          <a:p>
            <a:pPr marL="214313" indent="-214313">
              <a:buFont typeface="Arial" panose="020B0604020202020204" pitchFamily="34" charset="0"/>
              <a:buChar char="•"/>
            </a:pPr>
            <a:endParaRPr lang="en-GB" sz="2700" dirty="0"/>
          </a:p>
          <a:p>
            <a:pPr marL="214313" indent="-214313">
              <a:buFont typeface="Arial" panose="020B0604020202020204" pitchFamily="34" charset="0"/>
              <a:buChar char="•"/>
            </a:pPr>
            <a:r>
              <a:rPr lang="en-GB" sz="2700" dirty="0" err="1"/>
              <a:t>Ubisoft</a:t>
            </a:r>
            <a:r>
              <a:rPr lang="en-GB" sz="2700" dirty="0"/>
              <a:t> Montreal</a:t>
            </a:r>
          </a:p>
          <a:p>
            <a:pPr marL="214313" indent="-214313">
              <a:buFont typeface="Arial" panose="020B0604020202020204" pitchFamily="34" charset="0"/>
              <a:buChar char="•"/>
            </a:pPr>
            <a:r>
              <a:rPr lang="en-GB" sz="2700" dirty="0"/>
              <a:t>Ubisoft Annecy</a:t>
            </a:r>
          </a:p>
          <a:p>
            <a:pPr marL="214313" indent="-214313">
              <a:buFont typeface="Arial" panose="020B0604020202020204" pitchFamily="34" charset="0"/>
              <a:buChar char="•"/>
            </a:pPr>
            <a:r>
              <a:rPr lang="en-GB" sz="2700" dirty="0"/>
              <a:t>Ubisoft Sofia</a:t>
            </a:r>
          </a:p>
          <a:p>
            <a:pPr marL="214313" indent="-214313">
              <a:buFont typeface="Arial" panose="020B0604020202020204" pitchFamily="34" charset="0"/>
              <a:buChar char="•"/>
            </a:pPr>
            <a:r>
              <a:rPr lang="en-GB" sz="2700" dirty="0"/>
              <a:t>Ubisoft Milan</a:t>
            </a:r>
          </a:p>
          <a:p>
            <a:pPr marL="214313" indent="-214313">
              <a:buFont typeface="Arial" panose="020B0604020202020204" pitchFamily="34" charset="0"/>
              <a:buChar char="•"/>
            </a:pPr>
            <a:r>
              <a:rPr lang="en-GB" sz="2700" dirty="0"/>
              <a:t>Ubisoft Quebec</a:t>
            </a:r>
          </a:p>
          <a:p>
            <a:pPr marL="214313" indent="-214313">
              <a:buFont typeface="Arial" panose="020B0604020202020204" pitchFamily="34" charset="0"/>
              <a:buChar char="•"/>
            </a:pPr>
            <a:r>
              <a:rPr lang="en-GB" sz="2700" dirty="0"/>
              <a:t>Ubisoft Toronto</a:t>
            </a:r>
          </a:p>
          <a:p>
            <a:pPr marL="214313" indent="-214313">
              <a:buFont typeface="Arial" panose="020B0604020202020204" pitchFamily="34" charset="0"/>
              <a:buChar char="•"/>
            </a:pPr>
            <a:r>
              <a:rPr lang="en-GB" sz="2700" dirty="0"/>
              <a:t>Gameloft</a:t>
            </a:r>
          </a:p>
          <a:p>
            <a:pPr marL="214313" indent="-214313">
              <a:buFont typeface="Arial" panose="020B0604020202020204" pitchFamily="34" charset="0"/>
              <a:buChar char="•"/>
            </a:pPr>
            <a:r>
              <a:rPr lang="en-GB" sz="2700" dirty="0" err="1"/>
              <a:t>Griptonite</a:t>
            </a:r>
            <a:r>
              <a:rPr lang="en-GB" sz="2700" dirty="0"/>
              <a:t> Games</a:t>
            </a:r>
          </a:p>
          <a:p>
            <a:pPr marL="214313" indent="-214313">
              <a:buFont typeface="Arial" panose="020B0604020202020204" pitchFamily="34" charset="0"/>
              <a:buChar char="•"/>
            </a:pPr>
            <a:r>
              <a:rPr lang="en-GB" sz="2700" dirty="0"/>
              <a:t>Blue Byte </a:t>
            </a:r>
          </a:p>
        </p:txBody>
      </p:sp>
      <p:pic>
        <p:nvPicPr>
          <p:cNvPr id="2" name="Picture 1"/>
          <p:cNvPicPr>
            <a:picLocks noChangeAspect="1"/>
          </p:cNvPicPr>
          <p:nvPr/>
        </p:nvPicPr>
        <p:blipFill>
          <a:blip r:embed="rId3"/>
          <a:stretch>
            <a:fillRect/>
          </a:stretch>
        </p:blipFill>
        <p:spPr>
          <a:xfrm>
            <a:off x="3874335" y="2651760"/>
            <a:ext cx="4996947" cy="3073550"/>
          </a:xfrm>
          <a:prstGeom prst="rect">
            <a:avLst/>
          </a:prstGeom>
        </p:spPr>
      </p:pic>
    </p:spTree>
    <p:extLst>
      <p:ext uri="{BB962C8B-B14F-4D97-AF65-F5344CB8AC3E}">
        <p14:creationId xmlns:p14="http://schemas.microsoft.com/office/powerpoint/2010/main" val="2796415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B0543E-31D0-4987-9B2F-1C212F1651B9}"/>
              </a:ext>
            </a:extLst>
          </p:cNvPr>
          <p:cNvSpPr txBox="1">
            <a:spLocks noGrp="1"/>
          </p:cNvSpPr>
          <p:nvPr>
            <p:ph idx="1"/>
          </p:nvPr>
        </p:nvSpPr>
        <p:spPr>
          <a:xfrm>
            <a:off x="286175" y="895935"/>
            <a:ext cx="7886700" cy="4608441"/>
          </a:xfrm>
          <a:prstGeom prst="rect">
            <a:avLst/>
          </a:prstGeom>
          <a:noFill/>
        </p:spPr>
        <p:txBody>
          <a:bodyPr wrap="square" rtlCol="0">
            <a:spAutoFit/>
          </a:bodyPr>
          <a:lstStyle/>
          <a:p>
            <a:pPr marL="214313" indent="-214313"/>
            <a:r>
              <a:rPr lang="en-GB" dirty="0"/>
              <a:t>Ubisoft Montreal</a:t>
            </a:r>
          </a:p>
          <a:p>
            <a:pPr marL="214313" indent="-214313"/>
            <a:r>
              <a:rPr lang="en-GB" dirty="0"/>
              <a:t>Ubisoft Annecy</a:t>
            </a:r>
          </a:p>
          <a:p>
            <a:pPr marL="214313" indent="-214313"/>
            <a:r>
              <a:rPr lang="en-GB" dirty="0"/>
              <a:t>Ubisoft Sofia</a:t>
            </a:r>
          </a:p>
          <a:p>
            <a:pPr marL="214313" indent="-214313"/>
            <a:r>
              <a:rPr lang="en-GB" dirty="0"/>
              <a:t>Ubisoft Milan</a:t>
            </a:r>
          </a:p>
          <a:p>
            <a:pPr marL="214313" indent="-214313"/>
            <a:r>
              <a:rPr lang="en-GB" dirty="0"/>
              <a:t>Ubisoft Quebec</a:t>
            </a:r>
          </a:p>
          <a:p>
            <a:pPr marL="214313" indent="-214313"/>
            <a:r>
              <a:rPr lang="en-GB" dirty="0"/>
              <a:t>Ubisoft Toronto</a:t>
            </a:r>
          </a:p>
          <a:p>
            <a:pPr marL="214313" indent="-214313"/>
            <a:r>
              <a:rPr lang="en-GB" dirty="0"/>
              <a:t>Gameloft</a:t>
            </a:r>
          </a:p>
          <a:p>
            <a:pPr marL="214313" indent="-214313"/>
            <a:r>
              <a:rPr lang="en-GB" dirty="0" err="1"/>
              <a:t>Griponite</a:t>
            </a:r>
            <a:r>
              <a:rPr lang="en-GB" dirty="0"/>
              <a:t> Games</a:t>
            </a:r>
          </a:p>
          <a:p>
            <a:pPr marL="214313" indent="-214313"/>
            <a:r>
              <a:rPr lang="en-GB" dirty="0"/>
              <a:t>Blue Byte </a:t>
            </a:r>
          </a:p>
        </p:txBody>
      </p:sp>
      <p:sp>
        <p:nvSpPr>
          <p:cNvPr id="5" name="TextBox 4">
            <a:extLst>
              <a:ext uri="{FF2B5EF4-FFF2-40B4-BE49-F238E27FC236}">
                <a16:creationId xmlns:a16="http://schemas.microsoft.com/office/drawing/2014/main" id="{ED7ABD78-EF2E-48A5-9CEA-1F686E0D23BB}"/>
              </a:ext>
            </a:extLst>
          </p:cNvPr>
          <p:cNvSpPr txBox="1"/>
          <p:nvPr/>
        </p:nvSpPr>
        <p:spPr>
          <a:xfrm>
            <a:off x="3784729" y="1030331"/>
            <a:ext cx="5031533" cy="2169825"/>
          </a:xfrm>
          <a:prstGeom prst="rect">
            <a:avLst/>
          </a:prstGeom>
          <a:noFill/>
        </p:spPr>
        <p:txBody>
          <a:bodyPr wrap="square" rtlCol="0">
            <a:spAutoFit/>
          </a:bodyPr>
          <a:lstStyle/>
          <a:p>
            <a:pPr marL="214313" indent="-214313">
              <a:buFont typeface="Arial" panose="020B0604020202020204" pitchFamily="34" charset="0"/>
              <a:buChar char="•"/>
            </a:pPr>
            <a:r>
              <a:rPr lang="en-GB" sz="1500" dirty="0"/>
              <a:t>Many of these subsidiaries are responsible for the design, development and testing of a selection of the Assassins Creed games. In many cases these organisations are employed on a rota basis to ensure games in the franchise are constantly being developed</a:t>
            </a:r>
          </a:p>
          <a:p>
            <a:pPr marL="214313" indent="-214313">
              <a:buFont typeface="Arial" panose="020B0604020202020204" pitchFamily="34" charset="0"/>
              <a:buChar char="•"/>
            </a:pPr>
            <a:endParaRPr lang="en-GB" sz="1500" dirty="0"/>
          </a:p>
          <a:p>
            <a:pPr marL="214313" indent="-214313">
              <a:buFont typeface="Arial" panose="020B0604020202020204" pitchFamily="34" charset="0"/>
              <a:buChar char="•"/>
            </a:pPr>
            <a:r>
              <a:rPr lang="en-GB" sz="1500" dirty="0"/>
              <a:t>Example: Ubisoft Quebec were completing Assassins Creed: Odyssey in 2018, Ubisoft Montreal were already underway developing Assassins Creed: Valhalla for 2020</a:t>
            </a:r>
          </a:p>
        </p:txBody>
      </p:sp>
      <p:pic>
        <p:nvPicPr>
          <p:cNvPr id="5122" name="Picture 2" descr="Assassin&amp;#39;s Creed Odyssey - Wikipedia">
            <a:extLst>
              <a:ext uri="{FF2B5EF4-FFF2-40B4-BE49-F238E27FC236}">
                <a16:creationId xmlns:a16="http://schemas.microsoft.com/office/drawing/2014/main" id="{A2D1110E-E7CF-4F44-9D83-5EA4A9E09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071" y="3334552"/>
            <a:ext cx="1985914" cy="25997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ssassin&amp;#39;s Creed® Valhalla Standard Edition | Download and Buy Today - Epic  Games Store">
            <a:extLst>
              <a:ext uri="{FF2B5EF4-FFF2-40B4-BE49-F238E27FC236}">
                <a16:creationId xmlns:a16="http://schemas.microsoft.com/office/drawing/2014/main" id="{BA2F5ADD-6A8F-46C3-854F-FB7FF88270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2436" y="3334552"/>
            <a:ext cx="1948001" cy="259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72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8840A-941A-483D-99E4-B12A2BE6CD7D}"/>
              </a:ext>
            </a:extLst>
          </p:cNvPr>
          <p:cNvSpPr>
            <a:spLocks noGrp="1"/>
          </p:cNvSpPr>
          <p:nvPr>
            <p:ph idx="1"/>
          </p:nvPr>
        </p:nvSpPr>
        <p:spPr>
          <a:xfrm>
            <a:off x="331665" y="3501767"/>
            <a:ext cx="8463200" cy="2882408"/>
          </a:xfrm>
        </p:spPr>
        <p:txBody>
          <a:bodyPr/>
          <a:lstStyle/>
          <a:p>
            <a:pPr marL="0" indent="0">
              <a:buNone/>
            </a:pPr>
            <a:r>
              <a:rPr lang="en-GB" dirty="0"/>
              <a:t>Assassins Creed is considered a </a:t>
            </a:r>
            <a:r>
              <a:rPr lang="en-GB" b="1" dirty="0"/>
              <a:t>AAA video Game release; </a:t>
            </a:r>
            <a:r>
              <a:rPr lang="en-GB" dirty="0"/>
              <a:t>an anticipated video game release, backed by heavy funding for advertising and promotion. Many of the games in the franchise tend to be released simultaneously across all major platforms (including the latest generation consoles) to capitalise/profit across all video game markets. </a:t>
            </a:r>
          </a:p>
        </p:txBody>
      </p:sp>
      <p:pic>
        <p:nvPicPr>
          <p:cNvPr id="4" name="Picture 8" descr="Ubisoft logo and symbol, meaning, history, PNG">
            <a:extLst>
              <a:ext uri="{FF2B5EF4-FFF2-40B4-BE49-F238E27FC236}">
                <a16:creationId xmlns:a16="http://schemas.microsoft.com/office/drawing/2014/main" id="{7DE953B8-435B-4B17-B6F4-5073B2DB5C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665" y="274329"/>
            <a:ext cx="1490564" cy="10845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05BE905-F6A2-444D-AEA5-64466B9D53A6}"/>
              </a:ext>
            </a:extLst>
          </p:cNvPr>
          <p:cNvPicPr>
            <a:picLocks noChangeAspect="1"/>
          </p:cNvPicPr>
          <p:nvPr/>
        </p:nvPicPr>
        <p:blipFill>
          <a:blip r:embed="rId3"/>
          <a:stretch>
            <a:fillRect/>
          </a:stretch>
        </p:blipFill>
        <p:spPr>
          <a:xfrm>
            <a:off x="331665" y="1634408"/>
            <a:ext cx="3208856" cy="848720"/>
          </a:xfrm>
          <a:prstGeom prst="rect">
            <a:avLst/>
          </a:prstGeom>
        </p:spPr>
      </p:pic>
      <p:sp>
        <p:nvSpPr>
          <p:cNvPr id="7" name="Rectangle 6">
            <a:extLst>
              <a:ext uri="{FF2B5EF4-FFF2-40B4-BE49-F238E27FC236}">
                <a16:creationId xmlns:a16="http://schemas.microsoft.com/office/drawing/2014/main" id="{D07A52B6-FD1F-47E5-9542-D6501D1D1F7E}"/>
              </a:ext>
            </a:extLst>
          </p:cNvPr>
          <p:cNvSpPr/>
          <p:nvPr/>
        </p:nvSpPr>
        <p:spPr>
          <a:xfrm>
            <a:off x="4612062" y="306332"/>
            <a:ext cx="4270160" cy="2656151"/>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350" dirty="0"/>
          </a:p>
        </p:txBody>
      </p:sp>
      <p:sp>
        <p:nvSpPr>
          <p:cNvPr id="9" name="TextBox 8">
            <a:extLst>
              <a:ext uri="{FF2B5EF4-FFF2-40B4-BE49-F238E27FC236}">
                <a16:creationId xmlns:a16="http://schemas.microsoft.com/office/drawing/2014/main" id="{680F7E10-36D9-45E2-88BD-82C001A08C2B}"/>
              </a:ext>
            </a:extLst>
          </p:cNvPr>
          <p:cNvSpPr txBox="1"/>
          <p:nvPr/>
        </p:nvSpPr>
        <p:spPr>
          <a:xfrm>
            <a:off x="4705285" y="345166"/>
            <a:ext cx="3412216" cy="415498"/>
          </a:xfrm>
          <a:prstGeom prst="rect">
            <a:avLst/>
          </a:prstGeom>
          <a:noFill/>
        </p:spPr>
        <p:txBody>
          <a:bodyPr wrap="none" rtlCol="0">
            <a:spAutoFit/>
          </a:bodyPr>
          <a:lstStyle/>
          <a:p>
            <a:r>
              <a:rPr lang="en-GB" sz="2100" b="1" dirty="0"/>
              <a:t>MEDIA STUDIES DICTIONARY</a:t>
            </a:r>
          </a:p>
        </p:txBody>
      </p:sp>
      <p:sp>
        <p:nvSpPr>
          <p:cNvPr id="10" name="TextBox 9">
            <a:extLst>
              <a:ext uri="{FF2B5EF4-FFF2-40B4-BE49-F238E27FC236}">
                <a16:creationId xmlns:a16="http://schemas.microsoft.com/office/drawing/2014/main" id="{58DBA6FB-A730-4241-9465-2AD7070FA5B2}"/>
              </a:ext>
            </a:extLst>
          </p:cNvPr>
          <p:cNvSpPr txBox="1"/>
          <p:nvPr/>
        </p:nvSpPr>
        <p:spPr>
          <a:xfrm>
            <a:off x="4702492" y="776661"/>
            <a:ext cx="4092373" cy="1815882"/>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AAA GAMES - T</a:t>
            </a:r>
            <a:r>
              <a:rPr lang="en-GB" sz="1400" dirty="0">
                <a:latin typeface="Arial" panose="020B0604020202020204" pitchFamily="34" charset="0"/>
                <a:cs typeface="Arial" panose="020B0604020202020204" pitchFamily="34" charset="0"/>
              </a:rPr>
              <a:t>he term "</a:t>
            </a:r>
            <a:r>
              <a:rPr lang="en-GB" sz="1400" b="1" dirty="0">
                <a:latin typeface="Arial" panose="020B0604020202020204" pitchFamily="34" charset="0"/>
                <a:cs typeface="Arial" panose="020B0604020202020204" pitchFamily="34" charset="0"/>
              </a:rPr>
              <a:t>AAA</a:t>
            </a:r>
            <a:r>
              <a:rPr lang="en-GB" sz="1400" dirty="0">
                <a:latin typeface="Arial" panose="020B0604020202020204" pitchFamily="34" charset="0"/>
                <a:cs typeface="Arial" panose="020B0604020202020204" pitchFamily="34" charset="0"/>
              </a:rPr>
              <a:t> Games" is a classification used within the </a:t>
            </a:r>
            <a:r>
              <a:rPr lang="en-GB" sz="1400" b="1" dirty="0">
                <a:latin typeface="Arial" panose="020B0604020202020204" pitchFamily="34" charset="0"/>
                <a:cs typeface="Arial" panose="020B0604020202020204" pitchFamily="34" charset="0"/>
              </a:rPr>
              <a:t>video gaming</a:t>
            </a:r>
            <a:r>
              <a:rPr lang="en-GB" sz="1400" dirty="0">
                <a:latin typeface="Arial" panose="020B0604020202020204" pitchFamily="34" charset="0"/>
                <a:cs typeface="Arial" panose="020B0604020202020204" pitchFamily="34" charset="0"/>
              </a:rPr>
              <a:t> industry to signify high-budget, high-profile games</a:t>
            </a:r>
            <a:endParaRPr lang="en-GB" sz="1400" b="1" dirty="0">
              <a:latin typeface="Arial" panose="020B060402020202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SIMULTANEOUS RELEASE </a:t>
            </a:r>
            <a:r>
              <a:rPr lang="en-GB" sz="1400" dirty="0">
                <a:latin typeface="Arial" panose="020B0604020202020204" pitchFamily="34" charset="0"/>
                <a:cs typeface="Arial" panose="020B0604020202020204" pitchFamily="34" charset="0"/>
              </a:rPr>
              <a:t>– in gaming, this means that one game is released for all different consoles in order to broaden the target audience</a:t>
            </a:r>
            <a:r>
              <a:rPr lang="en-GB" sz="1400" dirty="0">
                <a:solidFill>
                  <a:srgbClr val="202124"/>
                </a:solidFill>
                <a:latin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E04449B-7523-4B39-B79F-A8D6FBAEDE37}"/>
              </a:ext>
            </a:extLst>
          </p:cNvPr>
          <p:cNvPicPr>
            <a:picLocks noChangeAspect="1"/>
          </p:cNvPicPr>
          <p:nvPr/>
        </p:nvPicPr>
        <p:blipFill>
          <a:blip r:embed="rId4"/>
          <a:stretch>
            <a:fillRect/>
          </a:stretch>
        </p:blipFill>
        <p:spPr>
          <a:xfrm>
            <a:off x="8020487" y="2608540"/>
            <a:ext cx="1123513" cy="1123513"/>
          </a:xfrm>
          <a:prstGeom prst="rect">
            <a:avLst/>
          </a:prstGeom>
        </p:spPr>
      </p:pic>
    </p:spTree>
    <p:extLst>
      <p:ext uri="{BB962C8B-B14F-4D97-AF65-F5344CB8AC3E}">
        <p14:creationId xmlns:p14="http://schemas.microsoft.com/office/powerpoint/2010/main" val="3196700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0972D-A022-4029-97FC-D079C8007D37}"/>
              </a:ext>
            </a:extLst>
          </p:cNvPr>
          <p:cNvSpPr>
            <a:spLocks noGrp="1"/>
          </p:cNvSpPr>
          <p:nvPr>
            <p:ph type="title"/>
          </p:nvPr>
        </p:nvSpPr>
        <p:spPr>
          <a:xfrm>
            <a:off x="243786" y="158402"/>
            <a:ext cx="7886700" cy="994172"/>
          </a:xfrm>
          <a:solidFill>
            <a:schemeClr val="accent6">
              <a:lumMod val="60000"/>
              <a:lumOff val="40000"/>
            </a:schemeClr>
          </a:solidFill>
        </p:spPr>
        <p:txBody>
          <a:bodyPr/>
          <a:lstStyle/>
          <a:p>
            <a:r>
              <a:rPr lang="en-GB" b="1" dirty="0"/>
              <a:t>Technological Change </a:t>
            </a:r>
          </a:p>
        </p:txBody>
      </p:sp>
      <p:sp>
        <p:nvSpPr>
          <p:cNvPr id="3" name="Content Placeholder 2">
            <a:extLst>
              <a:ext uri="{FF2B5EF4-FFF2-40B4-BE49-F238E27FC236}">
                <a16:creationId xmlns:a16="http://schemas.microsoft.com/office/drawing/2014/main" id="{FD9969E8-36EC-4E2E-82F4-9A15D7E85EB7}"/>
              </a:ext>
            </a:extLst>
          </p:cNvPr>
          <p:cNvSpPr>
            <a:spLocks noGrp="1"/>
          </p:cNvSpPr>
          <p:nvPr>
            <p:ph idx="1"/>
          </p:nvPr>
        </p:nvSpPr>
        <p:spPr>
          <a:xfrm>
            <a:off x="393628" y="1281868"/>
            <a:ext cx="7886700" cy="3263504"/>
          </a:xfrm>
        </p:spPr>
        <p:txBody>
          <a:bodyPr>
            <a:normAutofit/>
          </a:bodyPr>
          <a:lstStyle/>
          <a:p>
            <a:pPr marL="0" indent="0">
              <a:buNone/>
            </a:pPr>
            <a:r>
              <a:rPr lang="en-GB" sz="2400" dirty="0"/>
              <a:t>The Franchise has always strived to be on the ‘cutting edge’ of gaming technology as they aim to integrate the latest developments in console gaming into their narratives. Most recently these have included a ‘better than ever’ digital display through 4K resolution. It is rumoured that Ubisoft are developing Assassin’s Creed games to accommodate virtual reality platforms (including Oculus Rift) for future release too. </a:t>
            </a:r>
          </a:p>
        </p:txBody>
      </p:sp>
      <p:pic>
        <p:nvPicPr>
          <p:cNvPr id="4" name="Picture 3">
            <a:extLst>
              <a:ext uri="{FF2B5EF4-FFF2-40B4-BE49-F238E27FC236}">
                <a16:creationId xmlns:a16="http://schemas.microsoft.com/office/drawing/2014/main" id="{73934A67-2379-454D-98A0-325497E64B8A}"/>
              </a:ext>
            </a:extLst>
          </p:cNvPr>
          <p:cNvPicPr>
            <a:picLocks noChangeAspect="1"/>
          </p:cNvPicPr>
          <p:nvPr/>
        </p:nvPicPr>
        <p:blipFill>
          <a:blip r:embed="rId2"/>
          <a:stretch>
            <a:fillRect/>
          </a:stretch>
        </p:blipFill>
        <p:spPr>
          <a:xfrm>
            <a:off x="243786" y="4018034"/>
            <a:ext cx="3286331" cy="1889041"/>
          </a:xfrm>
          <a:prstGeom prst="rect">
            <a:avLst/>
          </a:prstGeom>
        </p:spPr>
      </p:pic>
      <p:pic>
        <p:nvPicPr>
          <p:cNvPr id="6" name="Picture 5">
            <a:extLst>
              <a:ext uri="{FF2B5EF4-FFF2-40B4-BE49-F238E27FC236}">
                <a16:creationId xmlns:a16="http://schemas.microsoft.com/office/drawing/2014/main" id="{046BAFF7-FC23-4BC1-8607-508B1A2A823E}"/>
              </a:ext>
            </a:extLst>
          </p:cNvPr>
          <p:cNvPicPr>
            <a:picLocks noChangeAspect="1"/>
          </p:cNvPicPr>
          <p:nvPr/>
        </p:nvPicPr>
        <p:blipFill>
          <a:blip r:embed="rId3"/>
          <a:stretch>
            <a:fillRect/>
          </a:stretch>
        </p:blipFill>
        <p:spPr>
          <a:xfrm>
            <a:off x="5404443" y="3778135"/>
            <a:ext cx="4211273" cy="2368841"/>
          </a:xfrm>
          <a:prstGeom prst="rect">
            <a:avLst/>
          </a:prstGeom>
        </p:spPr>
      </p:pic>
      <p:pic>
        <p:nvPicPr>
          <p:cNvPr id="5" name="Picture 4">
            <a:extLst>
              <a:ext uri="{FF2B5EF4-FFF2-40B4-BE49-F238E27FC236}">
                <a16:creationId xmlns:a16="http://schemas.microsoft.com/office/drawing/2014/main" id="{1CFDB384-C9D7-41E0-BD72-260412A1B4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59" b="98519" l="1797" r="90000">
                        <a14:foregroundMark x1="8229" y1="22315" x2="8229" y2="22315"/>
                        <a14:foregroundMark x1="10000" y1="45139" x2="5833" y2="26806"/>
                        <a14:foregroundMark x1="3125" y1="29769" x2="11068" y2="21250"/>
                        <a14:foregroundMark x1="4036" y1="29491" x2="4635" y2="23380"/>
                        <a14:foregroundMark x1="2995" y1="31065" x2="3724" y2="19676"/>
                        <a14:foregroundMark x1="9115" y1="39861" x2="4193" y2="36111"/>
                        <a14:foregroundMark x1="1953" y1="30278" x2="3880" y2="19120"/>
                        <a14:foregroundMark x1="1797" y1="29491" x2="1797" y2="29491"/>
                        <a14:foregroundMark x1="4635" y1="26296" x2="4635" y2="26296"/>
                        <a14:foregroundMark x1="8958" y1="89491" x2="8958" y2="89491"/>
                        <a14:foregroundMark x1="7161" y1="93241" x2="7161" y2="93241"/>
                        <a14:foregroundMark x1="7630" y1="95370" x2="18984" y2="95370"/>
                        <a14:foregroundMark x1="21823" y1="96435" x2="21823" y2="96435"/>
                        <a14:foregroundMark x1="21953" y1="96435" x2="21953" y2="96435"/>
                        <a14:foregroundMark x1="21953" y1="96435" x2="22266" y2="97222"/>
                        <a14:foregroundMark x1="28542" y1="98519" x2="29141" y2="98519"/>
                        <a14:foregroundMark x1="32422" y1="92685" x2="32422" y2="92685"/>
                        <a14:foregroundMark x1="33906" y1="87361" x2="33906" y2="87361"/>
                        <a14:foregroundMark x1="68568" y1="4259" x2="68568" y2="4259"/>
                        <a14:foregroundMark x1="73359" y1="11157" x2="69609" y2="6620"/>
                      </a14:backgroundRemoval>
                    </a14:imgEffect>
                  </a14:imgLayer>
                </a14:imgProps>
              </a:ext>
            </a:extLst>
          </a:blip>
          <a:stretch>
            <a:fillRect/>
          </a:stretch>
        </p:blipFill>
        <p:spPr>
          <a:xfrm>
            <a:off x="3668954" y="4797635"/>
            <a:ext cx="3662871" cy="2060365"/>
          </a:xfrm>
          <a:prstGeom prst="rect">
            <a:avLst/>
          </a:prstGeom>
        </p:spPr>
      </p:pic>
    </p:spTree>
    <p:extLst>
      <p:ext uri="{BB962C8B-B14F-4D97-AF65-F5344CB8AC3E}">
        <p14:creationId xmlns:p14="http://schemas.microsoft.com/office/powerpoint/2010/main" val="1174623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29801-1319-4FE6-90B6-555635A1EC63}"/>
              </a:ext>
            </a:extLst>
          </p:cNvPr>
          <p:cNvSpPr>
            <a:spLocks noGrp="1"/>
          </p:cNvSpPr>
          <p:nvPr>
            <p:ph idx="1"/>
          </p:nvPr>
        </p:nvSpPr>
        <p:spPr>
          <a:xfrm>
            <a:off x="685276" y="1716837"/>
            <a:ext cx="7886700" cy="3777427"/>
          </a:xfrm>
        </p:spPr>
        <p:txBody>
          <a:bodyPr>
            <a:normAutofit fontScale="77500" lnSpcReduction="20000"/>
          </a:bodyPr>
          <a:lstStyle/>
          <a:p>
            <a:pPr marL="0" indent="0">
              <a:buNone/>
            </a:pPr>
            <a:r>
              <a:rPr lang="en-GB" dirty="0"/>
              <a:t>Assassins Creed = is produced by </a:t>
            </a:r>
            <a:r>
              <a:rPr lang="en-GB" b="1" dirty="0"/>
              <a:t>Ubisoft</a:t>
            </a:r>
            <a:r>
              <a:rPr lang="en-GB" dirty="0"/>
              <a:t> who is well know for high </a:t>
            </a:r>
            <a:r>
              <a:rPr lang="en-GB" b="1" dirty="0"/>
              <a:t>production values</a:t>
            </a:r>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endParaRPr lang="en-GB" b="1" dirty="0"/>
          </a:p>
          <a:p>
            <a:pPr marL="0" indent="0">
              <a:buNone/>
            </a:pPr>
            <a:r>
              <a:rPr lang="en-GB" b="1" dirty="0"/>
              <a:t>Ubisoft </a:t>
            </a:r>
            <a:r>
              <a:rPr lang="en-GB" dirty="0"/>
              <a:t> continually attempt to improve their high production values by transitioning onto the next generation of consoles.  </a:t>
            </a:r>
          </a:p>
        </p:txBody>
      </p:sp>
      <p:pic>
        <p:nvPicPr>
          <p:cNvPr id="4" name="Picture 8" descr="Ubisoft logo and symbol, meaning, history, PNG">
            <a:extLst>
              <a:ext uri="{FF2B5EF4-FFF2-40B4-BE49-F238E27FC236}">
                <a16:creationId xmlns:a16="http://schemas.microsoft.com/office/drawing/2014/main" id="{D848B9DA-416C-4BD0-A8AA-94511CFCD8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0913" y="2605917"/>
            <a:ext cx="2568251" cy="186876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Prop Money Dollars - 300 Full Print Old Style $100 Dollar Bills - $30,000  Stack. for Movies, Advertising, Play, Party, Supreme Spray, Gun Cannon,  Fancy Dress, Magic Tricks, Casino Games : Amazon.co.uk: Toys &amp;amp; Games">
            <a:extLst>
              <a:ext uri="{FF2B5EF4-FFF2-40B4-BE49-F238E27FC236}">
                <a16:creationId xmlns:a16="http://schemas.microsoft.com/office/drawing/2014/main" id="{EF1EAAA5-C233-4E3E-8766-D0570B5A0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815" y="2860717"/>
            <a:ext cx="3036094" cy="155733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980972D-A022-4029-97FC-D079C8007D37}"/>
              </a:ext>
            </a:extLst>
          </p:cNvPr>
          <p:cNvSpPr>
            <a:spLocks noGrp="1"/>
          </p:cNvSpPr>
          <p:nvPr>
            <p:ph type="title"/>
          </p:nvPr>
        </p:nvSpPr>
        <p:spPr>
          <a:xfrm>
            <a:off x="243786" y="158402"/>
            <a:ext cx="7886700" cy="994172"/>
          </a:xfrm>
          <a:solidFill>
            <a:schemeClr val="accent6">
              <a:lumMod val="60000"/>
              <a:lumOff val="40000"/>
            </a:schemeClr>
          </a:solidFill>
        </p:spPr>
        <p:txBody>
          <a:bodyPr/>
          <a:lstStyle/>
          <a:p>
            <a:r>
              <a:rPr lang="en-GB" b="1" dirty="0"/>
              <a:t>A high-quality product </a:t>
            </a:r>
          </a:p>
        </p:txBody>
      </p:sp>
    </p:spTree>
    <p:extLst>
      <p:ext uri="{BB962C8B-B14F-4D97-AF65-F5344CB8AC3E}">
        <p14:creationId xmlns:p14="http://schemas.microsoft.com/office/powerpoint/2010/main" val="4262077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352997-3CA6-4841-9BA1-E2CDF2A88373}"/>
              </a:ext>
            </a:extLst>
          </p:cNvPr>
          <p:cNvSpPr>
            <a:spLocks noGrp="1"/>
          </p:cNvSpPr>
          <p:nvPr>
            <p:ph idx="1"/>
          </p:nvPr>
        </p:nvSpPr>
        <p:spPr>
          <a:xfrm>
            <a:off x="78234" y="1560754"/>
            <a:ext cx="3907170" cy="4820576"/>
          </a:xfrm>
        </p:spPr>
        <p:txBody>
          <a:bodyPr>
            <a:normAutofit fontScale="70000" lnSpcReduction="20000"/>
          </a:bodyPr>
          <a:lstStyle/>
          <a:p>
            <a:pPr marL="0" indent="0">
              <a:buNone/>
            </a:pPr>
            <a:r>
              <a:rPr lang="en-GB" dirty="0"/>
              <a:t>There are many aspects of the games within the franchise that are significant to audience targeting &amp; construction:</a:t>
            </a:r>
          </a:p>
          <a:p>
            <a:pPr marL="0" indent="0">
              <a:buNone/>
            </a:pPr>
            <a:endParaRPr lang="en-GB" dirty="0"/>
          </a:p>
          <a:p>
            <a:r>
              <a:rPr lang="en-GB" b="1" dirty="0"/>
              <a:t>sub-plots and side-quests </a:t>
            </a:r>
            <a:r>
              <a:rPr lang="en-GB" dirty="0"/>
              <a:t>- More complex story-lines, puzzle solving and an appreciation for historical contexts may link to the fact that the average age of the UK gamer is 34 and more educated than originally first assumed. </a:t>
            </a:r>
          </a:p>
          <a:p>
            <a:r>
              <a:rPr lang="en-GB" b="1" dirty="0"/>
              <a:t>Cut scenes </a:t>
            </a:r>
            <a:r>
              <a:rPr lang="en-GB" dirty="0"/>
              <a:t>are used to add cinematic scope and real audience engagement - adds depth to narrative and therefore long term character / story investment.</a:t>
            </a:r>
          </a:p>
        </p:txBody>
      </p:sp>
      <p:sp>
        <p:nvSpPr>
          <p:cNvPr id="2" name="TextBox 1">
            <a:extLst>
              <a:ext uri="{FF2B5EF4-FFF2-40B4-BE49-F238E27FC236}">
                <a16:creationId xmlns:a16="http://schemas.microsoft.com/office/drawing/2014/main" id="{D435D2E4-5BB6-4BE8-B2B5-EEC6BBFF0571}"/>
              </a:ext>
            </a:extLst>
          </p:cNvPr>
          <p:cNvSpPr txBox="1"/>
          <p:nvPr/>
        </p:nvSpPr>
        <p:spPr>
          <a:xfrm>
            <a:off x="5498447" y="5806287"/>
            <a:ext cx="3448975" cy="923330"/>
          </a:xfrm>
          <a:prstGeom prst="rect">
            <a:avLst/>
          </a:prstGeom>
          <a:solidFill>
            <a:schemeClr val="bg2"/>
          </a:solidFill>
        </p:spPr>
        <p:txBody>
          <a:bodyPr wrap="square" rtlCol="0">
            <a:spAutoFit/>
          </a:bodyPr>
          <a:lstStyle/>
          <a:p>
            <a:r>
              <a:rPr lang="en-GB" sz="1350" dirty="0"/>
              <a:t>Click on the link below to see a wide range of Assassins Creed cut scenes</a:t>
            </a:r>
          </a:p>
          <a:p>
            <a:r>
              <a:rPr lang="en-GB" sz="1350" dirty="0">
                <a:hlinkClick r:id="rId3"/>
              </a:rPr>
              <a:t>https://www.youtube.com/watch?v=-1G4igJxH8I</a:t>
            </a:r>
            <a:r>
              <a:rPr lang="en-GB" sz="1350" dirty="0"/>
              <a:t> </a:t>
            </a:r>
          </a:p>
        </p:txBody>
      </p:sp>
      <p:sp>
        <p:nvSpPr>
          <p:cNvPr id="4" name="Rectangle 3">
            <a:extLst>
              <a:ext uri="{FF2B5EF4-FFF2-40B4-BE49-F238E27FC236}">
                <a16:creationId xmlns:a16="http://schemas.microsoft.com/office/drawing/2014/main" id="{BA628644-0B5E-4CD7-9411-E14D46805B91}"/>
              </a:ext>
            </a:extLst>
          </p:cNvPr>
          <p:cNvSpPr/>
          <p:nvPr/>
        </p:nvSpPr>
        <p:spPr>
          <a:xfrm>
            <a:off x="4829452" y="1368244"/>
            <a:ext cx="4270160" cy="3508899"/>
          </a:xfrm>
          <a:prstGeom prst="rect">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1350" dirty="0"/>
          </a:p>
        </p:txBody>
      </p:sp>
      <p:sp>
        <p:nvSpPr>
          <p:cNvPr id="6" name="TextBox 5">
            <a:extLst>
              <a:ext uri="{FF2B5EF4-FFF2-40B4-BE49-F238E27FC236}">
                <a16:creationId xmlns:a16="http://schemas.microsoft.com/office/drawing/2014/main" id="{6AF1C2B6-A0C5-4CDB-8773-FF13B9873257}"/>
              </a:ext>
            </a:extLst>
          </p:cNvPr>
          <p:cNvSpPr txBox="1"/>
          <p:nvPr/>
        </p:nvSpPr>
        <p:spPr>
          <a:xfrm>
            <a:off x="4937730" y="1392523"/>
            <a:ext cx="3412216" cy="415498"/>
          </a:xfrm>
          <a:prstGeom prst="rect">
            <a:avLst/>
          </a:prstGeom>
          <a:noFill/>
        </p:spPr>
        <p:txBody>
          <a:bodyPr wrap="none" rtlCol="0">
            <a:spAutoFit/>
          </a:bodyPr>
          <a:lstStyle/>
          <a:p>
            <a:r>
              <a:rPr lang="en-GB" sz="2100" b="1" dirty="0"/>
              <a:t>MEDIA STUDIES DICTIONARY</a:t>
            </a:r>
          </a:p>
        </p:txBody>
      </p:sp>
      <p:sp>
        <p:nvSpPr>
          <p:cNvPr id="7" name="TextBox 6">
            <a:extLst>
              <a:ext uri="{FF2B5EF4-FFF2-40B4-BE49-F238E27FC236}">
                <a16:creationId xmlns:a16="http://schemas.microsoft.com/office/drawing/2014/main" id="{11A1440C-63C1-4CAF-8202-E13601A142C6}"/>
              </a:ext>
            </a:extLst>
          </p:cNvPr>
          <p:cNvSpPr txBox="1"/>
          <p:nvPr/>
        </p:nvSpPr>
        <p:spPr>
          <a:xfrm>
            <a:off x="5019263" y="1905721"/>
            <a:ext cx="3991199" cy="2631490"/>
          </a:xfrm>
          <a:prstGeom prst="rect">
            <a:avLst/>
          </a:prstGeom>
          <a:noFill/>
        </p:spPr>
        <p:txBody>
          <a:bodyPr wrap="square" rtlCol="0">
            <a:spAutoFit/>
          </a:bodyPr>
          <a:lstStyle/>
          <a:p>
            <a:r>
              <a:rPr lang="en-GB" sz="1500" b="1" dirty="0">
                <a:latin typeface="Arial" panose="020B0604020202020204" pitchFamily="34" charset="0"/>
                <a:cs typeface="Arial" panose="020B0604020202020204" pitchFamily="34" charset="0"/>
              </a:rPr>
              <a:t>SUB-PLOT</a:t>
            </a:r>
            <a:r>
              <a:rPr lang="en-GB" sz="1500" dirty="0">
                <a:latin typeface="Arial" panose="020B0604020202020204" pitchFamily="34" charset="0"/>
                <a:cs typeface="Arial" panose="020B0604020202020204" pitchFamily="34" charset="0"/>
              </a:rPr>
              <a:t> – A secondary plot alongside the main plot. this may help to enrich and further add character to the main protagonist. </a:t>
            </a:r>
          </a:p>
          <a:p>
            <a:r>
              <a:rPr lang="en-GB" sz="1500" b="1" dirty="0">
                <a:latin typeface="Arial" panose="020B0604020202020204" pitchFamily="34" charset="0"/>
                <a:cs typeface="Arial" panose="020B0604020202020204" pitchFamily="34" charset="0"/>
              </a:rPr>
              <a:t>SIDE QUEST </a:t>
            </a:r>
            <a:r>
              <a:rPr lang="en-GB" sz="1500" dirty="0">
                <a:latin typeface="Arial" panose="020B0604020202020204" pitchFamily="34" charset="0"/>
                <a:cs typeface="Arial" panose="020B0604020202020204" pitchFamily="34" charset="0"/>
              </a:rPr>
              <a:t>– A mission for gamers to complete in addition to the main mission, Additional rewards my be won during </a:t>
            </a:r>
            <a:r>
              <a:rPr lang="en-GB" sz="1500" b="1" dirty="0">
                <a:latin typeface="Arial" panose="020B0604020202020204" pitchFamily="34" charset="0"/>
                <a:cs typeface="Arial" panose="020B0604020202020204" pitchFamily="34" charset="0"/>
              </a:rPr>
              <a:t>side quests.</a:t>
            </a:r>
          </a:p>
          <a:p>
            <a:r>
              <a:rPr lang="en-GB" sz="1500" b="1" dirty="0">
                <a:latin typeface="Arial" panose="020B0604020202020204" pitchFamily="34" charset="0"/>
                <a:cs typeface="Arial" panose="020B0604020202020204" pitchFamily="34" charset="0"/>
              </a:rPr>
              <a:t>CUT SCENES </a:t>
            </a:r>
            <a:r>
              <a:rPr lang="en-GB" sz="1500" dirty="0">
                <a:latin typeface="Arial" panose="020B0604020202020204" pitchFamily="34" charset="0"/>
                <a:cs typeface="Arial" panose="020B0604020202020204" pitchFamily="34" charset="0"/>
              </a:rPr>
              <a:t>- </a:t>
            </a:r>
            <a:r>
              <a:rPr lang="en-GB" sz="1500" dirty="0">
                <a:solidFill>
                  <a:srgbClr val="202124"/>
                </a:solidFill>
                <a:latin typeface="Arial" panose="020B0604020202020204" pitchFamily="34" charset="0"/>
                <a:cs typeface="Arial" panose="020B0604020202020204" pitchFamily="34" charset="0"/>
              </a:rPr>
              <a:t> cutscene or event (an in-game movie) is </a:t>
            </a:r>
            <a:r>
              <a:rPr lang="en-GB" sz="1500" b="1" dirty="0">
                <a:solidFill>
                  <a:srgbClr val="202124"/>
                </a:solidFill>
                <a:latin typeface="Arial" panose="020B0604020202020204" pitchFamily="34" charset="0"/>
                <a:cs typeface="Arial" panose="020B0604020202020204" pitchFamily="34" charset="0"/>
              </a:rPr>
              <a:t>a sequence in a video game that is not interactive, interrupting the gameplay</a:t>
            </a:r>
            <a:r>
              <a:rPr lang="en-GB" sz="1500" dirty="0">
                <a:solidFill>
                  <a:srgbClr val="202124"/>
                </a:solidFill>
                <a:latin typeface="Arial" panose="020B0604020202020204" pitchFamily="34" charset="0"/>
                <a:cs typeface="Arial" panose="020B0604020202020204" pitchFamily="34" charset="0"/>
              </a:rPr>
              <a:t>.</a:t>
            </a:r>
            <a:endParaRPr lang="en-GB" sz="15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70D4294-ED7A-4A50-9E5C-1438FA923663}"/>
              </a:ext>
            </a:extLst>
          </p:cNvPr>
          <p:cNvPicPr>
            <a:picLocks noChangeAspect="1"/>
          </p:cNvPicPr>
          <p:nvPr/>
        </p:nvPicPr>
        <p:blipFill>
          <a:blip r:embed="rId4"/>
          <a:stretch>
            <a:fillRect/>
          </a:stretch>
        </p:blipFill>
        <p:spPr>
          <a:xfrm>
            <a:off x="8033204" y="4339665"/>
            <a:ext cx="1123513" cy="1123513"/>
          </a:xfrm>
          <a:prstGeom prst="rect">
            <a:avLst/>
          </a:prstGeom>
        </p:spPr>
      </p:pic>
      <p:sp>
        <p:nvSpPr>
          <p:cNvPr id="9" name="Title 1">
            <a:extLst>
              <a:ext uri="{FF2B5EF4-FFF2-40B4-BE49-F238E27FC236}">
                <a16:creationId xmlns:a16="http://schemas.microsoft.com/office/drawing/2014/main" id="{3980972D-A022-4029-97FC-D079C8007D37}"/>
              </a:ext>
            </a:extLst>
          </p:cNvPr>
          <p:cNvSpPr>
            <a:spLocks noGrp="1"/>
          </p:cNvSpPr>
          <p:nvPr>
            <p:ph type="title"/>
          </p:nvPr>
        </p:nvSpPr>
        <p:spPr>
          <a:xfrm>
            <a:off x="146504" y="105503"/>
            <a:ext cx="7886700" cy="1112142"/>
          </a:xfrm>
          <a:solidFill>
            <a:schemeClr val="accent6">
              <a:lumMod val="60000"/>
              <a:lumOff val="40000"/>
            </a:schemeClr>
          </a:solidFill>
        </p:spPr>
        <p:txBody>
          <a:bodyPr>
            <a:normAutofit fontScale="90000"/>
          </a:bodyPr>
          <a:lstStyle/>
          <a:p>
            <a:r>
              <a:rPr lang="en-GB" b="1" dirty="0"/>
              <a:t>Gameplay is designed to appeal to and maintain a range of audiences </a:t>
            </a:r>
          </a:p>
        </p:txBody>
      </p:sp>
    </p:spTree>
    <p:extLst>
      <p:ext uri="{BB962C8B-B14F-4D97-AF65-F5344CB8AC3E}">
        <p14:creationId xmlns:p14="http://schemas.microsoft.com/office/powerpoint/2010/main" val="1742598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79E0B4-36B2-4EC2-A0C9-408FF8C22BF1}"/>
              </a:ext>
            </a:extLst>
          </p:cNvPr>
          <p:cNvSpPr>
            <a:spLocks noGrp="1"/>
          </p:cNvSpPr>
          <p:nvPr>
            <p:ph idx="1"/>
          </p:nvPr>
        </p:nvSpPr>
        <p:spPr>
          <a:xfrm>
            <a:off x="690423" y="2105962"/>
            <a:ext cx="7886700" cy="2540853"/>
          </a:xfrm>
        </p:spPr>
        <p:txBody>
          <a:bodyPr/>
          <a:lstStyle/>
          <a:p>
            <a:pPr marL="0" indent="0">
              <a:buNone/>
            </a:pPr>
            <a:r>
              <a:rPr lang="en-GB" b="1" dirty="0"/>
              <a:t>Ubisoft</a:t>
            </a:r>
            <a:r>
              <a:rPr lang="en-GB" dirty="0"/>
              <a:t> have experimented with a variety of alternative/divergent platforms, aside from the mainstream console variation. This has included more accessible variants such as the handheld PS Vita, PSP, Nintendo DS etc. and the mobile phone app (Windows, IOS, Android) market. </a:t>
            </a:r>
          </a:p>
        </p:txBody>
      </p:sp>
      <p:pic>
        <p:nvPicPr>
          <p:cNvPr id="4" name="Picture 3">
            <a:extLst>
              <a:ext uri="{FF2B5EF4-FFF2-40B4-BE49-F238E27FC236}">
                <a16:creationId xmlns:a16="http://schemas.microsoft.com/office/drawing/2014/main" id="{21225913-8BBA-4CD6-9531-6A5DB13CBF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5667" l="1250" r="95125">
                        <a14:foregroundMark x1="8125" y1="91333" x2="6875" y2="70667"/>
                        <a14:foregroundMark x1="3750" y1="47333" x2="13500" y2="23167"/>
                        <a14:foregroundMark x1="5000" y1="28000" x2="1250" y2="37833"/>
                        <a14:foregroundMark x1="14625" y1="74167" x2="16125" y2="89333"/>
                        <a14:foregroundMark x1="5500" y1="95833" x2="19000" y2="95833"/>
                        <a14:foregroundMark x1="92000" y1="32500" x2="92500" y2="43333"/>
                        <a14:foregroundMark x1="87750" y1="79167" x2="89750" y2="64000"/>
                        <a14:foregroundMark x1="90625" y1="62000" x2="95125" y2="40167"/>
                        <a14:foregroundMark x1="74625" y1="86667" x2="61750" y2="82333"/>
                      </a14:backgroundRemoval>
                    </a14:imgEffect>
                  </a14:imgLayer>
                </a14:imgProps>
              </a:ext>
            </a:extLst>
          </a:blip>
          <a:stretch>
            <a:fillRect/>
          </a:stretch>
        </p:blipFill>
        <p:spPr>
          <a:xfrm>
            <a:off x="-23665" y="4646815"/>
            <a:ext cx="2948246" cy="2211185"/>
          </a:xfrm>
          <a:prstGeom prst="rect">
            <a:avLst/>
          </a:prstGeom>
        </p:spPr>
      </p:pic>
      <p:sp>
        <p:nvSpPr>
          <p:cNvPr id="7" name="Title 1">
            <a:extLst>
              <a:ext uri="{FF2B5EF4-FFF2-40B4-BE49-F238E27FC236}">
                <a16:creationId xmlns:a16="http://schemas.microsoft.com/office/drawing/2014/main" id="{3980972D-A022-4029-97FC-D079C8007D37}"/>
              </a:ext>
            </a:extLst>
          </p:cNvPr>
          <p:cNvSpPr>
            <a:spLocks noGrp="1"/>
          </p:cNvSpPr>
          <p:nvPr>
            <p:ph type="title"/>
          </p:nvPr>
        </p:nvSpPr>
        <p:spPr>
          <a:xfrm>
            <a:off x="243786" y="158402"/>
            <a:ext cx="7886700" cy="994172"/>
          </a:xfrm>
          <a:solidFill>
            <a:schemeClr val="accent6">
              <a:lumMod val="60000"/>
              <a:lumOff val="40000"/>
            </a:schemeClr>
          </a:solidFill>
        </p:spPr>
        <p:txBody>
          <a:bodyPr/>
          <a:lstStyle/>
          <a:p>
            <a:r>
              <a:rPr lang="en-GB" b="1" dirty="0"/>
              <a:t>Divergence</a:t>
            </a:r>
          </a:p>
        </p:txBody>
      </p:sp>
    </p:spTree>
    <p:extLst>
      <p:ext uri="{BB962C8B-B14F-4D97-AF65-F5344CB8AC3E}">
        <p14:creationId xmlns:p14="http://schemas.microsoft.com/office/powerpoint/2010/main" val="25918157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TotalTime>
  <Words>1178</Words>
  <Application>Microsoft Office PowerPoint</Application>
  <PresentationFormat>On-screen Show (4:3)</PresentationFormat>
  <Paragraphs>101</Paragraphs>
  <Slides>13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vt:lpstr>
      <vt:lpstr>Calibri</vt:lpstr>
      <vt:lpstr>Calibri Light</vt:lpstr>
      <vt:lpstr>Office Theme</vt:lpstr>
      <vt:lpstr>COM 1 SEC B</vt:lpstr>
      <vt:lpstr>Production Distribution and Circulation</vt:lpstr>
      <vt:lpstr>PowerPoint Presentation</vt:lpstr>
      <vt:lpstr>PowerPoint Presentation</vt:lpstr>
      <vt:lpstr>PowerPoint Presentation</vt:lpstr>
      <vt:lpstr>Technological Change </vt:lpstr>
      <vt:lpstr>A high-quality product </vt:lpstr>
      <vt:lpstr>Gameplay is designed to appeal to and maintain a range of audiences </vt:lpstr>
      <vt:lpstr>Divergence</vt:lpstr>
      <vt:lpstr>Distribution</vt:lpstr>
      <vt:lpstr>Pros and cons of online purchasing</vt:lpstr>
      <vt:lpstr>Tasks: take excellent notes for all of these things – they will form the basis for your revision. You will have tomorrow’s lesson as well if needed.  All articles are attached to Satchel along with this ppt</vt:lpstr>
      <vt:lpstr>New technology for ‘Mirage’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HOWARD-SAUNDERS</dc:creator>
  <cp:lastModifiedBy>Clare HOWARD-SAUNDERS</cp:lastModifiedBy>
  <cp:revision>7</cp:revision>
  <dcterms:created xsi:type="dcterms:W3CDTF">2023-10-13T10:46:46Z</dcterms:created>
  <dcterms:modified xsi:type="dcterms:W3CDTF">2024-03-26T09:46:21Z</dcterms:modified>
</cp:coreProperties>
</file>