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68" r:id="rId2"/>
    <p:sldId id="272" r:id="rId3"/>
    <p:sldId id="269" r:id="rId4"/>
    <p:sldId id="270" r:id="rId5"/>
    <p:sldId id="262" r:id="rId6"/>
    <p:sldId id="263" r:id="rId7"/>
    <p:sldId id="264" r:id="rId8"/>
    <p:sldId id="265" r:id="rId9"/>
    <p:sldId id="266" r:id="rId10"/>
    <p:sldId id="267" r:id="rId11"/>
    <p:sldId id="258" r:id="rId12"/>
    <p:sldId id="271" r:id="rId13"/>
  </p:sldIdLst>
  <p:sldSz cx="9144000" cy="6858000" type="screen4x3"/>
  <p:notesSz cx="6858000" cy="9144000"/>
  <p:embeddedFontLst>
    <p:embeddedFont>
      <p:font typeface="Calibri Light" panose="020F0302020204030204" pitchFamily="34" charset="0"/>
      <p:regular r:id="rId15"/>
      <p:italic r:id="rId16"/>
    </p:embeddedFont>
    <p:embeddedFont>
      <p:font typeface="Calibri" panose="020F0502020204030204" pitchFamily="34" charset="0"/>
      <p:regular r:id="rId17"/>
      <p:bold r:id="rId18"/>
      <p:italic r:id="rId19"/>
      <p:boldItalic r:id="rId20"/>
    </p:embeddedFont>
    <p:embeddedFont>
      <p:font typeface="Palatino Linotype" panose="02040502050505030304" pitchFamily="18" charset="0"/>
      <p:regular r:id="rId21"/>
      <p:bold r:id="rId22"/>
      <p:italic r:id="rId23"/>
      <p:boldItalic r:id="rId24"/>
    </p:embeddedFont>
    <p:embeddedFont>
      <p:font typeface="Cabin" panose="020B0604020202020204" charset="0"/>
      <p:regular r:id="rId25"/>
      <p:bold r:id="rId26"/>
      <p:italic r:id="rId27"/>
      <p:boldItalic r:id="rId28"/>
    </p:embeddedFont>
    <p:embeddedFont>
      <p:font typeface="Century Gothic" panose="020B050202020202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e Howard-Saunders" initials="CH" lastIdx="1" clrIdx="0">
    <p:extLst>
      <p:ext uri="{19B8F6BF-5375-455C-9EA6-DF929625EA0E}">
        <p15:presenceInfo xmlns:p15="http://schemas.microsoft.com/office/powerpoint/2012/main" userId="c21fb37210b29a2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812D6E0-7F59-4D73-96B3-1CC6A59952D1}">
  <a:tblStyle styleId="{2812D6E0-7F59-4D73-96B3-1CC6A59952D1}" styleName="Table_0">
    <a:wholeTbl>
      <a:tcTxStyle b="off" i="off">
        <a:font>
          <a:latin typeface="Palatino Linotype"/>
          <a:ea typeface="Palatino Linotype"/>
          <a:cs typeface="Palatino Linotype"/>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55" autoAdjust="0"/>
  </p:normalViewPr>
  <p:slideViewPr>
    <p:cSldViewPr snapToGrid="0">
      <p:cViewPr varScale="1">
        <p:scale>
          <a:sx n="100" d="100"/>
          <a:sy n="100" d="100"/>
        </p:scale>
        <p:origin x="132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21" Type="http://schemas.openxmlformats.org/officeDocument/2006/relationships/font" Target="fonts/font7.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8-20T18:37:44.076"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F8E717-ACE4-453D-8FB3-8A2931F7BB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Term 1 Lesson 1</a:t>
            </a:r>
          </a:p>
        </p:txBody>
      </p:sp>
    </p:spTree>
    <p:extLst>
      <p:ext uri="{BB962C8B-B14F-4D97-AF65-F5344CB8AC3E}">
        <p14:creationId xmlns:p14="http://schemas.microsoft.com/office/powerpoint/2010/main" val="1510507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0" name="Google Shape;20;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7" name="Google Shape;77;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2"/>
          <p:cNvSpPr txBox="1">
            <a:spLocks noGrp="1"/>
          </p:cNvSpPr>
          <p:nvPr>
            <p:ph type="body" idx="1"/>
          </p:nvPr>
        </p:nvSpPr>
        <p:spPr>
          <a:xfrm rot="5400000">
            <a:off x="623094" y="370682"/>
            <a:ext cx="5811838" cy="58007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83" name="Google Shape;83;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3"/>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entury Gothic"/>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26" name="Google Shape;26;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entury Gothic"/>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32" name="Google Shape;32;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8" name="Google Shape;38;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9" name="Google Shape;39;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5" name="Google Shape;45;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6" name="Google Shape;46;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7" name="Google Shape;47;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8" name="Google Shape;48;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63" name="Google Shape;63;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4" name="Google Shape;64;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0"/>
          <p:cNvSpPr>
            <a:spLocks noGrp="1"/>
          </p:cNvSpPr>
          <p:nvPr>
            <p:ph type="pic" idx="2"/>
          </p:nvPr>
        </p:nvSpPr>
        <p:spPr>
          <a:xfrm>
            <a:off x="3887391" y="987426"/>
            <a:ext cx="4629150" cy="4873625"/>
          </a:xfrm>
          <a:prstGeom prst="rect">
            <a:avLst/>
          </a:prstGeom>
          <a:noFill/>
          <a:ln>
            <a:noFill/>
          </a:ln>
        </p:spPr>
      </p:sp>
      <p:sp>
        <p:nvSpPr>
          <p:cNvPr id="70" name="Google Shape;70;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71" name="Google Shape;71;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Palatino Linotype"/>
                <a:ea typeface="Palatino Linotype"/>
                <a:cs typeface="Palatino Linotype"/>
                <a:sym typeface="Palatino Linotyp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Palatino Linotype"/>
                <a:ea typeface="Palatino Linotype"/>
                <a:cs typeface="Palatino Linotype"/>
                <a:sym typeface="Palatino Linotyp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Palatino Linotype"/>
                <a:ea typeface="Palatino Linotype"/>
                <a:cs typeface="Palatino Linotype"/>
                <a:sym typeface="Palatino Linotype"/>
              </a:defRPr>
            </a:lvl1pPr>
            <a:lvl2pPr marR="0" lvl="1" algn="l" rtl="0">
              <a:spcBef>
                <a:spcPts val="0"/>
              </a:spcBef>
              <a:spcAft>
                <a:spcPts val="0"/>
              </a:spcAft>
              <a:buSzPts val="1400"/>
              <a:buNone/>
              <a:defRPr sz="135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35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35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35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35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35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35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35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Palatino Linotype"/>
                <a:ea typeface="Palatino Linotype"/>
                <a:cs typeface="Palatino Linotype"/>
                <a:sym typeface="Palatino Linotype"/>
              </a:defRPr>
            </a:lvl1pPr>
            <a:lvl2pPr marR="0" lvl="1" algn="l" rtl="0">
              <a:spcBef>
                <a:spcPts val="0"/>
              </a:spcBef>
              <a:spcAft>
                <a:spcPts val="0"/>
              </a:spcAft>
              <a:buSzPts val="1400"/>
              <a:buNone/>
              <a:defRPr sz="135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35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35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35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35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35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35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35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Palatino Linotype"/>
                <a:ea typeface="Palatino Linotype"/>
                <a:cs typeface="Palatino Linotype"/>
                <a:sym typeface="Palatino Linotype"/>
              </a:defRPr>
            </a:lvl1pPr>
            <a:lvl2pPr marL="0" marR="0" lvl="1" indent="0" algn="r" rtl="0">
              <a:spcBef>
                <a:spcPts val="0"/>
              </a:spcBef>
              <a:buNone/>
              <a:defRPr sz="900" b="0" i="0" u="none" strike="noStrike" cap="none">
                <a:solidFill>
                  <a:srgbClr val="888888"/>
                </a:solidFill>
                <a:latin typeface="Palatino Linotype"/>
                <a:ea typeface="Palatino Linotype"/>
                <a:cs typeface="Palatino Linotype"/>
                <a:sym typeface="Palatino Linotype"/>
              </a:defRPr>
            </a:lvl2pPr>
            <a:lvl3pPr marL="0" marR="0" lvl="2" indent="0" algn="r" rtl="0">
              <a:spcBef>
                <a:spcPts val="0"/>
              </a:spcBef>
              <a:buNone/>
              <a:defRPr sz="900" b="0" i="0" u="none" strike="noStrike" cap="none">
                <a:solidFill>
                  <a:srgbClr val="888888"/>
                </a:solidFill>
                <a:latin typeface="Palatino Linotype"/>
                <a:ea typeface="Palatino Linotype"/>
                <a:cs typeface="Palatino Linotype"/>
                <a:sym typeface="Palatino Linotype"/>
              </a:defRPr>
            </a:lvl3pPr>
            <a:lvl4pPr marL="0" marR="0" lvl="3" indent="0" algn="r" rtl="0">
              <a:spcBef>
                <a:spcPts val="0"/>
              </a:spcBef>
              <a:buNone/>
              <a:defRPr sz="900" b="0" i="0" u="none" strike="noStrike" cap="none">
                <a:solidFill>
                  <a:srgbClr val="888888"/>
                </a:solidFill>
                <a:latin typeface="Palatino Linotype"/>
                <a:ea typeface="Palatino Linotype"/>
                <a:cs typeface="Palatino Linotype"/>
                <a:sym typeface="Palatino Linotype"/>
              </a:defRPr>
            </a:lvl4pPr>
            <a:lvl5pPr marL="0" marR="0" lvl="4" indent="0" algn="r" rtl="0">
              <a:spcBef>
                <a:spcPts val="0"/>
              </a:spcBef>
              <a:buNone/>
              <a:defRPr sz="900" b="0" i="0" u="none" strike="noStrike" cap="none">
                <a:solidFill>
                  <a:srgbClr val="888888"/>
                </a:solidFill>
                <a:latin typeface="Palatino Linotype"/>
                <a:ea typeface="Palatino Linotype"/>
                <a:cs typeface="Palatino Linotype"/>
                <a:sym typeface="Palatino Linotype"/>
              </a:defRPr>
            </a:lvl5pPr>
            <a:lvl6pPr marL="0" marR="0" lvl="5" indent="0" algn="r" rtl="0">
              <a:spcBef>
                <a:spcPts val="0"/>
              </a:spcBef>
              <a:buNone/>
              <a:defRPr sz="900" b="0" i="0" u="none" strike="noStrike" cap="none">
                <a:solidFill>
                  <a:srgbClr val="888888"/>
                </a:solidFill>
                <a:latin typeface="Palatino Linotype"/>
                <a:ea typeface="Palatino Linotype"/>
                <a:cs typeface="Palatino Linotype"/>
                <a:sym typeface="Palatino Linotype"/>
              </a:defRPr>
            </a:lvl6pPr>
            <a:lvl7pPr marL="0" marR="0" lvl="6" indent="0" algn="r" rtl="0">
              <a:spcBef>
                <a:spcPts val="0"/>
              </a:spcBef>
              <a:buNone/>
              <a:defRPr sz="900" b="0" i="0" u="none" strike="noStrike" cap="none">
                <a:solidFill>
                  <a:srgbClr val="888888"/>
                </a:solidFill>
                <a:latin typeface="Palatino Linotype"/>
                <a:ea typeface="Palatino Linotype"/>
                <a:cs typeface="Palatino Linotype"/>
                <a:sym typeface="Palatino Linotype"/>
              </a:defRPr>
            </a:lvl7pPr>
            <a:lvl8pPr marL="0" marR="0" lvl="7" indent="0" algn="r" rtl="0">
              <a:spcBef>
                <a:spcPts val="0"/>
              </a:spcBef>
              <a:buNone/>
              <a:defRPr sz="900" b="0" i="0" u="none" strike="noStrike" cap="none">
                <a:solidFill>
                  <a:srgbClr val="888888"/>
                </a:solidFill>
                <a:latin typeface="Palatino Linotype"/>
                <a:ea typeface="Palatino Linotype"/>
                <a:cs typeface="Palatino Linotype"/>
                <a:sym typeface="Palatino Linotype"/>
              </a:defRPr>
            </a:lvl8pPr>
            <a:lvl9pPr marL="0" marR="0" lvl="8" indent="0" algn="r" rtl="0">
              <a:spcBef>
                <a:spcPts val="0"/>
              </a:spcBef>
              <a:buNone/>
              <a:defRPr sz="900" b="0" i="0" u="none" strike="noStrike" cap="none">
                <a:solidFill>
                  <a:srgbClr val="888888"/>
                </a:solidFill>
                <a:latin typeface="Palatino Linotype"/>
                <a:ea typeface="Palatino Linotype"/>
                <a:cs typeface="Palatino Linotype"/>
                <a:sym typeface="Palatino Linotype"/>
              </a:defRPr>
            </a:lvl9pPr>
          </a:lstStyle>
          <a:p>
            <a:fld id="{00000000-1234-1234-1234-123412341234}" type="slidenum">
              <a:rPr lang="en-GB" smtClean="0"/>
              <a:pPr/>
              <a:t>‹#›</a:t>
            </a:fld>
            <a:endParaRPr lang="en-GB"/>
          </a:p>
        </p:txBody>
      </p:sp>
      <p:pic>
        <p:nvPicPr>
          <p:cNvPr id="15" name="Google Shape;15;p1" descr="assassin's creed valhalla Symbol by Amia2172 on DeviantArt"/>
          <p:cNvPicPr preferRelativeResize="0"/>
          <p:nvPr/>
        </p:nvPicPr>
        <p:blipFill rotWithShape="1">
          <a:blip r:embed="rId13">
            <a:alphaModFix/>
          </a:blip>
          <a:srcRect/>
          <a:stretch/>
        </p:blipFill>
        <p:spPr>
          <a:xfrm>
            <a:off x="8243419" y="1"/>
            <a:ext cx="797774" cy="1287887"/>
          </a:xfrm>
          <a:prstGeom prst="rect">
            <a:avLst/>
          </a:prstGeom>
          <a:noFill/>
          <a:ln>
            <a:noFill/>
          </a:ln>
          <a:effectLst>
            <a:outerShdw blurRad="50800" dist="38100" dir="2700000" algn="tl" rotWithShape="0">
              <a:srgbClr val="000000">
                <a:alpha val="40000"/>
              </a:srgbClr>
            </a:outerShdw>
          </a:effectLst>
        </p:spPr>
      </p:pic>
      <p:pic>
        <p:nvPicPr>
          <p:cNvPr id="16" name="Google Shape;16;p1" descr="assassin's creed valhalla Symbol by Amia2172 on DeviantArt"/>
          <p:cNvPicPr preferRelativeResize="0"/>
          <p:nvPr/>
        </p:nvPicPr>
        <p:blipFill rotWithShape="1">
          <a:blip r:embed="rId13">
            <a:alphaModFix/>
          </a:blip>
          <a:srcRect/>
          <a:stretch/>
        </p:blipFill>
        <p:spPr>
          <a:xfrm>
            <a:off x="94822" y="38637"/>
            <a:ext cx="797774" cy="1287887"/>
          </a:xfrm>
          <a:prstGeom prst="rect">
            <a:avLst/>
          </a:prstGeom>
          <a:noFill/>
          <a:ln>
            <a:noFill/>
          </a:ln>
          <a:effectLst>
            <a:outerShdw blurRad="50800" dist="38100" dir="2700000" algn="tl" rotWithShape="0">
              <a:srgbClr val="000000">
                <a:alpha val="40000"/>
              </a:srgbClr>
            </a:outerShdw>
          </a:effectLst>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youtube.com/watch?v=oVDvTi4JKks"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ixUGwk6IC8"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matthewbarr.co.uk/bartle/"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4haJD6W136c"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interaction-design.org/literature/article/bartle-s-player-types-for-gamification#:~:text=Achievers%20are%20all,an%20Achiever%20type"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5350" y="4624682"/>
            <a:ext cx="7162800" cy="575677"/>
          </a:xfrm>
        </p:spPr>
        <p:txBody>
          <a:bodyPr>
            <a:noAutofit/>
          </a:bodyPr>
          <a:lstStyle/>
          <a:p>
            <a:r>
              <a:rPr lang="en-GB" sz="2800" dirty="0" smtClean="0">
                <a:latin typeface="Calibri" panose="020F0502020204030204" pitchFamily="34" charset="0"/>
                <a:cs typeface="Calibri" pitchFamily="34" charset="0"/>
              </a:rPr>
              <a:t>L8: Audience – Bartle’s Taxonomy of Gamers</a:t>
            </a:r>
            <a:endParaRPr lang="en-GB" sz="2800"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pPr>
              <a:buClrTx/>
              <a:defRPr/>
            </a:pPr>
            <a:fld id="{9D9F2017-00EC-410E-BC58-683B3B49D387}" type="slidenum">
              <a:rPr lang="en-GB" kern="1200">
                <a:solidFill>
                  <a:prstClr val="black">
                    <a:tint val="75000"/>
                  </a:prstClr>
                </a:solidFill>
                <a:latin typeface="Calibri" panose="020F0502020204030204"/>
                <a:ea typeface="+mn-ea"/>
                <a:cs typeface="+mn-cs"/>
              </a:rPr>
              <a:pPr>
                <a:buClrTx/>
                <a:defRPr/>
              </a:pPr>
              <a:t>1</a:t>
            </a:fld>
            <a:endParaRPr lang="en-GB" kern="1200">
              <a:solidFill>
                <a:prstClr val="black">
                  <a:tint val="75000"/>
                </a:prstClr>
              </a:solidFill>
              <a:latin typeface="Calibri" panose="020F0502020204030204"/>
              <a:ea typeface="+mn-ea"/>
              <a:cs typeface="+mn-cs"/>
            </a:endParaRPr>
          </a:p>
        </p:txBody>
      </p:sp>
      <p:sp>
        <p:nvSpPr>
          <p:cNvPr id="6" name="Title 5"/>
          <p:cNvSpPr>
            <a:spLocks noGrp="1"/>
          </p:cNvSpPr>
          <p:nvPr>
            <p:ph type="ctrTitle"/>
          </p:nvPr>
        </p:nvSpPr>
        <p:spPr>
          <a:xfrm>
            <a:off x="0" y="1483415"/>
            <a:ext cx="9144000" cy="1123122"/>
          </a:xfrm>
          <a:solidFill>
            <a:srgbClr val="92D050"/>
          </a:solidFill>
        </p:spPr>
        <p:txBody>
          <a:bodyPr>
            <a:noAutofit/>
          </a:bodyPr>
          <a:lstStyle/>
          <a:p>
            <a:r>
              <a:rPr lang="en-GB" sz="7200" b="1" dirty="0">
                <a:latin typeface="+mn-lt"/>
              </a:rPr>
              <a:t>COM 1 SEC B</a:t>
            </a:r>
          </a:p>
        </p:txBody>
      </p:sp>
      <p:sp>
        <p:nvSpPr>
          <p:cNvPr id="8" name="Title 1"/>
          <p:cNvSpPr txBox="1">
            <a:spLocks/>
          </p:cNvSpPr>
          <p:nvPr/>
        </p:nvSpPr>
        <p:spPr>
          <a:xfrm>
            <a:off x="0" y="2808219"/>
            <a:ext cx="9144000" cy="1392307"/>
          </a:xfrm>
          <a:prstGeom prst="rect">
            <a:avLst/>
          </a:prstGeom>
          <a:solidFill>
            <a:schemeClr val="bg1">
              <a:lumMod val="65000"/>
            </a:schemeClr>
          </a:solidFill>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buClrTx/>
              <a:defRPr/>
            </a:pPr>
            <a:r>
              <a:rPr lang="en-GB" sz="4500" b="1" dirty="0">
                <a:solidFill>
                  <a:prstClr val="black"/>
                </a:solidFill>
                <a:latin typeface="Calibri Light" panose="020F0302020204030204"/>
              </a:rPr>
              <a:t>Assassin’s Creed: The Franchise</a:t>
            </a:r>
          </a:p>
        </p:txBody>
      </p:sp>
    </p:spTree>
    <p:extLst>
      <p:ext uri="{BB962C8B-B14F-4D97-AF65-F5344CB8AC3E}">
        <p14:creationId xmlns:p14="http://schemas.microsoft.com/office/powerpoint/2010/main" val="2147105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04975" y="148936"/>
            <a:ext cx="5762625" cy="1312128"/>
          </a:xfrm>
          <a:solidFill>
            <a:srgbClr val="92D050"/>
          </a:solidFill>
        </p:spPr>
        <p:txBody>
          <a:bodyPr>
            <a:noAutofit/>
          </a:bodyPr>
          <a:lstStyle/>
          <a:p>
            <a:r>
              <a:rPr lang="en-GB" sz="2000" b="1" dirty="0"/>
              <a:t>How has </a:t>
            </a:r>
            <a:r>
              <a:rPr lang="en-GB" sz="2000" b="1" dirty="0" err="1"/>
              <a:t>Ubisoft</a:t>
            </a:r>
            <a:r>
              <a:rPr lang="en-GB" sz="2000" b="1" dirty="0"/>
              <a:t> developed Assassin’s Creed: Valhalla to appeal to the different gamer types in Bartle’s Taxonomy of Gamers? </a:t>
            </a:r>
          </a:p>
        </p:txBody>
      </p:sp>
      <p:sp>
        <p:nvSpPr>
          <p:cNvPr id="5" name="Text Placeholder 4"/>
          <p:cNvSpPr>
            <a:spLocks noGrp="1"/>
          </p:cNvSpPr>
          <p:nvPr>
            <p:ph type="body" idx="1"/>
          </p:nvPr>
        </p:nvSpPr>
        <p:spPr/>
        <p:txBody>
          <a:bodyPr/>
          <a:lstStyle/>
          <a:p>
            <a:endParaRPr lang="en-GB" dirty="0"/>
          </a:p>
        </p:txBody>
      </p:sp>
      <p:pic>
        <p:nvPicPr>
          <p:cNvPr id="6" name="Google Shape;108;p14"/>
          <p:cNvPicPr preferRelativeResize="0"/>
          <p:nvPr/>
        </p:nvPicPr>
        <p:blipFill rotWithShape="1">
          <a:blip r:embed="rId2">
            <a:alphaModFix/>
          </a:blip>
          <a:srcRect/>
          <a:stretch/>
        </p:blipFill>
        <p:spPr>
          <a:xfrm>
            <a:off x="46536" y="945892"/>
            <a:ext cx="1468604" cy="805276"/>
          </a:xfrm>
          <a:prstGeom prst="rect">
            <a:avLst/>
          </a:prstGeom>
          <a:noFill/>
          <a:ln w="9525" cap="flat" cmpd="sng">
            <a:solidFill>
              <a:schemeClr val="dk1"/>
            </a:solidFill>
            <a:prstDash val="solid"/>
            <a:round/>
            <a:headEnd type="none" w="sm" len="sm"/>
            <a:tailEnd type="none" w="sm" len="sm"/>
          </a:ln>
        </p:spPr>
      </p:pic>
      <p:pic>
        <p:nvPicPr>
          <p:cNvPr id="7" name="Google Shape;105;p14" descr="Image result for types of gamer"/>
          <p:cNvPicPr preferRelativeResize="0"/>
          <p:nvPr/>
        </p:nvPicPr>
        <p:blipFill rotWithShape="1">
          <a:blip r:embed="rId3">
            <a:alphaModFix/>
          </a:blip>
          <a:srcRect t="47607" r="57608" b="1700"/>
          <a:stretch/>
        </p:blipFill>
        <p:spPr>
          <a:xfrm>
            <a:off x="109987" y="4821685"/>
            <a:ext cx="1468604" cy="1116518"/>
          </a:xfrm>
          <a:prstGeom prst="rect">
            <a:avLst/>
          </a:prstGeom>
          <a:noFill/>
          <a:ln w="9525" cap="flat" cmpd="sng">
            <a:solidFill>
              <a:schemeClr val="dk1"/>
            </a:solidFill>
            <a:prstDash val="solid"/>
            <a:round/>
            <a:headEnd type="none" w="sm" len="sm"/>
            <a:tailEnd type="none" w="sm" len="sm"/>
          </a:ln>
        </p:spPr>
      </p:pic>
      <p:pic>
        <p:nvPicPr>
          <p:cNvPr id="8" name="Google Shape;107;p14"/>
          <p:cNvPicPr preferRelativeResize="0"/>
          <p:nvPr/>
        </p:nvPicPr>
        <p:blipFill rotWithShape="1">
          <a:blip r:embed="rId4">
            <a:alphaModFix/>
          </a:blip>
          <a:srcRect/>
          <a:stretch/>
        </p:blipFill>
        <p:spPr>
          <a:xfrm>
            <a:off x="7610580" y="857251"/>
            <a:ext cx="1533421" cy="1049702"/>
          </a:xfrm>
          <a:prstGeom prst="rect">
            <a:avLst/>
          </a:prstGeom>
          <a:noFill/>
          <a:ln w="9525" cap="flat" cmpd="sng">
            <a:solidFill>
              <a:schemeClr val="dk1"/>
            </a:solidFill>
            <a:prstDash val="solid"/>
            <a:round/>
            <a:headEnd type="none" w="sm" len="sm"/>
            <a:tailEnd type="none" w="sm" len="sm"/>
          </a:ln>
        </p:spPr>
      </p:pic>
      <p:pic>
        <p:nvPicPr>
          <p:cNvPr id="9" name="Google Shape;106;p14"/>
          <p:cNvPicPr preferRelativeResize="0"/>
          <p:nvPr/>
        </p:nvPicPr>
        <p:blipFill rotWithShape="1">
          <a:blip r:embed="rId5">
            <a:alphaModFix/>
          </a:blip>
          <a:srcRect/>
          <a:stretch/>
        </p:blipFill>
        <p:spPr>
          <a:xfrm>
            <a:off x="7631363" y="4756558"/>
            <a:ext cx="1402650" cy="1155551"/>
          </a:xfrm>
          <a:prstGeom prst="rect">
            <a:avLst/>
          </a:prstGeom>
          <a:noFill/>
          <a:ln w="9525" cap="flat" cmpd="sng">
            <a:solidFill>
              <a:schemeClr val="dk1"/>
            </a:solidFill>
            <a:prstDash val="solid"/>
            <a:round/>
            <a:headEnd type="none" w="sm" len="sm"/>
            <a:tailEnd type="none" w="sm" len="sm"/>
          </a:ln>
        </p:spPr>
      </p:pic>
      <p:pic>
        <p:nvPicPr>
          <p:cNvPr id="10" name="Picture 9"/>
          <p:cNvPicPr>
            <a:picLocks noChangeAspect="1"/>
          </p:cNvPicPr>
          <p:nvPr/>
        </p:nvPicPr>
        <p:blipFill>
          <a:blip r:embed="rId6"/>
          <a:stretch>
            <a:fillRect/>
          </a:stretch>
        </p:blipFill>
        <p:spPr>
          <a:xfrm>
            <a:off x="249199" y="2374071"/>
            <a:ext cx="8523683" cy="2136280"/>
          </a:xfrm>
          <a:prstGeom prst="rect">
            <a:avLst/>
          </a:prstGeom>
        </p:spPr>
      </p:pic>
      <p:sp>
        <p:nvSpPr>
          <p:cNvPr id="11" name="Rectangle 10"/>
          <p:cNvSpPr/>
          <p:nvPr/>
        </p:nvSpPr>
        <p:spPr>
          <a:xfrm>
            <a:off x="4424862" y="4902422"/>
            <a:ext cx="553357" cy="253916"/>
          </a:xfrm>
          <a:prstGeom prst="rect">
            <a:avLst/>
          </a:prstGeom>
        </p:spPr>
        <p:txBody>
          <a:bodyPr wrap="none">
            <a:spAutoFit/>
          </a:bodyPr>
          <a:lstStyle/>
          <a:p>
            <a:pPr lvl="0" algn="ctr"/>
            <a:r>
              <a:rPr lang="en-GB" sz="1050" b="1" u="sng" dirty="0">
                <a:solidFill>
                  <a:schemeClr val="hlink"/>
                </a:solidFill>
                <a:latin typeface="Cabin"/>
                <a:ea typeface="Cabin"/>
                <a:cs typeface="Cabin"/>
                <a:sym typeface="Cabin"/>
                <a:hlinkClick r:id="rId7"/>
              </a:rPr>
              <a:t>Trailer</a:t>
            </a:r>
            <a:endParaRPr lang="en-GB" sz="1050" b="1" dirty="0">
              <a:latin typeface="Cabin"/>
              <a:ea typeface="Cabin"/>
              <a:cs typeface="Cabin"/>
              <a:sym typeface="Cabin"/>
            </a:endParaRPr>
          </a:p>
        </p:txBody>
      </p:sp>
    </p:spTree>
    <p:extLst>
      <p:ext uri="{BB962C8B-B14F-4D97-AF65-F5344CB8AC3E}">
        <p14:creationId xmlns:p14="http://schemas.microsoft.com/office/powerpoint/2010/main" val="2032010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5"/>
          <p:cNvSpPr txBox="1">
            <a:spLocks noGrp="1"/>
          </p:cNvSpPr>
          <p:nvPr>
            <p:ph type="title"/>
          </p:nvPr>
        </p:nvSpPr>
        <p:spPr>
          <a:xfrm>
            <a:off x="0" y="857251"/>
            <a:ext cx="6572250" cy="685800"/>
          </a:xfrm>
          <a:prstGeom prst="rect">
            <a:avLst/>
          </a:prstGeom>
          <a:solidFill>
            <a:srgbClr val="92D050"/>
          </a:solidFill>
          <a:ln>
            <a:noFill/>
          </a:ln>
        </p:spPr>
        <p:txBody>
          <a:bodyPr spcFirstLastPara="1" wrap="square" lIns="68569" tIns="34275" rIns="68569" bIns="34275" anchor="ctr" anchorCtr="0">
            <a:normAutofit/>
          </a:bodyPr>
          <a:lstStyle/>
          <a:p>
            <a:pPr algn="ctr">
              <a:buSzPts val="2800"/>
            </a:pPr>
            <a:r>
              <a:rPr lang="en-GB" sz="2100" b="1" u="sng" dirty="0"/>
              <a:t>Video Games = Violent Behaviour?</a:t>
            </a:r>
            <a:endParaRPr dirty="0"/>
          </a:p>
        </p:txBody>
      </p:sp>
      <p:sp>
        <p:nvSpPr>
          <p:cNvPr id="118" name="Google Shape;118;p15"/>
          <p:cNvSpPr txBox="1">
            <a:spLocks noGrp="1"/>
          </p:cNvSpPr>
          <p:nvPr>
            <p:ph type="body" idx="1"/>
          </p:nvPr>
        </p:nvSpPr>
        <p:spPr>
          <a:xfrm>
            <a:off x="99544" y="2257425"/>
            <a:ext cx="8701450" cy="3888675"/>
          </a:xfrm>
          <a:prstGeom prst="rect">
            <a:avLst/>
          </a:prstGeom>
          <a:noFill/>
          <a:ln>
            <a:noFill/>
          </a:ln>
        </p:spPr>
        <p:txBody>
          <a:bodyPr spcFirstLastPara="1" wrap="square" lIns="68569" tIns="34275" rIns="68569" bIns="34275" anchor="t" anchorCtr="0">
            <a:noAutofit/>
          </a:bodyPr>
          <a:lstStyle/>
          <a:p>
            <a:pPr marL="0" indent="0">
              <a:spcBef>
                <a:spcPts val="0"/>
              </a:spcBef>
              <a:buSzPts val="1600"/>
              <a:buNone/>
            </a:pPr>
            <a:r>
              <a:rPr lang="en-GB" sz="2400" b="1" dirty="0">
                <a:latin typeface="Cabin"/>
                <a:ea typeface="Cabin"/>
                <a:cs typeface="Cabin"/>
                <a:sym typeface="Cabin"/>
              </a:rPr>
              <a:t>Watch </a:t>
            </a:r>
            <a:r>
              <a:rPr lang="en-GB" sz="2400" b="1" u="sng" dirty="0">
                <a:solidFill>
                  <a:schemeClr val="hlink"/>
                </a:solidFill>
                <a:latin typeface="Cabin"/>
                <a:ea typeface="Cabin"/>
                <a:cs typeface="Cabin"/>
                <a:sym typeface="Cabin"/>
                <a:hlinkClick r:id="rId3"/>
              </a:rPr>
              <a:t>the video</a:t>
            </a:r>
            <a:r>
              <a:rPr lang="en-GB" sz="2400" b="1" dirty="0">
                <a:latin typeface="Cabin"/>
                <a:ea typeface="Cabin"/>
                <a:cs typeface="Cabin"/>
                <a:sym typeface="Cabin"/>
              </a:rPr>
              <a:t>, and answer:</a:t>
            </a:r>
            <a:endParaRPr sz="2400" b="1" dirty="0">
              <a:latin typeface="Cabin"/>
              <a:ea typeface="Cabin"/>
              <a:cs typeface="Cabin"/>
              <a:sym typeface="Cabin"/>
            </a:endParaRPr>
          </a:p>
          <a:p>
            <a:pPr marL="413438" indent="-385763">
              <a:buSzPts val="1600"/>
              <a:buFont typeface="Century Gothic"/>
              <a:buAutoNum type="arabicPeriod"/>
            </a:pPr>
            <a:r>
              <a:rPr lang="en-GB" sz="2400" dirty="0">
                <a:latin typeface="Cabin"/>
                <a:ea typeface="Cabin"/>
                <a:cs typeface="Cabin"/>
                <a:sym typeface="Cabin"/>
              </a:rPr>
              <a:t>What does “</a:t>
            </a:r>
            <a:r>
              <a:rPr lang="en-GB" sz="2400" b="1" dirty="0">
                <a:latin typeface="Cabin"/>
                <a:ea typeface="Cabin"/>
                <a:cs typeface="Cabin"/>
                <a:sym typeface="Cabin"/>
              </a:rPr>
              <a:t>priming</a:t>
            </a:r>
            <a:r>
              <a:rPr lang="en-GB" sz="2400" dirty="0">
                <a:latin typeface="Cabin"/>
                <a:ea typeface="Cabin"/>
                <a:cs typeface="Cabin"/>
                <a:sym typeface="Cabin"/>
              </a:rPr>
              <a:t>” mean?</a:t>
            </a:r>
            <a:endParaRPr sz="2400" dirty="0">
              <a:latin typeface="Cabin"/>
              <a:ea typeface="Cabin"/>
              <a:cs typeface="Cabin"/>
              <a:sym typeface="Cabin"/>
            </a:endParaRPr>
          </a:p>
          <a:p>
            <a:pPr marL="413438" indent="-385763">
              <a:buSzPts val="1600"/>
              <a:buFont typeface="Century Gothic"/>
              <a:buAutoNum type="arabicPeriod"/>
            </a:pPr>
            <a:r>
              <a:rPr lang="en-GB" sz="2400" dirty="0" smtClean="0">
                <a:latin typeface="Cabin"/>
                <a:ea typeface="Cabin"/>
                <a:cs typeface="Cabin"/>
                <a:sym typeface="Cabin"/>
              </a:rPr>
              <a:t>What </a:t>
            </a:r>
            <a:r>
              <a:rPr lang="en-GB" sz="2400" dirty="0">
                <a:latin typeface="Cabin"/>
                <a:ea typeface="Cabin"/>
                <a:cs typeface="Cabin"/>
                <a:sym typeface="Cabin"/>
              </a:rPr>
              <a:t>did the </a:t>
            </a:r>
            <a:r>
              <a:rPr lang="en-GB" sz="2400" b="1" dirty="0">
                <a:latin typeface="Cabin"/>
                <a:ea typeface="Cabin"/>
                <a:cs typeface="Cabin"/>
                <a:sym typeface="Cabin"/>
              </a:rPr>
              <a:t>Car/Mouse experiment </a:t>
            </a:r>
            <a:r>
              <a:rPr lang="en-GB" sz="2400" dirty="0">
                <a:latin typeface="Cabin"/>
                <a:ea typeface="Cabin"/>
                <a:cs typeface="Cabin"/>
                <a:sym typeface="Cabin"/>
              </a:rPr>
              <a:t>reveal about priming by video games</a:t>
            </a:r>
            <a:r>
              <a:rPr lang="en-GB" sz="2400" dirty="0" smtClean="0">
                <a:latin typeface="Cabin"/>
                <a:ea typeface="Cabin"/>
                <a:cs typeface="Cabin"/>
                <a:sym typeface="Cabin"/>
              </a:rPr>
              <a:t>?</a:t>
            </a:r>
            <a:endParaRPr i="1" dirty="0">
              <a:latin typeface="Cabin"/>
              <a:ea typeface="Cabin"/>
              <a:cs typeface="Cabin"/>
              <a:sym typeface="Cabin"/>
            </a:endParaRPr>
          </a:p>
          <a:p>
            <a:pPr marL="413438" indent="-385763">
              <a:buSzPts val="1600"/>
              <a:buFont typeface="Century Gothic"/>
              <a:buAutoNum type="arabicPeriod"/>
            </a:pPr>
            <a:r>
              <a:rPr lang="en-GB" sz="2400" dirty="0">
                <a:latin typeface="Cabin"/>
                <a:ea typeface="Cabin"/>
                <a:cs typeface="Cabin"/>
                <a:sym typeface="Cabin"/>
              </a:rPr>
              <a:t>What are “</a:t>
            </a:r>
            <a:r>
              <a:rPr lang="en-GB" sz="2400" b="1" dirty="0">
                <a:latin typeface="Cabin"/>
                <a:ea typeface="Cabin"/>
                <a:cs typeface="Cabin"/>
                <a:sym typeface="Cabin"/>
              </a:rPr>
              <a:t>rag doll</a:t>
            </a:r>
            <a:r>
              <a:rPr lang="en-GB" sz="2400" dirty="0">
                <a:latin typeface="Cabin"/>
                <a:ea typeface="Cabin"/>
                <a:cs typeface="Cabin"/>
                <a:sym typeface="Cabin"/>
              </a:rPr>
              <a:t>” physics in a video game? Why do people believe it might lead to violent behaviour</a:t>
            </a:r>
            <a:r>
              <a:rPr lang="en-GB" sz="2400" dirty="0" smtClean="0">
                <a:latin typeface="Cabin"/>
                <a:ea typeface="Cabin"/>
                <a:cs typeface="Cabin"/>
                <a:sym typeface="Cabin"/>
              </a:rPr>
              <a:t>?</a:t>
            </a:r>
            <a:endParaRPr i="1" dirty="0">
              <a:latin typeface="Cabin"/>
              <a:ea typeface="Cabin"/>
              <a:cs typeface="Cabin"/>
              <a:sym typeface="Cabin"/>
            </a:endParaRPr>
          </a:p>
          <a:p>
            <a:pPr marL="413438" indent="-385763">
              <a:buSzPts val="1600"/>
              <a:buFont typeface="Cabin"/>
              <a:buAutoNum type="arabicPeriod"/>
            </a:pPr>
            <a:r>
              <a:rPr lang="en-GB" sz="2400" dirty="0">
                <a:latin typeface="Cabin"/>
                <a:ea typeface="Cabin"/>
                <a:cs typeface="Cabin"/>
                <a:sym typeface="Cabin"/>
              </a:rPr>
              <a:t>In experiments and studies that did find a connection between video games and violent behaviours, what was the true reason for these findings? Did they reflect the truth</a:t>
            </a:r>
            <a:r>
              <a:rPr lang="en-GB" sz="2400" dirty="0" smtClean="0">
                <a:latin typeface="Cabin"/>
                <a:ea typeface="Cabin"/>
                <a:cs typeface="Cabin"/>
                <a:sym typeface="Cabin"/>
              </a:rPr>
              <a:t>?</a:t>
            </a:r>
            <a:endParaRPr sz="2400" dirty="0">
              <a:latin typeface="Cabin"/>
              <a:ea typeface="Cabin"/>
              <a:cs typeface="Cabin"/>
              <a:sym typeface="Cabin"/>
            </a:endParaRPr>
          </a:p>
        </p:txBody>
      </p:sp>
      <p:sp>
        <p:nvSpPr>
          <p:cNvPr id="119" name="Google Shape;119;p15"/>
          <p:cNvSpPr txBox="1"/>
          <p:nvPr/>
        </p:nvSpPr>
        <p:spPr>
          <a:xfrm>
            <a:off x="2902467" y="325168"/>
            <a:ext cx="5898527" cy="384998"/>
          </a:xfrm>
          <a:prstGeom prst="rect">
            <a:avLst/>
          </a:prstGeom>
          <a:noFill/>
          <a:ln>
            <a:noFill/>
          </a:ln>
          <a:effectLst>
            <a:outerShdw blurRad="25400">
              <a:srgbClr val="000000">
                <a:alpha val="45882"/>
              </a:srgbClr>
            </a:outerShdw>
          </a:effectLst>
        </p:spPr>
        <p:txBody>
          <a:bodyPr spcFirstLastPara="1" wrap="square" lIns="68569" tIns="34275" rIns="68569" bIns="34275" anchor="t" anchorCtr="0">
            <a:normAutofit/>
          </a:bodyPr>
          <a:lstStyle/>
          <a:p>
            <a:pPr marL="27675" algn="ctr">
              <a:buClr>
                <a:schemeClr val="dk2"/>
              </a:buClr>
              <a:buSzPts val="1680"/>
            </a:pPr>
            <a:r>
              <a:rPr lang="en-GB" sz="1800" b="1" dirty="0">
                <a:solidFill>
                  <a:schemeClr val="dk1"/>
                </a:solidFill>
                <a:latin typeface="Palatino Linotype"/>
                <a:ea typeface="Palatino Linotype"/>
                <a:cs typeface="Palatino Linotype"/>
                <a:sym typeface="Palatino Linotype"/>
                <a:hlinkClick r:id="rId3"/>
              </a:rPr>
              <a:t>https://www.youtube.com/watch?v=-</a:t>
            </a:r>
            <a:r>
              <a:rPr lang="en-GB" sz="1800" b="1" dirty="0" smtClean="0">
                <a:solidFill>
                  <a:schemeClr val="dk1"/>
                </a:solidFill>
                <a:latin typeface="Palatino Linotype"/>
                <a:ea typeface="Palatino Linotype"/>
                <a:cs typeface="Palatino Linotype"/>
                <a:sym typeface="Palatino Linotype"/>
                <a:hlinkClick r:id="rId3"/>
              </a:rPr>
              <a:t>ixUGwk6IC8</a:t>
            </a:r>
            <a:endParaRPr lang="en-GB" sz="1800" b="1" dirty="0" smtClean="0">
              <a:solidFill>
                <a:schemeClr val="dk1"/>
              </a:solidFill>
              <a:latin typeface="Palatino Linotype"/>
              <a:ea typeface="Palatino Linotype"/>
              <a:cs typeface="Palatino Linotype"/>
              <a:sym typeface="Palatino Linotype"/>
            </a:endParaRPr>
          </a:p>
          <a:p>
            <a:pPr marL="27675" algn="ctr">
              <a:buClr>
                <a:schemeClr val="dk2"/>
              </a:buClr>
              <a:buSzPts val="1680"/>
            </a:pPr>
            <a:endParaRPr sz="1800" b="1" dirty="0">
              <a:solidFill>
                <a:schemeClr val="dk1"/>
              </a:solidFill>
              <a:latin typeface="Palatino Linotype"/>
              <a:ea typeface="Palatino Linotype"/>
              <a:cs typeface="Palatino Linotype"/>
              <a:sym typeface="Palatino Linotype"/>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7"/>
            <a:ext cx="7886700" cy="716478"/>
          </a:xfrm>
          <a:solidFill>
            <a:srgbClr val="92D050"/>
          </a:solidFill>
        </p:spPr>
        <p:txBody>
          <a:bodyPr/>
          <a:lstStyle/>
          <a:p>
            <a:r>
              <a:rPr lang="en-GB" dirty="0" smtClean="0"/>
              <a:t>Final tasks</a:t>
            </a:r>
            <a:endParaRPr lang="en-GB" dirty="0"/>
          </a:p>
        </p:txBody>
      </p:sp>
      <p:sp>
        <p:nvSpPr>
          <p:cNvPr id="5" name="Text Placeholder 4"/>
          <p:cNvSpPr>
            <a:spLocks noGrp="1"/>
          </p:cNvSpPr>
          <p:nvPr>
            <p:ph type="body" idx="1"/>
          </p:nvPr>
        </p:nvSpPr>
        <p:spPr>
          <a:xfrm>
            <a:off x="628650" y="1273361"/>
            <a:ext cx="7886700" cy="5975163"/>
          </a:xfrm>
        </p:spPr>
        <p:txBody>
          <a:bodyPr>
            <a:normAutofit/>
          </a:bodyPr>
          <a:lstStyle/>
          <a:p>
            <a:r>
              <a:rPr lang="en-GB" sz="2400" dirty="0" smtClean="0"/>
              <a:t>What is your Bartle Type? Find out: </a:t>
            </a:r>
            <a:r>
              <a:rPr lang="en-US" sz="2400" dirty="0">
                <a:hlinkClick r:id="rId2"/>
              </a:rPr>
              <a:t>Take the Bartle Test (matthewbarr.co.uk</a:t>
            </a:r>
            <a:r>
              <a:rPr lang="en-US" sz="2400" dirty="0" smtClean="0">
                <a:hlinkClick r:id="rId2"/>
              </a:rPr>
              <a:t>)</a:t>
            </a:r>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If time, look at the trailer for another version of Assassin’s Creed and see how they might cater for the different Bartle types. Create another chart like you did before. The more examples you have from across the franchise, the better!</a:t>
            </a:r>
          </a:p>
        </p:txBody>
      </p:sp>
      <p:pic>
        <p:nvPicPr>
          <p:cNvPr id="6" name="Picture 5"/>
          <p:cNvPicPr>
            <a:picLocks noChangeAspect="1"/>
          </p:cNvPicPr>
          <p:nvPr/>
        </p:nvPicPr>
        <p:blipFill>
          <a:blip r:embed="rId3"/>
          <a:stretch>
            <a:fillRect/>
          </a:stretch>
        </p:blipFill>
        <p:spPr>
          <a:xfrm>
            <a:off x="2412384" y="2122646"/>
            <a:ext cx="6784014" cy="2586019"/>
          </a:xfrm>
          <a:prstGeom prst="rect">
            <a:avLst/>
          </a:prstGeom>
        </p:spPr>
      </p:pic>
      <p:sp>
        <p:nvSpPr>
          <p:cNvPr id="7" name="TextBox 6"/>
          <p:cNvSpPr txBox="1"/>
          <p:nvPr/>
        </p:nvSpPr>
        <p:spPr>
          <a:xfrm>
            <a:off x="1490767" y="3180305"/>
            <a:ext cx="1050288" cy="307777"/>
          </a:xfrm>
          <a:prstGeom prst="rect">
            <a:avLst/>
          </a:prstGeom>
          <a:solidFill>
            <a:schemeClr val="accent4">
              <a:lumMod val="40000"/>
              <a:lumOff val="60000"/>
            </a:schemeClr>
          </a:solidFill>
        </p:spPr>
        <p:txBody>
          <a:bodyPr wrap="none" rtlCol="0">
            <a:spAutoFit/>
          </a:bodyPr>
          <a:lstStyle/>
          <a:p>
            <a:r>
              <a:rPr lang="en-GB" dirty="0" smtClean="0"/>
              <a:t>This is me </a:t>
            </a:r>
            <a:endParaRPr lang="en-GB" dirty="0"/>
          </a:p>
        </p:txBody>
      </p:sp>
    </p:spTree>
    <p:extLst>
      <p:ext uri="{BB962C8B-B14F-4D97-AF65-F5344CB8AC3E}">
        <p14:creationId xmlns:p14="http://schemas.microsoft.com/office/powerpoint/2010/main" val="390991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1150057"/>
          </a:xfrm>
        </p:spPr>
        <p:txBody>
          <a:bodyPr/>
          <a:lstStyle/>
          <a:p>
            <a:r>
              <a:rPr lang="en-GB" dirty="0" smtClean="0"/>
              <a:t>Admin</a:t>
            </a:r>
            <a:endParaRPr lang="en-GB" dirty="0"/>
          </a:p>
        </p:txBody>
      </p:sp>
      <p:sp>
        <p:nvSpPr>
          <p:cNvPr id="3" name="Subtitle 2"/>
          <p:cNvSpPr>
            <a:spLocks noGrp="1"/>
          </p:cNvSpPr>
          <p:nvPr>
            <p:ph type="subTitle" idx="1"/>
          </p:nvPr>
        </p:nvSpPr>
        <p:spPr/>
        <p:txBody>
          <a:bodyPr/>
          <a:lstStyle/>
          <a:p>
            <a:pPr marL="285750" indent="-285750" algn="l">
              <a:buFont typeface="Arial" panose="020B0604020202020204" pitchFamily="34" charset="0"/>
              <a:buChar char="•"/>
            </a:pPr>
            <a:r>
              <a:rPr lang="en-GB" dirty="0" smtClean="0"/>
              <a:t>You are in K16 tomorrow! Ms. Cheng will see you there. </a:t>
            </a:r>
          </a:p>
          <a:p>
            <a:pPr marL="285750" indent="-285750" algn="l">
              <a:buFont typeface="Arial" panose="020B0604020202020204" pitchFamily="34" charset="0"/>
              <a:buChar char="•"/>
            </a:pPr>
            <a:r>
              <a:rPr lang="en-GB" dirty="0" smtClean="0"/>
              <a:t>Homework for over the holidays: revise Assassin’s Creed – this is what you will be assessed on during assessment week (from Tues 30</a:t>
            </a:r>
            <a:r>
              <a:rPr lang="en-GB" baseline="30000" dirty="0" smtClean="0"/>
              <a:t>th</a:t>
            </a:r>
            <a:r>
              <a:rPr lang="en-GB" dirty="0" smtClean="0"/>
              <a:t> April)</a:t>
            </a:r>
            <a:endParaRPr lang="en-GB" dirty="0"/>
          </a:p>
        </p:txBody>
      </p:sp>
    </p:spTree>
    <p:extLst>
      <p:ext uri="{BB962C8B-B14F-4D97-AF65-F5344CB8AC3E}">
        <p14:creationId xmlns:p14="http://schemas.microsoft.com/office/powerpoint/2010/main" val="3956262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85950" y="365126"/>
            <a:ext cx="6629400" cy="1325563"/>
          </a:xfrm>
        </p:spPr>
        <p:txBody>
          <a:bodyPr/>
          <a:lstStyle/>
          <a:p>
            <a:r>
              <a:rPr lang="en-GB" dirty="0" smtClean="0"/>
              <a:t>Starter</a:t>
            </a:r>
            <a:endParaRPr lang="en-GB" dirty="0"/>
          </a:p>
        </p:txBody>
      </p:sp>
      <p:sp>
        <p:nvSpPr>
          <p:cNvPr id="5" name="Text Placeholder 4"/>
          <p:cNvSpPr>
            <a:spLocks noGrp="1"/>
          </p:cNvSpPr>
          <p:nvPr>
            <p:ph type="body" idx="1"/>
          </p:nvPr>
        </p:nvSpPr>
        <p:spPr/>
        <p:txBody>
          <a:bodyPr/>
          <a:lstStyle/>
          <a:p>
            <a:r>
              <a:rPr lang="en-GB" dirty="0" smtClean="0"/>
              <a:t>Someone asked if there was an Assassin’s Creed Film – the answer is yes!</a:t>
            </a:r>
          </a:p>
          <a:p>
            <a:endParaRPr lang="en-GB" dirty="0"/>
          </a:p>
          <a:p>
            <a:r>
              <a:rPr lang="en-US" dirty="0">
                <a:hlinkClick r:id="rId2"/>
              </a:rPr>
              <a:t>Assassin’s Creed | Official Trailer 2 [HD] | 20th Century FOX - YouTube</a:t>
            </a:r>
            <a:endParaRPr lang="en-GB" dirty="0"/>
          </a:p>
        </p:txBody>
      </p:sp>
    </p:spTree>
    <p:extLst>
      <p:ext uri="{BB962C8B-B14F-4D97-AF65-F5344CB8AC3E}">
        <p14:creationId xmlns:p14="http://schemas.microsoft.com/office/powerpoint/2010/main" val="2983066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873609">
            <a:off x="285833" y="664290"/>
            <a:ext cx="3708154" cy="2677656"/>
          </a:xfrm>
          <a:prstGeom prst="rect">
            <a:avLst/>
          </a:prstGeom>
        </p:spPr>
        <p:txBody>
          <a:bodyPr wrap="square">
            <a:spAutoFit/>
          </a:bodyPr>
          <a:lstStyle/>
          <a:p>
            <a:pPr fontAlgn="base"/>
            <a:r>
              <a:rPr lang="en-US" dirty="0">
                <a:solidFill>
                  <a:srgbClr val="121212"/>
                </a:solidFill>
                <a:latin typeface="GuardianTextEgyptian"/>
              </a:rPr>
              <a:t>It’s an action movie, with dollops of thriller and </a:t>
            </a:r>
            <a:r>
              <a:rPr lang="en-US" dirty="0" err="1">
                <a:solidFill>
                  <a:srgbClr val="121212"/>
                </a:solidFill>
                <a:latin typeface="GuardianTextEgyptian"/>
              </a:rPr>
              <a:t>splodges</a:t>
            </a:r>
            <a:r>
              <a:rPr lang="en-US" dirty="0">
                <a:solidFill>
                  <a:srgbClr val="121212"/>
                </a:solidFill>
                <a:latin typeface="GuardianTextEgyptian"/>
              </a:rPr>
              <a:t> of Dan Brown conspiracy; and hardly five minutes go by without someone in a monk’s outfit doing a bit of sub-parkour jumping from the roof of one building to another. And yet it is at all times mysteriously, transcendentally boring.</a:t>
            </a:r>
          </a:p>
          <a:p>
            <a:pPr fontAlgn="base"/>
            <a:r>
              <a:rPr lang="en-US" dirty="0">
                <a:solidFill>
                  <a:srgbClr val="121212"/>
                </a:solidFill>
                <a:latin typeface="GuardianTextEgyptian"/>
              </a:rPr>
              <a:t>I bet playing the game is much more exciting. But then getting </a:t>
            </a:r>
            <a:r>
              <a:rPr lang="en-US" dirty="0" err="1">
                <a:solidFill>
                  <a:srgbClr val="121212"/>
                </a:solidFill>
                <a:latin typeface="GuardianTextEgyptian"/>
              </a:rPr>
              <a:t>Fassbender</a:t>
            </a:r>
            <a:r>
              <a:rPr lang="en-US" dirty="0">
                <a:solidFill>
                  <a:srgbClr val="121212"/>
                </a:solidFill>
                <a:latin typeface="GuardianTextEgyptian"/>
              </a:rPr>
              <a:t> to slap a coat of </a:t>
            </a:r>
            <a:r>
              <a:rPr lang="en-US" dirty="0" err="1">
                <a:solidFill>
                  <a:srgbClr val="121212"/>
                </a:solidFill>
                <a:latin typeface="GuardianTextEgyptian"/>
              </a:rPr>
              <a:t>Dulux</a:t>
            </a:r>
            <a:r>
              <a:rPr lang="en-US" dirty="0">
                <a:solidFill>
                  <a:srgbClr val="121212"/>
                </a:solidFill>
                <a:latin typeface="GuardianTextEgyptian"/>
              </a:rPr>
              <a:t> on the wall of his hi-tech prison cell and monitoring the progressive moisture-loss would be more exciting.</a:t>
            </a:r>
          </a:p>
        </p:txBody>
      </p:sp>
      <p:sp>
        <p:nvSpPr>
          <p:cNvPr id="5" name="Rectangle 4"/>
          <p:cNvSpPr/>
          <p:nvPr/>
        </p:nvSpPr>
        <p:spPr>
          <a:xfrm rot="570000">
            <a:off x="1509939" y="3806505"/>
            <a:ext cx="2382087" cy="1169551"/>
          </a:xfrm>
          <a:prstGeom prst="rect">
            <a:avLst/>
          </a:prstGeom>
        </p:spPr>
        <p:txBody>
          <a:bodyPr wrap="square">
            <a:spAutoFit/>
          </a:bodyPr>
          <a:lstStyle/>
          <a:p>
            <a:r>
              <a:rPr lang="en-US" dirty="0">
                <a:solidFill>
                  <a:srgbClr val="121212"/>
                </a:solidFill>
                <a:latin typeface="GuardianTextEgyptian"/>
              </a:rPr>
              <a:t>Marion </a:t>
            </a:r>
            <a:r>
              <a:rPr lang="en-US" dirty="0" err="1">
                <a:solidFill>
                  <a:srgbClr val="121212"/>
                </a:solidFill>
                <a:latin typeface="GuardianTextEgyptian"/>
              </a:rPr>
              <a:t>Cotillard</a:t>
            </a:r>
            <a:r>
              <a:rPr lang="en-US" dirty="0">
                <a:solidFill>
                  <a:srgbClr val="121212"/>
                </a:solidFill>
                <a:latin typeface="GuardianTextEgyptian"/>
              </a:rPr>
              <a:t> says in her doom-laden accent: “Prepare the animus”; and it sounds worryingly like “Prepare the enemas”.</a:t>
            </a:r>
            <a:endParaRPr lang="en-GB" dirty="0"/>
          </a:p>
        </p:txBody>
      </p:sp>
      <p:sp>
        <p:nvSpPr>
          <p:cNvPr id="6" name="Rectangle 5"/>
          <p:cNvSpPr/>
          <p:nvPr/>
        </p:nvSpPr>
        <p:spPr>
          <a:xfrm rot="1497904">
            <a:off x="138327" y="4928949"/>
            <a:ext cx="2684356" cy="1384995"/>
          </a:xfrm>
          <a:prstGeom prst="rect">
            <a:avLst/>
          </a:prstGeom>
        </p:spPr>
        <p:txBody>
          <a:bodyPr wrap="square">
            <a:spAutoFit/>
          </a:bodyPr>
          <a:lstStyle/>
          <a:p>
            <a:r>
              <a:rPr lang="en-US" dirty="0">
                <a:solidFill>
                  <a:srgbClr val="121212"/>
                </a:solidFill>
                <a:latin typeface="GuardianTextEgyptian"/>
              </a:rPr>
              <a:t>There is no animus in this film, however. It’s rare to see a film quite so lacking in animus. It exists only to gouge money out of gamers. They might well want to stick to the game. </a:t>
            </a:r>
            <a:endParaRPr lang="en-GB" dirty="0"/>
          </a:p>
        </p:txBody>
      </p:sp>
      <p:sp>
        <p:nvSpPr>
          <p:cNvPr id="2" name="TextBox 1"/>
          <p:cNvSpPr txBox="1"/>
          <p:nvPr/>
        </p:nvSpPr>
        <p:spPr>
          <a:xfrm>
            <a:off x="590550" y="89230"/>
            <a:ext cx="1329210" cy="307777"/>
          </a:xfrm>
          <a:prstGeom prst="rect">
            <a:avLst/>
          </a:prstGeom>
          <a:solidFill>
            <a:srgbClr val="92D050"/>
          </a:solidFill>
        </p:spPr>
        <p:txBody>
          <a:bodyPr wrap="none" rtlCol="0">
            <a:spAutoFit/>
          </a:bodyPr>
          <a:lstStyle/>
          <a:p>
            <a:r>
              <a:rPr lang="en-GB" dirty="0" smtClean="0"/>
              <a:t>The reviews…</a:t>
            </a:r>
            <a:endParaRPr lang="en-GB" dirty="0"/>
          </a:p>
        </p:txBody>
      </p:sp>
      <p:pic>
        <p:nvPicPr>
          <p:cNvPr id="3" name="Picture 2"/>
          <p:cNvPicPr>
            <a:picLocks noChangeAspect="1"/>
          </p:cNvPicPr>
          <p:nvPr/>
        </p:nvPicPr>
        <p:blipFill>
          <a:blip r:embed="rId2"/>
          <a:stretch>
            <a:fillRect/>
          </a:stretch>
        </p:blipFill>
        <p:spPr>
          <a:xfrm>
            <a:off x="3972208" y="218304"/>
            <a:ext cx="5171792" cy="5318509"/>
          </a:xfrm>
          <a:prstGeom prst="rect">
            <a:avLst/>
          </a:prstGeom>
        </p:spPr>
      </p:pic>
    </p:spTree>
    <p:extLst>
      <p:ext uri="{BB962C8B-B14F-4D97-AF65-F5344CB8AC3E}">
        <p14:creationId xmlns:p14="http://schemas.microsoft.com/office/powerpoint/2010/main" val="1876842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9376"/>
            <a:ext cx="9144000" cy="1325563"/>
          </a:xfrm>
          <a:solidFill>
            <a:srgbClr val="92D050"/>
          </a:solidFill>
        </p:spPr>
        <p:txBody>
          <a:bodyPr/>
          <a:lstStyle/>
          <a:p>
            <a:r>
              <a:rPr lang="en-GB" dirty="0" smtClean="0"/>
              <a:t>Bartle’s Player Types</a:t>
            </a:r>
            <a:endParaRPr lang="en-GB" dirty="0"/>
          </a:p>
        </p:txBody>
      </p:sp>
      <p:sp>
        <p:nvSpPr>
          <p:cNvPr id="5" name="Text Placeholder 4"/>
          <p:cNvSpPr>
            <a:spLocks noGrp="1"/>
          </p:cNvSpPr>
          <p:nvPr>
            <p:ph type="body" idx="1"/>
          </p:nvPr>
        </p:nvSpPr>
        <p:spPr>
          <a:xfrm>
            <a:off x="230298" y="1592067"/>
            <a:ext cx="7886700" cy="4351338"/>
          </a:xfrm>
        </p:spPr>
        <p:txBody>
          <a:bodyPr>
            <a:normAutofit/>
          </a:bodyPr>
          <a:lstStyle/>
          <a:p>
            <a:r>
              <a:rPr lang="en-GB" sz="2400" dirty="0" smtClean="0"/>
              <a:t>The Achiever</a:t>
            </a:r>
          </a:p>
          <a:p>
            <a:r>
              <a:rPr lang="en-GB" sz="2400" dirty="0" smtClean="0"/>
              <a:t>The Explorer</a:t>
            </a:r>
          </a:p>
          <a:p>
            <a:r>
              <a:rPr lang="en-GB" sz="2400" dirty="0" smtClean="0"/>
              <a:t>The Socialiser</a:t>
            </a:r>
          </a:p>
          <a:p>
            <a:r>
              <a:rPr lang="en-GB" sz="2400" dirty="0" smtClean="0"/>
              <a:t>The </a:t>
            </a:r>
            <a:r>
              <a:rPr lang="en-GB" sz="2400" dirty="0" smtClean="0"/>
              <a:t>Killer</a:t>
            </a:r>
          </a:p>
          <a:p>
            <a:endParaRPr lang="en-GB" sz="2400" dirty="0"/>
          </a:p>
          <a:p>
            <a:pPr marL="85725" indent="0">
              <a:buNone/>
            </a:pPr>
            <a:r>
              <a:rPr lang="en-GB" sz="2400" dirty="0" smtClean="0"/>
              <a:t>I am going to explain each type </a:t>
            </a:r>
            <a:r>
              <a:rPr lang="en-GB" sz="2400" dirty="0" smtClean="0"/>
              <a:t>on the next four slides. Your task is to summarise each type using a graphic. Here are two examples: </a:t>
            </a:r>
            <a:endParaRPr lang="en-GB" sz="2400" dirty="0"/>
          </a:p>
        </p:txBody>
      </p:sp>
      <p:sp>
        <p:nvSpPr>
          <p:cNvPr id="2" name="TextBox 1"/>
          <p:cNvSpPr txBox="1"/>
          <p:nvPr/>
        </p:nvSpPr>
        <p:spPr>
          <a:xfrm rot="952072">
            <a:off x="3079979" y="1438526"/>
            <a:ext cx="2187336" cy="2031325"/>
          </a:xfrm>
          <a:prstGeom prst="rect">
            <a:avLst/>
          </a:prstGeom>
          <a:solidFill>
            <a:schemeClr val="accent4">
              <a:lumMod val="40000"/>
              <a:lumOff val="60000"/>
            </a:schemeClr>
          </a:solidFill>
        </p:spPr>
        <p:txBody>
          <a:bodyPr wrap="square" rtlCol="0">
            <a:spAutoFit/>
          </a:bodyPr>
          <a:lstStyle/>
          <a:p>
            <a:r>
              <a:rPr lang="en-GB" dirty="0" smtClean="0"/>
              <a:t>Can you predict their behaviour? Even more impressively, can you guess what percentage of players fall into each category? What does this remind you of in media that we’ve already learnt about? </a:t>
            </a:r>
            <a:endParaRPr lang="en-GB" dirty="0"/>
          </a:p>
        </p:txBody>
      </p:sp>
      <p:pic>
        <p:nvPicPr>
          <p:cNvPr id="6" name="Google Shape;108;p14"/>
          <p:cNvPicPr preferRelativeResize="0"/>
          <p:nvPr/>
        </p:nvPicPr>
        <p:blipFill rotWithShape="1">
          <a:blip r:embed="rId2">
            <a:alphaModFix/>
          </a:blip>
          <a:srcRect/>
          <a:stretch/>
        </p:blipFill>
        <p:spPr>
          <a:xfrm>
            <a:off x="5006566" y="5051833"/>
            <a:ext cx="3110432" cy="1696848"/>
          </a:xfrm>
          <a:prstGeom prst="rect">
            <a:avLst/>
          </a:prstGeom>
          <a:noFill/>
          <a:ln w="9525" cap="flat" cmpd="sng">
            <a:solidFill>
              <a:schemeClr val="dk1"/>
            </a:solidFill>
            <a:prstDash val="solid"/>
            <a:round/>
            <a:headEnd type="none" w="sm" len="sm"/>
            <a:tailEnd type="none" w="sm" len="sm"/>
          </a:ln>
        </p:spPr>
      </p:pic>
      <p:pic>
        <p:nvPicPr>
          <p:cNvPr id="3" name="Picture 2"/>
          <p:cNvPicPr>
            <a:picLocks noChangeAspect="1"/>
          </p:cNvPicPr>
          <p:nvPr/>
        </p:nvPicPr>
        <p:blipFill>
          <a:blip r:embed="rId3"/>
          <a:stretch>
            <a:fillRect/>
          </a:stretch>
        </p:blipFill>
        <p:spPr>
          <a:xfrm>
            <a:off x="840677" y="5051833"/>
            <a:ext cx="3016059" cy="1696848"/>
          </a:xfrm>
          <a:prstGeom prst="rect">
            <a:avLst/>
          </a:prstGeom>
        </p:spPr>
      </p:pic>
    </p:spTree>
    <p:extLst>
      <p:ext uri="{BB962C8B-B14F-4D97-AF65-F5344CB8AC3E}">
        <p14:creationId xmlns:p14="http://schemas.microsoft.com/office/powerpoint/2010/main" val="3414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43187" y="136526"/>
            <a:ext cx="3781426" cy="1325563"/>
          </a:xfrm>
          <a:solidFill>
            <a:srgbClr val="92D050"/>
          </a:solidFill>
        </p:spPr>
        <p:txBody>
          <a:bodyPr/>
          <a:lstStyle/>
          <a:p>
            <a:r>
              <a:rPr lang="en-GB" dirty="0" smtClean="0"/>
              <a:t>The Achiever</a:t>
            </a:r>
            <a:endParaRPr lang="en-GB" dirty="0"/>
          </a:p>
        </p:txBody>
      </p:sp>
      <p:sp>
        <p:nvSpPr>
          <p:cNvPr id="5" name="Text Placeholder 4"/>
          <p:cNvSpPr>
            <a:spLocks noGrp="1"/>
          </p:cNvSpPr>
          <p:nvPr>
            <p:ph type="body" idx="1"/>
          </p:nvPr>
        </p:nvSpPr>
        <p:spPr>
          <a:xfrm>
            <a:off x="266700" y="1711325"/>
            <a:ext cx="8534400" cy="4351338"/>
          </a:xfrm>
        </p:spPr>
        <p:txBody>
          <a:bodyPr>
            <a:noAutofit/>
          </a:bodyPr>
          <a:lstStyle/>
          <a:p>
            <a:pPr marL="85725" indent="0">
              <a:lnSpc>
                <a:spcPct val="100000"/>
              </a:lnSpc>
              <a:spcBef>
                <a:spcPts val="0"/>
              </a:spcBef>
              <a:buNone/>
            </a:pPr>
            <a:r>
              <a:rPr lang="en-US" sz="2400" dirty="0">
                <a:latin typeface="Calibri" panose="020F0502020204030204" pitchFamily="34" charset="0"/>
                <a:cs typeface="Calibri" panose="020F0502020204030204" pitchFamily="34" charset="0"/>
              </a:rPr>
              <a:t>Achievers are all about points and status. They want to be able to show their friends how they are progressing. They like to collect badges and put them on display. This is </a:t>
            </a:r>
            <a:r>
              <a:rPr lang="en-US" sz="2400" dirty="0">
                <a:solidFill>
                  <a:schemeClr val="tx1"/>
                </a:solidFill>
                <a:latin typeface="Calibri" panose="020F0502020204030204" pitchFamily="34" charset="0"/>
                <a:cs typeface="Calibri" panose="020F0502020204030204" pitchFamily="34" charset="0"/>
              </a:rPr>
              <a:t>the type of person who responds particularly well to incentive schemes such as Air Miles, where every additional mile collected is an achievement in its own right. Bartle estimates that roughly 10% of people are players of the Achiever </a:t>
            </a:r>
            <a:r>
              <a:rPr lang="en-US" sz="2400" dirty="0">
                <a:latin typeface="Calibri" panose="020F0502020204030204" pitchFamily="34" charset="0"/>
                <a:cs typeface="Calibri" panose="020F0502020204030204" pitchFamily="34" charset="0"/>
              </a:rPr>
              <a:t>type. Chances are you will know several people of this sort; someone who boasts he used a quicker route to get to a destination than his friend did is an Achiever type. </a:t>
            </a:r>
          </a:p>
          <a:p>
            <a:pPr>
              <a:lnSpc>
                <a:spcPct val="100000"/>
              </a:lnSpc>
              <a:spcBef>
                <a:spcPts val="0"/>
              </a:spcBef>
            </a:pPr>
            <a:endParaRPr lang="en-US" sz="2400" dirty="0">
              <a:latin typeface="Calibri" panose="020F0502020204030204" pitchFamily="34" charset="0"/>
              <a:cs typeface="Calibri" panose="020F0502020204030204" pitchFamily="34" charset="0"/>
            </a:endParaRPr>
          </a:p>
          <a:p>
            <a:pPr marL="85725" indent="0">
              <a:lnSpc>
                <a:spcPct val="100000"/>
              </a:lnSpc>
              <a:spcBef>
                <a:spcPts val="0"/>
              </a:spcBef>
              <a:buNone/>
            </a:pPr>
            <a:r>
              <a:rPr lang="en-US" sz="1600" dirty="0" smtClean="0">
                <a:latin typeface="Calibri" panose="020F0502020204030204" pitchFamily="34" charset="0"/>
                <a:cs typeface="Calibri" panose="020F0502020204030204" pitchFamily="34" charset="0"/>
              </a:rPr>
              <a:t>[Kumar</a:t>
            </a:r>
            <a:r>
              <a:rPr lang="en-US" sz="1600" dirty="0">
                <a:latin typeface="Calibri" panose="020F0502020204030204" pitchFamily="34" charset="0"/>
                <a:cs typeface="Calibri" panose="020F0502020204030204" pitchFamily="34" charset="0"/>
              </a:rPr>
              <a:t>, J., Herger, M. and Dam, R. F. (2023, March 23). Bartle’s Player Types for Gamification. Interaction Design Foundation - </a:t>
            </a:r>
            <a:r>
              <a:rPr lang="en-US" sz="1600" dirty="0" err="1">
                <a:latin typeface="Calibri" panose="020F0502020204030204" pitchFamily="34" charset="0"/>
                <a:cs typeface="Calibri" panose="020F0502020204030204" pitchFamily="34" charset="0"/>
              </a:rPr>
              <a:t>IxDF</a:t>
            </a:r>
            <a:r>
              <a:rPr lang="en-US" sz="1600" dirty="0">
                <a:latin typeface="Calibri" panose="020F0502020204030204" pitchFamily="34" charset="0"/>
                <a:cs typeface="Calibri" panose="020F0502020204030204" pitchFamily="34" charset="0"/>
              </a:rPr>
              <a:t>. </a:t>
            </a:r>
            <a:r>
              <a:rPr lang="en-US" sz="1600" dirty="0" smtClean="0">
                <a:latin typeface="Calibri" panose="020F0502020204030204" pitchFamily="34" charset="0"/>
                <a:cs typeface="Calibri" panose="020F0502020204030204" pitchFamily="34" charset="0"/>
              </a:rPr>
              <a:t> </a:t>
            </a:r>
            <a:r>
              <a:rPr lang="en-US" sz="1600" dirty="0" smtClean="0">
                <a:latin typeface="Calibri" panose="020F0502020204030204" pitchFamily="34" charset="0"/>
                <a:cs typeface="Calibri" panose="020F0502020204030204" pitchFamily="34" charset="0"/>
                <a:hlinkClick r:id="rId2"/>
              </a:rPr>
              <a:t>https</a:t>
            </a:r>
            <a:r>
              <a:rPr lang="en-US" sz="1600" dirty="0">
                <a:latin typeface="Calibri" panose="020F0502020204030204" pitchFamily="34" charset="0"/>
                <a:cs typeface="Calibri" panose="020F0502020204030204" pitchFamily="34" charset="0"/>
                <a:hlinkClick r:id="rId2"/>
              </a:rPr>
              <a:t>://www.interaction-design.org/literature/article/bartle-s-player-types-for-gamification#:~:</a:t>
            </a:r>
            <a:r>
              <a:rPr lang="en-US" sz="1600" dirty="0" smtClean="0">
                <a:latin typeface="Calibri" panose="020F0502020204030204" pitchFamily="34" charset="0"/>
                <a:cs typeface="Calibri" panose="020F0502020204030204" pitchFamily="34" charset="0"/>
                <a:hlinkClick r:id="rId2"/>
              </a:rPr>
              <a:t>text=Achievers%20are%20all,an%20Achiever%20type</a:t>
            </a:r>
            <a:r>
              <a:rPr lang="en-US" sz="1600" dirty="0" smtClean="0">
                <a:latin typeface="Calibri" panose="020F0502020204030204" pitchFamily="34" charset="0"/>
                <a:cs typeface="Calibri" panose="020F0502020204030204" pitchFamily="34" charset="0"/>
              </a:rPr>
              <a:t>] .</a:t>
            </a:r>
            <a:endParaRPr lang="en-GB"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7806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38436" y="269876"/>
            <a:ext cx="3543300" cy="1325563"/>
          </a:xfrm>
          <a:solidFill>
            <a:srgbClr val="92D050"/>
          </a:solidFill>
        </p:spPr>
        <p:txBody>
          <a:bodyPr/>
          <a:lstStyle/>
          <a:p>
            <a:r>
              <a:rPr lang="en-GB" dirty="0" smtClean="0"/>
              <a:t>The Explorer</a:t>
            </a:r>
            <a:endParaRPr lang="en-GB" dirty="0"/>
          </a:p>
        </p:txBody>
      </p:sp>
      <p:sp>
        <p:nvSpPr>
          <p:cNvPr id="5" name="Text Placeholder 4"/>
          <p:cNvSpPr>
            <a:spLocks noGrp="1"/>
          </p:cNvSpPr>
          <p:nvPr>
            <p:ph type="body" idx="1"/>
          </p:nvPr>
        </p:nvSpPr>
        <p:spPr>
          <a:xfrm>
            <a:off x="257174" y="1797049"/>
            <a:ext cx="8505825" cy="4708525"/>
          </a:xfrm>
        </p:spPr>
        <p:txBody>
          <a:bodyPr>
            <a:noAutofit/>
          </a:bodyPr>
          <a:lstStyle/>
          <a:p>
            <a:pPr marL="85725" indent="0">
              <a:lnSpc>
                <a:spcPct val="100000"/>
              </a:lnSpc>
              <a:spcBef>
                <a:spcPts val="0"/>
              </a:spcBef>
              <a:buNone/>
            </a:pPr>
            <a:r>
              <a:rPr lang="en-US" sz="2100" dirty="0">
                <a:latin typeface="Calibri" panose="020F0502020204030204" pitchFamily="34" charset="0"/>
                <a:cs typeface="Calibri" panose="020F0502020204030204" pitchFamily="34" charset="0"/>
              </a:rPr>
              <a:t>Explorers want to see new things and discover new secrets. They’re not as bothered about points or prizes. For them, </a:t>
            </a:r>
            <a:r>
              <a:rPr lang="en-US" sz="2100" i="1" dirty="0">
                <a:latin typeface="Calibri" panose="020F0502020204030204" pitchFamily="34" charset="0"/>
                <a:cs typeface="Calibri" panose="020F0502020204030204" pitchFamily="34" charset="0"/>
              </a:rPr>
              <a:t>discovery </a:t>
            </a:r>
            <a:r>
              <a:rPr lang="en-US" sz="2100" dirty="0">
                <a:latin typeface="Calibri" panose="020F0502020204030204" pitchFamily="34" charset="0"/>
                <a:cs typeface="Calibri" panose="020F0502020204030204" pitchFamily="34" charset="0"/>
              </a:rPr>
              <a:t>is the prize. Explorers are fine with repetitive tasks as long as they eventually “unlock” a new area of the game, or they deliver some kind of “Easter Egg” (an Easter Egg is a small bonus within a game – sometimes it’s as simple as a little joke, whereas in other cases it might be a full extra video sequence regarding what has been accomplished). Explorers really enjoy the surprise that’s possible in a game, and around 10% of players fit into this category. These are the players who will feel at walls in a game in order to access a secret passage; their satisfaction on doing so is what makes them tick, not bragging to their friends about their discovery. Build this sort of feature into your gamification design—and you’ll be speaking their language.</a:t>
            </a:r>
            <a:endParaRPr lang="en-GB" sz="2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8165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2237" y="355601"/>
            <a:ext cx="3800476" cy="1325563"/>
          </a:xfrm>
          <a:solidFill>
            <a:srgbClr val="92D050"/>
          </a:solidFill>
        </p:spPr>
        <p:txBody>
          <a:bodyPr/>
          <a:lstStyle/>
          <a:p>
            <a:r>
              <a:rPr lang="en-GB" dirty="0" smtClean="0"/>
              <a:t>The Socialiser</a:t>
            </a:r>
            <a:endParaRPr lang="en-GB" dirty="0"/>
          </a:p>
        </p:txBody>
      </p:sp>
      <p:sp>
        <p:nvSpPr>
          <p:cNvPr id="5" name="Text Placeholder 4"/>
          <p:cNvSpPr>
            <a:spLocks noGrp="1"/>
          </p:cNvSpPr>
          <p:nvPr>
            <p:ph type="body" idx="1"/>
          </p:nvPr>
        </p:nvSpPr>
        <p:spPr>
          <a:xfrm>
            <a:off x="619125" y="2025650"/>
            <a:ext cx="7886700" cy="4351338"/>
          </a:xfrm>
        </p:spPr>
        <p:txBody>
          <a:bodyPr>
            <a:normAutofit fontScale="70000" lnSpcReduction="20000"/>
          </a:bodyPr>
          <a:lstStyle/>
          <a:p>
            <a:pPr marL="85725" indent="0">
              <a:lnSpc>
                <a:spcPct val="120000"/>
              </a:lnSpc>
              <a:spcBef>
                <a:spcPts val="0"/>
              </a:spcBef>
              <a:buNone/>
            </a:pPr>
            <a:r>
              <a:rPr lang="en-US" dirty="0" smtClean="0">
                <a:latin typeface="Calibri" panose="020F0502020204030204" pitchFamily="34" charset="0"/>
                <a:cs typeface="Calibri" panose="020F0502020204030204" pitchFamily="34" charset="0"/>
              </a:rPr>
              <a:t>‘The </a:t>
            </a:r>
            <a:r>
              <a:rPr lang="en-US" dirty="0">
                <a:latin typeface="Calibri" panose="020F0502020204030204" pitchFamily="34" charset="0"/>
                <a:cs typeface="Calibri" panose="020F0502020204030204" pitchFamily="34" charset="0"/>
              </a:rPr>
              <a:t>vast majority of players are Socializers. That’s almost 80% of people who play games. Socializers experience fun in their games through their interaction with other players. Socializers are happy to collaborate in order to achieve bigger and better things than they could on their own. Games, such as Farmville (Facebook’s largest game), appeal to the Socializer. For instance, Socializers are happy to water someone else’s farm in exchange for new crops for their own farm. For example, office workers who leave at the end of the day and remind each other to water each others’ crops may be friends… or they may just be acquaintances. Whatever the deal is, the point with Socializers is that joining forces makes sense to them. Note—this is the last place you’ll find fierce competition, but it doesn’t mean Socializers are passive milksops who lack ambition</a:t>
            </a:r>
            <a:r>
              <a:rPr lang="en-US" dirty="0" smtClean="0">
                <a:latin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7861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81362" y="260351"/>
            <a:ext cx="2581276" cy="1325563"/>
          </a:xfrm>
          <a:solidFill>
            <a:srgbClr val="92D050"/>
          </a:solidFill>
        </p:spPr>
        <p:txBody>
          <a:bodyPr/>
          <a:lstStyle/>
          <a:p>
            <a:r>
              <a:rPr lang="en-GB" dirty="0" smtClean="0"/>
              <a:t>The Killer</a:t>
            </a:r>
            <a:endParaRPr lang="en-GB" dirty="0"/>
          </a:p>
        </p:txBody>
      </p:sp>
      <p:sp>
        <p:nvSpPr>
          <p:cNvPr id="5" name="Text Placeholder 4"/>
          <p:cNvSpPr>
            <a:spLocks noGrp="1"/>
          </p:cNvSpPr>
          <p:nvPr>
            <p:ph type="body" idx="1"/>
          </p:nvPr>
        </p:nvSpPr>
        <p:spPr/>
        <p:txBody>
          <a:bodyPr>
            <a:normAutofit fontScale="85000" lnSpcReduction="10000"/>
          </a:bodyPr>
          <a:lstStyle/>
          <a:p>
            <a:pPr marL="85725" indent="0">
              <a:lnSpc>
                <a:spcPct val="110000"/>
              </a:lnSpc>
              <a:spcBef>
                <a:spcPts val="0"/>
              </a:spcBef>
              <a:buNone/>
            </a:pPr>
            <a:r>
              <a:rPr lang="en-US" dirty="0">
                <a:latin typeface="Calibri" panose="020F0502020204030204" pitchFamily="34" charset="0"/>
                <a:cs typeface="Calibri" panose="020F0502020204030204" pitchFamily="34" charset="0"/>
              </a:rPr>
              <a:t>The Killer denotes an ominous-sounding type, but one that is nonetheless valid. Killers are similar to Achievers in the way that they get a thrill from gaining points and winning status too. What sets them apart from Achievers is that the Killers want to see other people </a:t>
            </a:r>
            <a:r>
              <a:rPr lang="en-US" i="1" dirty="0">
                <a:latin typeface="Calibri" panose="020F0502020204030204" pitchFamily="34" charset="0"/>
                <a:cs typeface="Calibri" panose="020F0502020204030204" pitchFamily="34" charset="0"/>
              </a:rPr>
              <a:t>lose</a:t>
            </a:r>
            <a:r>
              <a:rPr lang="en-US" dirty="0">
                <a:latin typeface="Calibri" panose="020F0502020204030204" pitchFamily="34" charset="0"/>
                <a:cs typeface="Calibri" panose="020F0502020204030204" pitchFamily="34" charset="0"/>
              </a:rPr>
              <a:t>. They’re highly competitive, and winning is what motivates them. They want to be the best at the game—and it should come as little surprise that the only way for </a:t>
            </a:r>
            <a:r>
              <a:rPr lang="en-US" i="1" dirty="0">
                <a:latin typeface="Calibri" panose="020F0502020204030204" pitchFamily="34" charset="0"/>
                <a:cs typeface="Calibri" panose="020F0502020204030204" pitchFamily="34" charset="0"/>
              </a:rPr>
              <a:t>that</a:t>
            </a:r>
            <a:r>
              <a:rPr lang="en-US" dirty="0">
                <a:latin typeface="Calibri" panose="020F0502020204030204" pitchFamily="34" charset="0"/>
                <a:cs typeface="Calibri" panose="020F0502020204030204" pitchFamily="34" charset="0"/>
              </a:rPr>
              <a:t> to be true is if they beat </a:t>
            </a:r>
            <a:r>
              <a:rPr lang="en-US" i="1" dirty="0">
                <a:latin typeface="Calibri" panose="020F0502020204030204" pitchFamily="34" charset="0"/>
                <a:cs typeface="Calibri" panose="020F0502020204030204" pitchFamily="34" charset="0"/>
              </a:rPr>
              <a:t>everyone else</a:t>
            </a:r>
            <a:r>
              <a:rPr lang="en-US" dirty="0">
                <a:latin typeface="Calibri" panose="020F0502020204030204" pitchFamily="34" charset="0"/>
                <a:cs typeface="Calibri" panose="020F0502020204030204" pitchFamily="34" charset="0"/>
              </a:rPr>
              <a:t>. You may expect this personality type to be common, but Bartle’s research suggests that only a small number of players are Killers – less than 1% to be precise.</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4735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792</Words>
  <Application>Microsoft Office PowerPoint</Application>
  <PresentationFormat>On-screen Show (4:3)</PresentationFormat>
  <Paragraphs>55</Paragraphs>
  <Slides>12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Calibri Light</vt:lpstr>
      <vt:lpstr>Calibri</vt:lpstr>
      <vt:lpstr>Palatino Linotype</vt:lpstr>
      <vt:lpstr>Arial</vt:lpstr>
      <vt:lpstr>Cabin</vt:lpstr>
      <vt:lpstr>Century Gothic</vt:lpstr>
      <vt:lpstr>GuardianTextEgyptian</vt:lpstr>
      <vt:lpstr>Office Theme</vt:lpstr>
      <vt:lpstr>COM 1 SEC B</vt:lpstr>
      <vt:lpstr>Admin</vt:lpstr>
      <vt:lpstr>Starter</vt:lpstr>
      <vt:lpstr>PowerPoint Presentation</vt:lpstr>
      <vt:lpstr>Bartle’s Player Types</vt:lpstr>
      <vt:lpstr>The Achiever</vt:lpstr>
      <vt:lpstr>The Explorer</vt:lpstr>
      <vt:lpstr>The Socialiser</vt:lpstr>
      <vt:lpstr>The Killer</vt:lpstr>
      <vt:lpstr>How has Ubisoft developed Assassin’s Creed: Valhalla to appeal to the different gamer types in Bartle’s Taxonomy of Gamers? </vt:lpstr>
      <vt:lpstr>Video Games = Violent Behaviour?</vt:lpstr>
      <vt:lpstr>Final tasks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HOWARD-SAUNDERS</dc:creator>
  <cp:lastModifiedBy>Clare HOWARD-SAUNDERS</cp:lastModifiedBy>
  <cp:revision>10</cp:revision>
  <dcterms:modified xsi:type="dcterms:W3CDTF">2024-03-27T11:41:24Z</dcterms:modified>
</cp:coreProperties>
</file>