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7" r:id="rId2"/>
    <p:sldId id="268" r:id="rId3"/>
    <p:sldId id="258" r:id="rId4"/>
    <p:sldId id="259" r:id="rId5"/>
    <p:sldId id="267" r:id="rId6"/>
    <p:sldId id="260" r:id="rId7"/>
    <p:sldId id="265" r:id="rId8"/>
    <p:sldId id="266" r:id="rId9"/>
    <p:sldId id="261" r:id="rId10"/>
    <p:sldId id="269" r:id="rId11"/>
    <p:sldId id="270" r:id="rId12"/>
    <p:sldId id="272" r:id="rId13"/>
    <p:sldId id="273" r:id="rId14"/>
    <p:sldId id="285" r:id="rId15"/>
    <p:sldId id="281" r:id="rId16"/>
    <p:sldId id="275" r:id="rId17"/>
    <p:sldId id="274" r:id="rId18"/>
    <p:sldId id="276" r:id="rId19"/>
    <p:sldId id="280" r:id="rId20"/>
    <p:sldId id="277" r:id="rId21"/>
    <p:sldId id="278" r:id="rId22"/>
    <p:sldId id="279" r:id="rId23"/>
    <p:sldId id="282" r:id="rId24"/>
    <p:sldId id="286" r:id="rId25"/>
    <p:sldId id="283" r:id="rId26"/>
    <p:sldId id="291" r:id="rId27"/>
    <p:sldId id="284" r:id="rId28"/>
    <p:sldId id="287" r:id="rId29"/>
    <p:sldId id="288" r:id="rId30"/>
    <p:sldId id="289" r:id="rId31"/>
    <p:sldId id="290" r:id="rId32"/>
    <p:sldId id="271" r:id="rId33"/>
    <p:sldId id="262" r:id="rId34"/>
    <p:sldId id="263" r:id="rId35"/>
    <p:sldId id="264"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re Howard-Saunders" initials="CH" lastIdx="1" clrIdx="0">
    <p:extLst>
      <p:ext uri="{19B8F6BF-5375-455C-9EA6-DF929625EA0E}">
        <p15:presenceInfo xmlns:p15="http://schemas.microsoft.com/office/powerpoint/2012/main" userId="c21fb37210b29a2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4" autoAdjust="0"/>
    <p:restoredTop sz="94660"/>
  </p:normalViewPr>
  <p:slideViewPr>
    <p:cSldViewPr snapToGrid="0">
      <p:cViewPr varScale="1">
        <p:scale>
          <a:sx n="88" d="100"/>
          <a:sy n="88" d="100"/>
        </p:scale>
        <p:origin x="144" y="5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8-20T18:37:44.076" idx="1">
    <p:pos x="10" y="10"/>
    <p:text/>
    <p:extLst>
      <p:ext uri="{C676402C-5697-4E1C-873F-D02D1690AC5C}">
        <p15:threadingInfo xmlns:p15="http://schemas.microsoft.com/office/powerpoint/2012/main" timeZoneBias="-60"/>
      </p:ext>
    </p:extLst>
  </p:cm>
</p:cmLst>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19T14:35:37.35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1,'16236'0,"-16078"0,-47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367C47-5466-4A3D-897D-C311722A02E8}" type="datetimeFigureOut">
              <a:rPr lang="en-GB" smtClean="0"/>
              <a:t>20/02/2024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798E41-2F91-46B6-8F7F-984FE9BAC320}" type="slidenum">
              <a:rPr lang="en-GB" smtClean="0"/>
              <a:t>‹#›</a:t>
            </a:fld>
            <a:endParaRPr lang="en-GB"/>
          </a:p>
        </p:txBody>
      </p:sp>
    </p:spTree>
    <p:extLst>
      <p:ext uri="{BB962C8B-B14F-4D97-AF65-F5344CB8AC3E}">
        <p14:creationId xmlns:p14="http://schemas.microsoft.com/office/powerpoint/2010/main" val="2280477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F8E717-ACE4-453D-8FB3-8A2931F7BB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Term 1 Lesson 1</a:t>
            </a:r>
          </a:p>
        </p:txBody>
      </p:sp>
    </p:spTree>
    <p:extLst>
      <p:ext uri="{BB962C8B-B14F-4D97-AF65-F5344CB8AC3E}">
        <p14:creationId xmlns:p14="http://schemas.microsoft.com/office/powerpoint/2010/main" val="880672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F81D8E1-DE6C-4C8C-862D-CC30D28B86EF}" type="datetimeFigureOut">
              <a:rPr lang="en-GB" smtClean="0"/>
              <a:t>20/02/2024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6B79A3-0335-4728-8A85-3BD1F34FD654}" type="slidenum">
              <a:rPr lang="en-GB" smtClean="0"/>
              <a:t>‹#›</a:t>
            </a:fld>
            <a:endParaRPr lang="en-GB"/>
          </a:p>
        </p:txBody>
      </p:sp>
    </p:spTree>
    <p:extLst>
      <p:ext uri="{BB962C8B-B14F-4D97-AF65-F5344CB8AC3E}">
        <p14:creationId xmlns:p14="http://schemas.microsoft.com/office/powerpoint/2010/main" val="315269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F81D8E1-DE6C-4C8C-862D-CC30D28B86EF}" type="datetimeFigureOut">
              <a:rPr lang="en-GB" smtClean="0"/>
              <a:t>20/02/2024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6B79A3-0335-4728-8A85-3BD1F34FD654}" type="slidenum">
              <a:rPr lang="en-GB" smtClean="0"/>
              <a:t>‹#›</a:t>
            </a:fld>
            <a:endParaRPr lang="en-GB"/>
          </a:p>
        </p:txBody>
      </p:sp>
    </p:spTree>
    <p:extLst>
      <p:ext uri="{BB962C8B-B14F-4D97-AF65-F5344CB8AC3E}">
        <p14:creationId xmlns:p14="http://schemas.microsoft.com/office/powerpoint/2010/main" val="18314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F81D8E1-DE6C-4C8C-862D-CC30D28B86EF}" type="datetimeFigureOut">
              <a:rPr lang="en-GB" smtClean="0"/>
              <a:t>20/02/2024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6B79A3-0335-4728-8A85-3BD1F34FD654}" type="slidenum">
              <a:rPr lang="en-GB" smtClean="0"/>
              <a:t>‹#›</a:t>
            </a:fld>
            <a:endParaRPr lang="en-GB"/>
          </a:p>
        </p:txBody>
      </p:sp>
    </p:spTree>
    <p:extLst>
      <p:ext uri="{BB962C8B-B14F-4D97-AF65-F5344CB8AC3E}">
        <p14:creationId xmlns:p14="http://schemas.microsoft.com/office/powerpoint/2010/main" val="1891043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F81D8E1-DE6C-4C8C-862D-CC30D28B86EF}" type="datetimeFigureOut">
              <a:rPr lang="en-GB" smtClean="0"/>
              <a:t>20/02/2024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6B79A3-0335-4728-8A85-3BD1F34FD654}" type="slidenum">
              <a:rPr lang="en-GB" smtClean="0"/>
              <a:t>‹#›</a:t>
            </a:fld>
            <a:endParaRPr lang="en-GB"/>
          </a:p>
        </p:txBody>
      </p:sp>
    </p:spTree>
    <p:extLst>
      <p:ext uri="{BB962C8B-B14F-4D97-AF65-F5344CB8AC3E}">
        <p14:creationId xmlns:p14="http://schemas.microsoft.com/office/powerpoint/2010/main" val="46523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F81D8E1-DE6C-4C8C-862D-CC30D28B86EF}" type="datetimeFigureOut">
              <a:rPr lang="en-GB" smtClean="0"/>
              <a:t>20/02/2024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6B79A3-0335-4728-8A85-3BD1F34FD654}" type="slidenum">
              <a:rPr lang="en-GB" smtClean="0"/>
              <a:t>‹#›</a:t>
            </a:fld>
            <a:endParaRPr lang="en-GB"/>
          </a:p>
        </p:txBody>
      </p:sp>
    </p:spTree>
    <p:extLst>
      <p:ext uri="{BB962C8B-B14F-4D97-AF65-F5344CB8AC3E}">
        <p14:creationId xmlns:p14="http://schemas.microsoft.com/office/powerpoint/2010/main" val="3590682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F81D8E1-DE6C-4C8C-862D-CC30D28B86EF}" type="datetimeFigureOut">
              <a:rPr lang="en-GB" smtClean="0"/>
              <a:t>20/02/2024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6B79A3-0335-4728-8A85-3BD1F34FD654}" type="slidenum">
              <a:rPr lang="en-GB" smtClean="0"/>
              <a:t>‹#›</a:t>
            </a:fld>
            <a:endParaRPr lang="en-GB"/>
          </a:p>
        </p:txBody>
      </p:sp>
    </p:spTree>
    <p:extLst>
      <p:ext uri="{BB962C8B-B14F-4D97-AF65-F5344CB8AC3E}">
        <p14:creationId xmlns:p14="http://schemas.microsoft.com/office/powerpoint/2010/main" val="239524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F81D8E1-DE6C-4C8C-862D-CC30D28B86EF}" type="datetimeFigureOut">
              <a:rPr lang="en-GB" smtClean="0"/>
              <a:t>20/02/2024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66B79A3-0335-4728-8A85-3BD1F34FD654}" type="slidenum">
              <a:rPr lang="en-GB" smtClean="0"/>
              <a:t>‹#›</a:t>
            </a:fld>
            <a:endParaRPr lang="en-GB"/>
          </a:p>
        </p:txBody>
      </p:sp>
    </p:spTree>
    <p:extLst>
      <p:ext uri="{BB962C8B-B14F-4D97-AF65-F5344CB8AC3E}">
        <p14:creationId xmlns:p14="http://schemas.microsoft.com/office/powerpoint/2010/main" val="3882757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F81D8E1-DE6C-4C8C-862D-CC30D28B86EF}" type="datetimeFigureOut">
              <a:rPr lang="en-GB" smtClean="0"/>
              <a:t>20/02/2024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6B79A3-0335-4728-8A85-3BD1F34FD654}" type="slidenum">
              <a:rPr lang="en-GB" smtClean="0"/>
              <a:t>‹#›</a:t>
            </a:fld>
            <a:endParaRPr lang="en-GB"/>
          </a:p>
        </p:txBody>
      </p:sp>
    </p:spTree>
    <p:extLst>
      <p:ext uri="{BB962C8B-B14F-4D97-AF65-F5344CB8AC3E}">
        <p14:creationId xmlns:p14="http://schemas.microsoft.com/office/powerpoint/2010/main" val="3877058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81D8E1-DE6C-4C8C-862D-CC30D28B86EF}" type="datetimeFigureOut">
              <a:rPr lang="en-GB" smtClean="0"/>
              <a:t>20/02/2024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6B79A3-0335-4728-8A85-3BD1F34FD654}" type="slidenum">
              <a:rPr lang="en-GB" smtClean="0"/>
              <a:t>‹#›</a:t>
            </a:fld>
            <a:endParaRPr lang="en-GB"/>
          </a:p>
        </p:txBody>
      </p:sp>
    </p:spTree>
    <p:extLst>
      <p:ext uri="{BB962C8B-B14F-4D97-AF65-F5344CB8AC3E}">
        <p14:creationId xmlns:p14="http://schemas.microsoft.com/office/powerpoint/2010/main" val="1850330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BF81D8E1-DE6C-4C8C-862D-CC30D28B86EF}" type="datetimeFigureOut">
              <a:rPr lang="en-GB" smtClean="0"/>
              <a:t>20/02/2024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6B79A3-0335-4728-8A85-3BD1F34FD654}" type="slidenum">
              <a:rPr lang="en-GB" smtClean="0"/>
              <a:t>‹#›</a:t>
            </a:fld>
            <a:endParaRPr lang="en-GB"/>
          </a:p>
        </p:txBody>
      </p:sp>
    </p:spTree>
    <p:extLst>
      <p:ext uri="{BB962C8B-B14F-4D97-AF65-F5344CB8AC3E}">
        <p14:creationId xmlns:p14="http://schemas.microsoft.com/office/powerpoint/2010/main" val="2508641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BF81D8E1-DE6C-4C8C-862D-CC30D28B86EF}" type="datetimeFigureOut">
              <a:rPr lang="en-GB" smtClean="0"/>
              <a:t>20/02/2024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6B79A3-0335-4728-8A85-3BD1F34FD654}" type="slidenum">
              <a:rPr lang="en-GB" smtClean="0"/>
              <a:t>‹#›</a:t>
            </a:fld>
            <a:endParaRPr lang="en-GB"/>
          </a:p>
        </p:txBody>
      </p:sp>
    </p:spTree>
    <p:extLst>
      <p:ext uri="{BB962C8B-B14F-4D97-AF65-F5344CB8AC3E}">
        <p14:creationId xmlns:p14="http://schemas.microsoft.com/office/powerpoint/2010/main" val="1923825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81D8E1-DE6C-4C8C-862D-CC30D28B86EF}" type="datetimeFigureOut">
              <a:rPr lang="en-GB" smtClean="0"/>
              <a:t>20/02/2024</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6B79A3-0335-4728-8A85-3BD1F34FD654}" type="slidenum">
              <a:rPr lang="en-GB" smtClean="0"/>
              <a:t>‹#›</a:t>
            </a:fld>
            <a:endParaRPr lang="en-GB"/>
          </a:p>
        </p:txBody>
      </p:sp>
    </p:spTree>
    <p:extLst>
      <p:ext uri="{BB962C8B-B14F-4D97-AF65-F5344CB8AC3E}">
        <p14:creationId xmlns:p14="http://schemas.microsoft.com/office/powerpoint/2010/main" val="5082403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s://www.youtube.com/watch?v=6BLAYgOV0Tg" TargetMode="Externa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google.co.uk/url?sa=i&amp;rct=j&amp;q=&amp;esrc=s&amp;source=images&amp;cd=&amp;cad=rja&amp;uact=8&amp;ved=2ahUKEwjE4vvf--rgAhUG3uAKHVZiB7kQjRx6BAgBEAU&amp;url=https://www.youtube.com/watch?v=rO2nRNRkRvE&amp;psig=AOvVaw3vaxAcMVVq7p75nZS2MwCy&amp;ust=1551874115950695" TargetMode="External"/><Relationship Id="rId1" Type="http://schemas.openxmlformats.org/officeDocument/2006/relationships/slideLayout" Target="../slideLayouts/slideLayout2.xml"/><Relationship Id="rId4" Type="http://schemas.openxmlformats.org/officeDocument/2006/relationships/hyperlink" Target="https://www.youtube.com/watch?v=aopqPs7rb_Q"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hyperlink" Target="https://www.youtube.com/watch?v=7JhbgHIVdnE" TargetMode="Externa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youtube.com/watch?v=6xh9FjcQTWE&amp;t=35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834887"/>
            <a:ext cx="9144000" cy="1497496"/>
          </a:xfrm>
          <a:solidFill>
            <a:srgbClr val="92D050"/>
          </a:solidFill>
        </p:spPr>
        <p:txBody>
          <a:bodyPr>
            <a:noAutofit/>
          </a:bodyPr>
          <a:lstStyle/>
          <a:p>
            <a:r>
              <a:rPr lang="en-GB" sz="9600" b="1" dirty="0">
                <a:latin typeface="+mn-lt"/>
              </a:rPr>
              <a:t>COM 1 SEC B</a:t>
            </a:r>
          </a:p>
        </p:txBody>
      </p:sp>
      <p:sp>
        <p:nvSpPr>
          <p:cNvPr id="3" name="Subtitle 2"/>
          <p:cNvSpPr>
            <a:spLocks noGrp="1"/>
          </p:cNvSpPr>
          <p:nvPr>
            <p:ph type="subTitle" idx="1"/>
          </p:nvPr>
        </p:nvSpPr>
        <p:spPr>
          <a:xfrm>
            <a:off x="214393" y="4178293"/>
            <a:ext cx="8715214" cy="1193769"/>
          </a:xfrm>
        </p:spPr>
        <p:txBody>
          <a:bodyPr>
            <a:noAutofit/>
          </a:bodyPr>
          <a:lstStyle/>
          <a:p>
            <a:r>
              <a:rPr lang="en-GB" sz="2800" dirty="0"/>
              <a:t>L14: Audience – how do audiences use and interpret texts?</a:t>
            </a:r>
            <a:endParaRPr lang="en-GB" sz="2800" b="1" dirty="0"/>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9F2017-00EC-410E-BC58-683B3B49D387}" type="slidenum">
              <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Title 1"/>
          <p:cNvSpPr txBox="1">
            <a:spLocks/>
          </p:cNvSpPr>
          <p:nvPr/>
        </p:nvSpPr>
        <p:spPr>
          <a:xfrm>
            <a:off x="0" y="2595273"/>
            <a:ext cx="9144000" cy="1193769"/>
          </a:xfrm>
          <a:prstGeom prst="rect">
            <a:avLst/>
          </a:prstGeom>
          <a:solidFill>
            <a:schemeClr val="bg1">
              <a:lumMod val="65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6000" b="1" i="0" u="none" strike="noStrike" kern="1200" cap="none" spc="0" normalizeH="0" baseline="0" noProof="0" dirty="0">
                <a:ln>
                  <a:noFill/>
                </a:ln>
                <a:solidFill>
                  <a:prstClr val="black"/>
                </a:solidFill>
                <a:effectLst/>
                <a:uLnTx/>
                <a:uFillTx/>
                <a:latin typeface="Calibri Light" panose="020F0302020204030204"/>
                <a:ea typeface="+mj-ea"/>
                <a:cs typeface="+mj-cs"/>
              </a:rPr>
              <a:t>Industry and Audience</a:t>
            </a:r>
          </a:p>
        </p:txBody>
      </p:sp>
      <p:pic>
        <p:nvPicPr>
          <p:cNvPr id="12" name="Picture 11">
            <a:extLst>
              <a:ext uri="{FF2B5EF4-FFF2-40B4-BE49-F238E27FC236}">
                <a16:creationId xmlns:a16="http://schemas.microsoft.com/office/drawing/2014/main" id="{8EDD4043-9526-C61F-43C9-87F4A4D7F739}"/>
              </a:ext>
            </a:extLst>
          </p:cNvPr>
          <p:cNvPicPr>
            <a:picLocks noChangeAspect="1"/>
          </p:cNvPicPr>
          <p:nvPr/>
        </p:nvPicPr>
        <p:blipFill>
          <a:blip r:embed="rId3">
            <a:extLst>
              <a:ext uri="{BEBA8EAE-BF5A-486C-A8C5-ECC9F3942E4B}">
                <a14:imgProps xmlns:a14="http://schemas.microsoft.com/office/drawing/2010/main">
                  <a14:imgLayer r:embed="rId4">
                    <a14:imgEffect>
                      <a14:artisticCutout/>
                    </a14:imgEffect>
                  </a14:imgLayer>
                </a14:imgProps>
              </a:ext>
            </a:extLst>
          </a:blip>
          <a:stretch>
            <a:fillRect/>
          </a:stretch>
        </p:blipFill>
        <p:spPr>
          <a:xfrm>
            <a:off x="6374389" y="5372062"/>
            <a:ext cx="2644369" cy="1425063"/>
          </a:xfrm>
          <a:prstGeom prst="rect">
            <a:avLst/>
          </a:prstGeom>
        </p:spPr>
      </p:pic>
    </p:spTree>
    <p:extLst>
      <p:ext uri="{BB962C8B-B14F-4D97-AF65-F5344CB8AC3E}">
        <p14:creationId xmlns:p14="http://schemas.microsoft.com/office/powerpoint/2010/main" val="31805190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CF64BE-63FA-7B12-94FF-0AB4E9B4ED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62DD52-926D-DB19-99DB-FF50D2BDBA31}"/>
              </a:ext>
            </a:extLst>
          </p:cNvPr>
          <p:cNvSpPr>
            <a:spLocks noGrp="1"/>
          </p:cNvSpPr>
          <p:nvPr>
            <p:ph type="title"/>
          </p:nvPr>
        </p:nvSpPr>
        <p:spPr>
          <a:xfrm>
            <a:off x="0" y="217642"/>
            <a:ext cx="7886700" cy="832945"/>
          </a:xfrm>
          <a:solidFill>
            <a:srgbClr val="92D050"/>
          </a:solidFill>
        </p:spPr>
        <p:txBody>
          <a:bodyPr/>
          <a:lstStyle/>
          <a:p>
            <a:r>
              <a:rPr lang="en-GB" dirty="0"/>
              <a:t>Tide advert: Historical context</a:t>
            </a:r>
          </a:p>
        </p:txBody>
      </p:sp>
      <p:sp>
        <p:nvSpPr>
          <p:cNvPr id="3" name="Content Placeholder 2">
            <a:extLst>
              <a:ext uri="{FF2B5EF4-FFF2-40B4-BE49-F238E27FC236}">
                <a16:creationId xmlns:a16="http://schemas.microsoft.com/office/drawing/2014/main" id="{A02C4B1E-D069-FBC8-B0F0-6A5ED3D21E02}"/>
              </a:ext>
            </a:extLst>
          </p:cNvPr>
          <p:cNvSpPr>
            <a:spLocks noGrp="1"/>
          </p:cNvSpPr>
          <p:nvPr>
            <p:ph idx="1"/>
          </p:nvPr>
        </p:nvSpPr>
        <p:spPr>
          <a:xfrm>
            <a:off x="434096" y="1533795"/>
            <a:ext cx="8311069" cy="4964282"/>
          </a:xfrm>
        </p:spPr>
        <p:txBody>
          <a:bodyPr>
            <a:normAutofit/>
          </a:bodyPr>
          <a:lstStyle/>
          <a:p>
            <a:pPr>
              <a:spcAft>
                <a:spcPts val="1800"/>
              </a:spcAft>
            </a:pPr>
            <a:r>
              <a:rPr lang="en-GB" dirty="0"/>
              <a:t>The post-WWII consumer boom of the 1950s included the rapid development of new technologies for the home, designed to make domestic chores easier. Vacuum cleaners, fridge-freezers, microwave ovens and washing machines all become desirable products for the 1950s consumer. Products linked to these new technologies also developed during this time, for example, washing powder.</a:t>
            </a:r>
          </a:p>
        </p:txBody>
      </p:sp>
    </p:spTree>
    <p:extLst>
      <p:ext uri="{BB962C8B-B14F-4D97-AF65-F5344CB8AC3E}">
        <p14:creationId xmlns:p14="http://schemas.microsoft.com/office/powerpoint/2010/main" val="14294373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805F0-EFF5-647E-D544-548A22AC23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0FCAB2-C8EC-88E5-F014-36400F570F70}"/>
              </a:ext>
            </a:extLst>
          </p:cNvPr>
          <p:cNvSpPr>
            <a:spLocks noGrp="1"/>
          </p:cNvSpPr>
          <p:nvPr>
            <p:ph type="title"/>
          </p:nvPr>
        </p:nvSpPr>
        <p:spPr>
          <a:xfrm>
            <a:off x="0" y="217642"/>
            <a:ext cx="7886700" cy="832945"/>
          </a:xfrm>
          <a:solidFill>
            <a:srgbClr val="92D050"/>
          </a:solidFill>
        </p:spPr>
        <p:txBody>
          <a:bodyPr/>
          <a:lstStyle/>
          <a:p>
            <a:r>
              <a:rPr lang="en-GB" dirty="0"/>
              <a:t>Tide advert: Social context</a:t>
            </a:r>
          </a:p>
        </p:txBody>
      </p:sp>
      <p:sp>
        <p:nvSpPr>
          <p:cNvPr id="3" name="Content Placeholder 2">
            <a:extLst>
              <a:ext uri="{FF2B5EF4-FFF2-40B4-BE49-F238E27FC236}">
                <a16:creationId xmlns:a16="http://schemas.microsoft.com/office/drawing/2014/main" id="{D657264A-64AE-8725-40AD-52B22128AF6E}"/>
              </a:ext>
            </a:extLst>
          </p:cNvPr>
          <p:cNvSpPr>
            <a:spLocks noGrp="1"/>
          </p:cNvSpPr>
          <p:nvPr>
            <p:ph idx="1"/>
          </p:nvPr>
        </p:nvSpPr>
        <p:spPr>
          <a:xfrm>
            <a:off x="434096" y="1533795"/>
            <a:ext cx="8311069" cy="4964282"/>
          </a:xfrm>
        </p:spPr>
        <p:txBody>
          <a:bodyPr>
            <a:normAutofit fontScale="92500" lnSpcReduction="10000"/>
          </a:bodyPr>
          <a:lstStyle/>
          <a:p>
            <a:pPr>
              <a:spcAft>
                <a:spcPts val="1800"/>
              </a:spcAft>
            </a:pPr>
            <a:r>
              <a:rPr lang="en-GB" dirty="0"/>
              <a:t>Despite women having seen their roles in society change during the War (where they were needed in medical, military support and other roles outside of the home) domestic products of the 1950s continued to be aimed at female audiences. </a:t>
            </a:r>
          </a:p>
          <a:p>
            <a:pPr>
              <a:spcAft>
                <a:spcPts val="1800"/>
              </a:spcAft>
            </a:pPr>
            <a:r>
              <a:rPr lang="en-GB" dirty="0"/>
              <a:t>The likely target audience of increasingly affluent lower-middle class women were, at this point in the 1950s, being appealed to because of their supposed need for innovative domestic technologies and products. The increasing popularity during the 1950s of supermarkets stocking a wider range of products led to an increased focus by corporations on brands and their unique selling points, so that the product would stand out amongst its competitors.</a:t>
            </a:r>
          </a:p>
        </p:txBody>
      </p:sp>
    </p:spTree>
    <p:extLst>
      <p:ext uri="{BB962C8B-B14F-4D97-AF65-F5344CB8AC3E}">
        <p14:creationId xmlns:p14="http://schemas.microsoft.com/office/powerpoint/2010/main" val="28810496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E0862-7B1E-96FB-4A1C-B88DDB75AF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E1E828-432B-41DB-3364-1E35DC71EAE5}"/>
              </a:ext>
            </a:extLst>
          </p:cNvPr>
          <p:cNvSpPr>
            <a:spLocks noGrp="1"/>
          </p:cNvSpPr>
          <p:nvPr>
            <p:ph type="title"/>
          </p:nvPr>
        </p:nvSpPr>
        <p:spPr>
          <a:xfrm>
            <a:off x="0" y="217642"/>
            <a:ext cx="7886700" cy="736515"/>
          </a:xfrm>
          <a:solidFill>
            <a:srgbClr val="92D050"/>
          </a:solidFill>
        </p:spPr>
        <p:txBody>
          <a:bodyPr/>
          <a:lstStyle/>
          <a:p>
            <a:endParaRPr lang="en-GB" dirty="0"/>
          </a:p>
        </p:txBody>
      </p:sp>
      <p:sp>
        <p:nvSpPr>
          <p:cNvPr id="3" name="Content Placeholder 2">
            <a:extLst>
              <a:ext uri="{FF2B5EF4-FFF2-40B4-BE49-F238E27FC236}">
                <a16:creationId xmlns:a16="http://schemas.microsoft.com/office/drawing/2014/main" id="{019283DD-CAEB-F1D0-CDA7-561BE6486206}"/>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4701935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30E52-56F6-531C-68CC-4FC3A7B36F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21FA29-9207-0000-8338-FC717D7FAA37}"/>
              </a:ext>
            </a:extLst>
          </p:cNvPr>
          <p:cNvSpPr>
            <a:spLocks noGrp="1"/>
          </p:cNvSpPr>
          <p:nvPr>
            <p:ph type="title"/>
          </p:nvPr>
        </p:nvSpPr>
        <p:spPr>
          <a:xfrm>
            <a:off x="0" y="217642"/>
            <a:ext cx="7886700" cy="736515"/>
          </a:xfrm>
          <a:solidFill>
            <a:srgbClr val="92D050"/>
          </a:solidFill>
        </p:spPr>
        <p:txBody>
          <a:bodyPr/>
          <a:lstStyle/>
          <a:p>
            <a:r>
              <a:rPr lang="en-GB" dirty="0"/>
              <a:t>So…the target audience is…</a:t>
            </a:r>
          </a:p>
        </p:txBody>
      </p:sp>
      <p:sp>
        <p:nvSpPr>
          <p:cNvPr id="3" name="Content Placeholder 2">
            <a:extLst>
              <a:ext uri="{FF2B5EF4-FFF2-40B4-BE49-F238E27FC236}">
                <a16:creationId xmlns:a16="http://schemas.microsoft.com/office/drawing/2014/main" id="{D6B80941-7331-83C0-9689-FB3144813D50}"/>
              </a:ext>
            </a:extLst>
          </p:cNvPr>
          <p:cNvSpPr>
            <a:spLocks noGrp="1"/>
          </p:cNvSpPr>
          <p:nvPr>
            <p:ph idx="1"/>
          </p:nvPr>
        </p:nvSpPr>
        <p:spPr/>
        <p:txBody>
          <a:bodyPr/>
          <a:lstStyle/>
          <a:p>
            <a:r>
              <a:rPr lang="en-GB" dirty="0"/>
              <a:t>Lower-middle class women</a:t>
            </a:r>
          </a:p>
          <a:p>
            <a:r>
              <a:rPr lang="en-GB" dirty="0"/>
              <a:t>Younger – mothers with children</a:t>
            </a:r>
          </a:p>
          <a:p>
            <a:r>
              <a:rPr lang="en-GB" dirty="0"/>
              <a:t>Increasingly affluent as the result of an economic boom</a:t>
            </a:r>
          </a:p>
          <a:p>
            <a:r>
              <a:rPr lang="en-GB" dirty="0"/>
              <a:t>Materialistic – aspire to own the latest ‘labour-saving’ devices such as washing machines</a:t>
            </a:r>
          </a:p>
          <a:p>
            <a:r>
              <a:rPr lang="en-GB" dirty="0"/>
              <a:t>Proud housewives</a:t>
            </a:r>
          </a:p>
        </p:txBody>
      </p:sp>
      <p:sp>
        <p:nvSpPr>
          <p:cNvPr id="4" name="Title 1">
            <a:extLst>
              <a:ext uri="{FF2B5EF4-FFF2-40B4-BE49-F238E27FC236}">
                <a16:creationId xmlns:a16="http://schemas.microsoft.com/office/drawing/2014/main" id="{D3047A8B-7DF7-7D94-C894-F3F868602380}"/>
              </a:ext>
            </a:extLst>
          </p:cNvPr>
          <p:cNvSpPr txBox="1">
            <a:spLocks/>
          </p:cNvSpPr>
          <p:nvPr/>
        </p:nvSpPr>
        <p:spPr>
          <a:xfrm>
            <a:off x="175098" y="5460850"/>
            <a:ext cx="8968902" cy="910767"/>
          </a:xfrm>
          <a:custGeom>
            <a:avLst/>
            <a:gdLst>
              <a:gd name="connsiteX0" fmla="*/ 0 w 8968902"/>
              <a:gd name="connsiteY0" fmla="*/ 0 h 910767"/>
              <a:gd name="connsiteX1" fmla="*/ 687616 w 8968902"/>
              <a:gd name="connsiteY1" fmla="*/ 0 h 910767"/>
              <a:gd name="connsiteX2" fmla="*/ 1285543 w 8968902"/>
              <a:gd name="connsiteY2" fmla="*/ 0 h 910767"/>
              <a:gd name="connsiteX3" fmla="*/ 1614402 w 8968902"/>
              <a:gd name="connsiteY3" fmla="*/ 0 h 910767"/>
              <a:gd name="connsiteX4" fmla="*/ 1943262 w 8968902"/>
              <a:gd name="connsiteY4" fmla="*/ 0 h 910767"/>
              <a:gd name="connsiteX5" fmla="*/ 2272122 w 8968902"/>
              <a:gd name="connsiteY5" fmla="*/ 0 h 910767"/>
              <a:gd name="connsiteX6" fmla="*/ 3049427 w 8968902"/>
              <a:gd name="connsiteY6" fmla="*/ 0 h 910767"/>
              <a:gd name="connsiteX7" fmla="*/ 3467975 w 8968902"/>
              <a:gd name="connsiteY7" fmla="*/ 0 h 910767"/>
              <a:gd name="connsiteX8" fmla="*/ 4245280 w 8968902"/>
              <a:gd name="connsiteY8" fmla="*/ 0 h 910767"/>
              <a:gd name="connsiteX9" fmla="*/ 4574140 w 8968902"/>
              <a:gd name="connsiteY9" fmla="*/ 0 h 910767"/>
              <a:gd name="connsiteX10" fmla="*/ 4903000 w 8968902"/>
              <a:gd name="connsiteY10" fmla="*/ 0 h 910767"/>
              <a:gd name="connsiteX11" fmla="*/ 5500927 w 8968902"/>
              <a:gd name="connsiteY11" fmla="*/ 0 h 910767"/>
              <a:gd name="connsiteX12" fmla="*/ 5919475 w 8968902"/>
              <a:gd name="connsiteY12" fmla="*/ 0 h 910767"/>
              <a:gd name="connsiteX13" fmla="*/ 6338024 w 8968902"/>
              <a:gd name="connsiteY13" fmla="*/ 0 h 910767"/>
              <a:gd name="connsiteX14" fmla="*/ 6846262 w 8968902"/>
              <a:gd name="connsiteY14" fmla="*/ 0 h 910767"/>
              <a:gd name="connsiteX15" fmla="*/ 7264811 w 8968902"/>
              <a:gd name="connsiteY15" fmla="*/ 0 h 910767"/>
              <a:gd name="connsiteX16" fmla="*/ 7773048 w 8968902"/>
              <a:gd name="connsiteY16" fmla="*/ 0 h 910767"/>
              <a:gd name="connsiteX17" fmla="*/ 8191597 w 8968902"/>
              <a:gd name="connsiteY17" fmla="*/ 0 h 910767"/>
              <a:gd name="connsiteX18" fmla="*/ 8968902 w 8968902"/>
              <a:gd name="connsiteY18" fmla="*/ 0 h 910767"/>
              <a:gd name="connsiteX19" fmla="*/ 8968902 w 8968902"/>
              <a:gd name="connsiteY19" fmla="*/ 437168 h 910767"/>
              <a:gd name="connsiteX20" fmla="*/ 8968902 w 8968902"/>
              <a:gd name="connsiteY20" fmla="*/ 910767 h 910767"/>
              <a:gd name="connsiteX21" fmla="*/ 8640042 w 8968902"/>
              <a:gd name="connsiteY21" fmla="*/ 910767 h 910767"/>
              <a:gd name="connsiteX22" fmla="*/ 8131804 w 8968902"/>
              <a:gd name="connsiteY22" fmla="*/ 910767 h 910767"/>
              <a:gd name="connsiteX23" fmla="*/ 7713256 w 8968902"/>
              <a:gd name="connsiteY23" fmla="*/ 910767 h 910767"/>
              <a:gd name="connsiteX24" fmla="*/ 6935951 w 8968902"/>
              <a:gd name="connsiteY24" fmla="*/ 910767 h 910767"/>
              <a:gd name="connsiteX25" fmla="*/ 6427713 w 8968902"/>
              <a:gd name="connsiteY25" fmla="*/ 910767 h 910767"/>
              <a:gd name="connsiteX26" fmla="*/ 5650408 w 8968902"/>
              <a:gd name="connsiteY26" fmla="*/ 910767 h 910767"/>
              <a:gd name="connsiteX27" fmla="*/ 5052481 w 8968902"/>
              <a:gd name="connsiteY27" fmla="*/ 910767 h 910767"/>
              <a:gd name="connsiteX28" fmla="*/ 4723622 w 8968902"/>
              <a:gd name="connsiteY28" fmla="*/ 910767 h 910767"/>
              <a:gd name="connsiteX29" fmla="*/ 4215384 w 8968902"/>
              <a:gd name="connsiteY29" fmla="*/ 910767 h 910767"/>
              <a:gd name="connsiteX30" fmla="*/ 3796835 w 8968902"/>
              <a:gd name="connsiteY30" fmla="*/ 910767 h 910767"/>
              <a:gd name="connsiteX31" fmla="*/ 3198908 w 8968902"/>
              <a:gd name="connsiteY31" fmla="*/ 910767 h 910767"/>
              <a:gd name="connsiteX32" fmla="*/ 2690671 w 8968902"/>
              <a:gd name="connsiteY32" fmla="*/ 910767 h 910767"/>
              <a:gd name="connsiteX33" fmla="*/ 2092744 w 8968902"/>
              <a:gd name="connsiteY33" fmla="*/ 910767 h 910767"/>
              <a:gd name="connsiteX34" fmla="*/ 1405128 w 8968902"/>
              <a:gd name="connsiteY34" fmla="*/ 910767 h 910767"/>
              <a:gd name="connsiteX35" fmla="*/ 717512 w 8968902"/>
              <a:gd name="connsiteY35" fmla="*/ 910767 h 910767"/>
              <a:gd name="connsiteX36" fmla="*/ 0 w 8968902"/>
              <a:gd name="connsiteY36" fmla="*/ 910767 h 910767"/>
              <a:gd name="connsiteX37" fmla="*/ 0 w 8968902"/>
              <a:gd name="connsiteY37" fmla="*/ 482707 h 910767"/>
              <a:gd name="connsiteX38" fmla="*/ 0 w 8968902"/>
              <a:gd name="connsiteY38" fmla="*/ 0 h 910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968902" h="910767" fill="none" extrusionOk="0">
                <a:moveTo>
                  <a:pt x="0" y="0"/>
                </a:moveTo>
                <a:cubicBezTo>
                  <a:pt x="173321" y="-19872"/>
                  <a:pt x="423929" y="28106"/>
                  <a:pt x="687616" y="0"/>
                </a:cubicBezTo>
                <a:cubicBezTo>
                  <a:pt x="951303" y="-28106"/>
                  <a:pt x="1037078" y="24996"/>
                  <a:pt x="1285543" y="0"/>
                </a:cubicBezTo>
                <a:cubicBezTo>
                  <a:pt x="1534008" y="-24996"/>
                  <a:pt x="1528166" y="28386"/>
                  <a:pt x="1614402" y="0"/>
                </a:cubicBezTo>
                <a:cubicBezTo>
                  <a:pt x="1700638" y="-28386"/>
                  <a:pt x="1858221" y="32493"/>
                  <a:pt x="1943262" y="0"/>
                </a:cubicBezTo>
                <a:cubicBezTo>
                  <a:pt x="2028303" y="-32493"/>
                  <a:pt x="2196735" y="37219"/>
                  <a:pt x="2272122" y="0"/>
                </a:cubicBezTo>
                <a:cubicBezTo>
                  <a:pt x="2347509" y="-37219"/>
                  <a:pt x="2751334" y="72342"/>
                  <a:pt x="3049427" y="0"/>
                </a:cubicBezTo>
                <a:cubicBezTo>
                  <a:pt x="3347520" y="-72342"/>
                  <a:pt x="3354702" y="44912"/>
                  <a:pt x="3467975" y="0"/>
                </a:cubicBezTo>
                <a:cubicBezTo>
                  <a:pt x="3581248" y="-44912"/>
                  <a:pt x="4087183" y="18148"/>
                  <a:pt x="4245280" y="0"/>
                </a:cubicBezTo>
                <a:cubicBezTo>
                  <a:pt x="4403378" y="-18148"/>
                  <a:pt x="4467598" y="37125"/>
                  <a:pt x="4574140" y="0"/>
                </a:cubicBezTo>
                <a:cubicBezTo>
                  <a:pt x="4680682" y="-37125"/>
                  <a:pt x="4782387" y="12071"/>
                  <a:pt x="4903000" y="0"/>
                </a:cubicBezTo>
                <a:cubicBezTo>
                  <a:pt x="5023613" y="-12071"/>
                  <a:pt x="5224104" y="12156"/>
                  <a:pt x="5500927" y="0"/>
                </a:cubicBezTo>
                <a:cubicBezTo>
                  <a:pt x="5777750" y="-12156"/>
                  <a:pt x="5765730" y="29232"/>
                  <a:pt x="5919475" y="0"/>
                </a:cubicBezTo>
                <a:cubicBezTo>
                  <a:pt x="6073220" y="-29232"/>
                  <a:pt x="6164494" y="46292"/>
                  <a:pt x="6338024" y="0"/>
                </a:cubicBezTo>
                <a:cubicBezTo>
                  <a:pt x="6511554" y="-46292"/>
                  <a:pt x="6686865" y="44850"/>
                  <a:pt x="6846262" y="0"/>
                </a:cubicBezTo>
                <a:cubicBezTo>
                  <a:pt x="7005659" y="-44850"/>
                  <a:pt x="7090667" y="28742"/>
                  <a:pt x="7264811" y="0"/>
                </a:cubicBezTo>
                <a:cubicBezTo>
                  <a:pt x="7438955" y="-28742"/>
                  <a:pt x="7521812" y="9218"/>
                  <a:pt x="7773048" y="0"/>
                </a:cubicBezTo>
                <a:cubicBezTo>
                  <a:pt x="8024284" y="-9218"/>
                  <a:pt x="8016227" y="911"/>
                  <a:pt x="8191597" y="0"/>
                </a:cubicBezTo>
                <a:cubicBezTo>
                  <a:pt x="8366967" y="-911"/>
                  <a:pt x="8677586" y="90219"/>
                  <a:pt x="8968902" y="0"/>
                </a:cubicBezTo>
                <a:cubicBezTo>
                  <a:pt x="8991806" y="124469"/>
                  <a:pt x="8920399" y="271359"/>
                  <a:pt x="8968902" y="437168"/>
                </a:cubicBezTo>
                <a:cubicBezTo>
                  <a:pt x="9017405" y="602977"/>
                  <a:pt x="8962858" y="748559"/>
                  <a:pt x="8968902" y="910767"/>
                </a:cubicBezTo>
                <a:cubicBezTo>
                  <a:pt x="8845495" y="948851"/>
                  <a:pt x="8729742" y="904341"/>
                  <a:pt x="8640042" y="910767"/>
                </a:cubicBezTo>
                <a:cubicBezTo>
                  <a:pt x="8550342" y="917193"/>
                  <a:pt x="8341021" y="903666"/>
                  <a:pt x="8131804" y="910767"/>
                </a:cubicBezTo>
                <a:cubicBezTo>
                  <a:pt x="7922587" y="917868"/>
                  <a:pt x="7850760" y="892758"/>
                  <a:pt x="7713256" y="910767"/>
                </a:cubicBezTo>
                <a:cubicBezTo>
                  <a:pt x="7575752" y="928776"/>
                  <a:pt x="7217643" y="863069"/>
                  <a:pt x="6935951" y="910767"/>
                </a:cubicBezTo>
                <a:cubicBezTo>
                  <a:pt x="6654260" y="958465"/>
                  <a:pt x="6634255" y="895073"/>
                  <a:pt x="6427713" y="910767"/>
                </a:cubicBezTo>
                <a:cubicBezTo>
                  <a:pt x="6221171" y="926461"/>
                  <a:pt x="5871795" y="828275"/>
                  <a:pt x="5650408" y="910767"/>
                </a:cubicBezTo>
                <a:cubicBezTo>
                  <a:pt x="5429022" y="993259"/>
                  <a:pt x="5211298" y="844843"/>
                  <a:pt x="5052481" y="910767"/>
                </a:cubicBezTo>
                <a:cubicBezTo>
                  <a:pt x="4893664" y="976691"/>
                  <a:pt x="4874468" y="879234"/>
                  <a:pt x="4723622" y="910767"/>
                </a:cubicBezTo>
                <a:cubicBezTo>
                  <a:pt x="4572776" y="942300"/>
                  <a:pt x="4319946" y="883863"/>
                  <a:pt x="4215384" y="910767"/>
                </a:cubicBezTo>
                <a:cubicBezTo>
                  <a:pt x="4110822" y="937671"/>
                  <a:pt x="3964019" y="891950"/>
                  <a:pt x="3796835" y="910767"/>
                </a:cubicBezTo>
                <a:cubicBezTo>
                  <a:pt x="3629651" y="929584"/>
                  <a:pt x="3370095" y="897194"/>
                  <a:pt x="3198908" y="910767"/>
                </a:cubicBezTo>
                <a:cubicBezTo>
                  <a:pt x="3027721" y="924340"/>
                  <a:pt x="2825917" y="902116"/>
                  <a:pt x="2690671" y="910767"/>
                </a:cubicBezTo>
                <a:cubicBezTo>
                  <a:pt x="2555425" y="919418"/>
                  <a:pt x="2368507" y="895190"/>
                  <a:pt x="2092744" y="910767"/>
                </a:cubicBezTo>
                <a:cubicBezTo>
                  <a:pt x="1816981" y="926344"/>
                  <a:pt x="1747400" y="878843"/>
                  <a:pt x="1405128" y="910767"/>
                </a:cubicBezTo>
                <a:cubicBezTo>
                  <a:pt x="1062856" y="942691"/>
                  <a:pt x="887710" y="871625"/>
                  <a:pt x="717512" y="910767"/>
                </a:cubicBezTo>
                <a:cubicBezTo>
                  <a:pt x="547314" y="949909"/>
                  <a:pt x="320102" y="842396"/>
                  <a:pt x="0" y="910767"/>
                </a:cubicBezTo>
                <a:cubicBezTo>
                  <a:pt x="-26302" y="777257"/>
                  <a:pt x="38189" y="583344"/>
                  <a:pt x="0" y="482707"/>
                </a:cubicBezTo>
                <a:cubicBezTo>
                  <a:pt x="-38189" y="382070"/>
                  <a:pt x="14748" y="176204"/>
                  <a:pt x="0" y="0"/>
                </a:cubicBezTo>
                <a:close/>
              </a:path>
              <a:path w="8968902" h="910767" stroke="0" extrusionOk="0">
                <a:moveTo>
                  <a:pt x="0" y="0"/>
                </a:moveTo>
                <a:cubicBezTo>
                  <a:pt x="214317" y="-867"/>
                  <a:pt x="329484" y="55388"/>
                  <a:pt x="508238" y="0"/>
                </a:cubicBezTo>
                <a:cubicBezTo>
                  <a:pt x="686992" y="-55388"/>
                  <a:pt x="687399" y="2493"/>
                  <a:pt x="837098" y="0"/>
                </a:cubicBezTo>
                <a:cubicBezTo>
                  <a:pt x="986797" y="-2493"/>
                  <a:pt x="1068637" y="44207"/>
                  <a:pt x="1255646" y="0"/>
                </a:cubicBezTo>
                <a:cubicBezTo>
                  <a:pt x="1442655" y="-44207"/>
                  <a:pt x="1483284" y="25058"/>
                  <a:pt x="1584506" y="0"/>
                </a:cubicBezTo>
                <a:cubicBezTo>
                  <a:pt x="1685728" y="-25058"/>
                  <a:pt x="2083285" y="9234"/>
                  <a:pt x="2361811" y="0"/>
                </a:cubicBezTo>
                <a:cubicBezTo>
                  <a:pt x="2640338" y="-9234"/>
                  <a:pt x="2759223" y="26623"/>
                  <a:pt x="3049427" y="0"/>
                </a:cubicBezTo>
                <a:cubicBezTo>
                  <a:pt x="3339631" y="-26623"/>
                  <a:pt x="3543636" y="69616"/>
                  <a:pt x="3737042" y="0"/>
                </a:cubicBezTo>
                <a:cubicBezTo>
                  <a:pt x="3930448" y="-69616"/>
                  <a:pt x="4005265" y="34227"/>
                  <a:pt x="4155591" y="0"/>
                </a:cubicBezTo>
                <a:cubicBezTo>
                  <a:pt x="4305917" y="-34227"/>
                  <a:pt x="4366439" y="43232"/>
                  <a:pt x="4574140" y="0"/>
                </a:cubicBezTo>
                <a:cubicBezTo>
                  <a:pt x="4781841" y="-43232"/>
                  <a:pt x="4958301" y="19745"/>
                  <a:pt x="5172067" y="0"/>
                </a:cubicBezTo>
                <a:cubicBezTo>
                  <a:pt x="5385833" y="-19745"/>
                  <a:pt x="5661779" y="26566"/>
                  <a:pt x="5859683" y="0"/>
                </a:cubicBezTo>
                <a:cubicBezTo>
                  <a:pt x="6057587" y="-26566"/>
                  <a:pt x="6174045" y="19393"/>
                  <a:pt x="6367920" y="0"/>
                </a:cubicBezTo>
                <a:cubicBezTo>
                  <a:pt x="6561795" y="-19393"/>
                  <a:pt x="6656382" y="26799"/>
                  <a:pt x="6876158" y="0"/>
                </a:cubicBezTo>
                <a:cubicBezTo>
                  <a:pt x="7095934" y="-26799"/>
                  <a:pt x="7264946" y="53775"/>
                  <a:pt x="7384396" y="0"/>
                </a:cubicBezTo>
                <a:cubicBezTo>
                  <a:pt x="7503846" y="-53775"/>
                  <a:pt x="7871814" y="16593"/>
                  <a:pt x="8072012" y="0"/>
                </a:cubicBezTo>
                <a:cubicBezTo>
                  <a:pt x="8272210" y="-16593"/>
                  <a:pt x="8755787" y="15441"/>
                  <a:pt x="8968902" y="0"/>
                </a:cubicBezTo>
                <a:cubicBezTo>
                  <a:pt x="9004030" y="105137"/>
                  <a:pt x="8938180" y="325869"/>
                  <a:pt x="8968902" y="464491"/>
                </a:cubicBezTo>
                <a:cubicBezTo>
                  <a:pt x="8999624" y="603113"/>
                  <a:pt x="8962453" y="794785"/>
                  <a:pt x="8968902" y="910767"/>
                </a:cubicBezTo>
                <a:cubicBezTo>
                  <a:pt x="8752831" y="912121"/>
                  <a:pt x="8687942" y="868596"/>
                  <a:pt x="8460664" y="910767"/>
                </a:cubicBezTo>
                <a:cubicBezTo>
                  <a:pt x="8233386" y="952938"/>
                  <a:pt x="8294441" y="884252"/>
                  <a:pt x="8131804" y="910767"/>
                </a:cubicBezTo>
                <a:cubicBezTo>
                  <a:pt x="7969167" y="937282"/>
                  <a:pt x="7713760" y="893233"/>
                  <a:pt x="7444189" y="910767"/>
                </a:cubicBezTo>
                <a:cubicBezTo>
                  <a:pt x="7174618" y="928301"/>
                  <a:pt x="7047654" y="904283"/>
                  <a:pt x="6935951" y="910767"/>
                </a:cubicBezTo>
                <a:cubicBezTo>
                  <a:pt x="6824248" y="917251"/>
                  <a:pt x="6418855" y="839109"/>
                  <a:pt x="6248335" y="910767"/>
                </a:cubicBezTo>
                <a:cubicBezTo>
                  <a:pt x="6077815" y="982425"/>
                  <a:pt x="6013434" y="910390"/>
                  <a:pt x="5829786" y="910767"/>
                </a:cubicBezTo>
                <a:cubicBezTo>
                  <a:pt x="5646138" y="911144"/>
                  <a:pt x="5212532" y="882503"/>
                  <a:pt x="5052481" y="910767"/>
                </a:cubicBezTo>
                <a:cubicBezTo>
                  <a:pt x="4892430" y="939031"/>
                  <a:pt x="4809379" y="883449"/>
                  <a:pt x="4633933" y="910767"/>
                </a:cubicBezTo>
                <a:cubicBezTo>
                  <a:pt x="4458487" y="938085"/>
                  <a:pt x="4192288" y="887689"/>
                  <a:pt x="4036006" y="910767"/>
                </a:cubicBezTo>
                <a:cubicBezTo>
                  <a:pt x="3879724" y="933845"/>
                  <a:pt x="3750032" y="897482"/>
                  <a:pt x="3527768" y="910767"/>
                </a:cubicBezTo>
                <a:cubicBezTo>
                  <a:pt x="3305504" y="924052"/>
                  <a:pt x="3120561" y="842851"/>
                  <a:pt x="2840152" y="910767"/>
                </a:cubicBezTo>
                <a:cubicBezTo>
                  <a:pt x="2559743" y="978683"/>
                  <a:pt x="2571393" y="897238"/>
                  <a:pt x="2421604" y="910767"/>
                </a:cubicBezTo>
                <a:cubicBezTo>
                  <a:pt x="2271815" y="924296"/>
                  <a:pt x="2201825" y="875542"/>
                  <a:pt x="2003055" y="910767"/>
                </a:cubicBezTo>
                <a:cubicBezTo>
                  <a:pt x="1804285" y="945992"/>
                  <a:pt x="1832706" y="895660"/>
                  <a:pt x="1674195" y="910767"/>
                </a:cubicBezTo>
                <a:cubicBezTo>
                  <a:pt x="1515684" y="925874"/>
                  <a:pt x="1445206" y="891697"/>
                  <a:pt x="1345335" y="910767"/>
                </a:cubicBezTo>
                <a:cubicBezTo>
                  <a:pt x="1245464" y="929837"/>
                  <a:pt x="1037841" y="887144"/>
                  <a:pt x="926787" y="910767"/>
                </a:cubicBezTo>
                <a:cubicBezTo>
                  <a:pt x="815733" y="934390"/>
                  <a:pt x="679230" y="902630"/>
                  <a:pt x="508238" y="910767"/>
                </a:cubicBezTo>
                <a:cubicBezTo>
                  <a:pt x="337246" y="918904"/>
                  <a:pt x="168589" y="895531"/>
                  <a:pt x="0" y="910767"/>
                </a:cubicBezTo>
                <a:cubicBezTo>
                  <a:pt x="-26517" y="783113"/>
                  <a:pt x="22447" y="585020"/>
                  <a:pt x="0" y="464491"/>
                </a:cubicBezTo>
                <a:cubicBezTo>
                  <a:pt x="-22447" y="343962"/>
                  <a:pt x="32703" y="149066"/>
                  <a:pt x="0" y="0"/>
                </a:cubicBezTo>
                <a:close/>
              </a:path>
            </a:pathLst>
          </a:custGeom>
          <a:solidFill>
            <a:srgbClr val="92D050"/>
          </a:solidFill>
          <a:ln>
            <a:solidFill>
              <a:schemeClr val="tx1"/>
            </a:solidFill>
            <a:extLst>
              <a:ext uri="{C807C97D-BFC1-408E-A445-0C87EB9F89A2}">
                <ask:lineSketchStyleProps xmlns:ask="http://schemas.microsoft.com/office/drawing/2018/sketchyshapes" xmlns="" sd="987426368">
                  <a:prstGeom prst="rect">
                    <a:avLst/>
                  </a:prstGeom>
                  <ask:type>
                    <ask:lineSketchScribble/>
                  </ask:type>
                </ask:lineSketchStyleProps>
              </a:ext>
            </a:extLst>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a:latin typeface="+mn-lt"/>
              </a:rPr>
              <a:t>How might audiences </a:t>
            </a:r>
            <a:r>
              <a:rPr lang="en-GB" sz="3200" b="1">
                <a:latin typeface="+mn-lt"/>
              </a:rPr>
              <a:t>interpret</a:t>
            </a:r>
            <a:r>
              <a:rPr lang="en-GB" sz="3200">
                <a:latin typeface="+mn-lt"/>
              </a:rPr>
              <a:t> and </a:t>
            </a:r>
            <a:r>
              <a:rPr lang="en-GB" sz="3200" b="1">
                <a:latin typeface="+mn-lt"/>
              </a:rPr>
              <a:t>use</a:t>
            </a:r>
            <a:r>
              <a:rPr lang="en-GB" sz="3200">
                <a:latin typeface="+mn-lt"/>
              </a:rPr>
              <a:t> the media? Refer to the </a:t>
            </a:r>
            <a:r>
              <a:rPr lang="en-GB" sz="3200" i="1">
                <a:latin typeface="+mn-lt"/>
              </a:rPr>
              <a:t>Tide</a:t>
            </a:r>
            <a:r>
              <a:rPr lang="en-GB" sz="3200">
                <a:latin typeface="+mn-lt"/>
              </a:rPr>
              <a:t> advert to support your points.</a:t>
            </a:r>
            <a:endParaRPr lang="en-GB" sz="3200" dirty="0">
              <a:latin typeface="+mn-lt"/>
            </a:endParaRPr>
          </a:p>
        </p:txBody>
      </p:sp>
    </p:spTree>
    <p:extLst>
      <p:ext uri="{BB962C8B-B14F-4D97-AF65-F5344CB8AC3E}">
        <p14:creationId xmlns:p14="http://schemas.microsoft.com/office/powerpoint/2010/main" val="40057887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442E0-8689-7C71-1C36-6ACEE718EA08}"/>
              </a:ext>
            </a:extLst>
          </p:cNvPr>
          <p:cNvSpPr>
            <a:spLocks noGrp="1"/>
          </p:cNvSpPr>
          <p:nvPr>
            <p:ph type="title"/>
          </p:nvPr>
        </p:nvSpPr>
        <p:spPr>
          <a:xfrm>
            <a:off x="-1" y="190029"/>
            <a:ext cx="8891081" cy="948108"/>
          </a:xfrm>
          <a:solidFill>
            <a:srgbClr val="92D050"/>
          </a:solidFill>
        </p:spPr>
        <p:txBody>
          <a:bodyPr>
            <a:normAutofit/>
          </a:bodyPr>
          <a:lstStyle/>
          <a:p>
            <a:r>
              <a:rPr lang="en-GB" sz="2800" b="1" dirty="0"/>
              <a:t>Think like an advertiser: describing the target audience in a more creative way - </a:t>
            </a:r>
            <a:r>
              <a:rPr lang="en-GB" sz="2800" b="1" i="1" dirty="0"/>
              <a:t>Dior ‘</a:t>
            </a:r>
            <a:r>
              <a:rPr lang="en-GB" sz="2800" b="1" i="1" dirty="0" err="1"/>
              <a:t>J’Adore</a:t>
            </a:r>
            <a:r>
              <a:rPr lang="en-GB" sz="2800" b="1" i="1" dirty="0"/>
              <a:t>’</a:t>
            </a:r>
            <a:r>
              <a:rPr lang="en-GB" sz="2800" b="1" dirty="0"/>
              <a:t> advert</a:t>
            </a:r>
          </a:p>
        </p:txBody>
      </p:sp>
      <p:sp>
        <p:nvSpPr>
          <p:cNvPr id="3" name="Content Placeholder 2">
            <a:extLst>
              <a:ext uri="{FF2B5EF4-FFF2-40B4-BE49-F238E27FC236}">
                <a16:creationId xmlns:a16="http://schemas.microsoft.com/office/drawing/2014/main" id="{F4D59D3D-1AE4-4FEB-7A43-6BC81201B998}"/>
              </a:ext>
            </a:extLst>
          </p:cNvPr>
          <p:cNvSpPr>
            <a:spLocks noGrp="1"/>
          </p:cNvSpPr>
          <p:nvPr>
            <p:ph idx="1"/>
          </p:nvPr>
        </p:nvSpPr>
        <p:spPr>
          <a:xfrm>
            <a:off x="628650" y="5544765"/>
            <a:ext cx="7886700" cy="834555"/>
          </a:xfrm>
          <a:custGeom>
            <a:avLst/>
            <a:gdLst>
              <a:gd name="connsiteX0" fmla="*/ 0 w 7886700"/>
              <a:gd name="connsiteY0" fmla="*/ 0 h 834555"/>
              <a:gd name="connsiteX1" fmla="*/ 563336 w 7886700"/>
              <a:gd name="connsiteY1" fmla="*/ 0 h 834555"/>
              <a:gd name="connsiteX2" fmla="*/ 1047804 w 7886700"/>
              <a:gd name="connsiteY2" fmla="*/ 0 h 834555"/>
              <a:gd name="connsiteX3" fmla="*/ 1374539 w 7886700"/>
              <a:gd name="connsiteY3" fmla="*/ 0 h 834555"/>
              <a:gd name="connsiteX4" fmla="*/ 1701274 w 7886700"/>
              <a:gd name="connsiteY4" fmla="*/ 0 h 834555"/>
              <a:gd name="connsiteX5" fmla="*/ 2343477 w 7886700"/>
              <a:gd name="connsiteY5" fmla="*/ 0 h 834555"/>
              <a:gd name="connsiteX6" fmla="*/ 2827945 w 7886700"/>
              <a:gd name="connsiteY6" fmla="*/ 0 h 834555"/>
              <a:gd name="connsiteX7" fmla="*/ 3391281 w 7886700"/>
              <a:gd name="connsiteY7" fmla="*/ 0 h 834555"/>
              <a:gd name="connsiteX8" fmla="*/ 3875750 w 7886700"/>
              <a:gd name="connsiteY8" fmla="*/ 0 h 834555"/>
              <a:gd name="connsiteX9" fmla="*/ 4202484 w 7886700"/>
              <a:gd name="connsiteY9" fmla="*/ 0 h 834555"/>
              <a:gd name="connsiteX10" fmla="*/ 4844687 w 7886700"/>
              <a:gd name="connsiteY10" fmla="*/ 0 h 834555"/>
              <a:gd name="connsiteX11" fmla="*/ 5486890 w 7886700"/>
              <a:gd name="connsiteY11" fmla="*/ 0 h 834555"/>
              <a:gd name="connsiteX12" fmla="*/ 6207960 w 7886700"/>
              <a:gd name="connsiteY12" fmla="*/ 0 h 834555"/>
              <a:gd name="connsiteX13" fmla="*/ 6850162 w 7886700"/>
              <a:gd name="connsiteY13" fmla="*/ 0 h 834555"/>
              <a:gd name="connsiteX14" fmla="*/ 7255764 w 7886700"/>
              <a:gd name="connsiteY14" fmla="*/ 0 h 834555"/>
              <a:gd name="connsiteX15" fmla="*/ 7886700 w 7886700"/>
              <a:gd name="connsiteY15" fmla="*/ 0 h 834555"/>
              <a:gd name="connsiteX16" fmla="*/ 7886700 w 7886700"/>
              <a:gd name="connsiteY16" fmla="*/ 425623 h 834555"/>
              <a:gd name="connsiteX17" fmla="*/ 7886700 w 7886700"/>
              <a:gd name="connsiteY17" fmla="*/ 834555 h 834555"/>
              <a:gd name="connsiteX18" fmla="*/ 7165630 w 7886700"/>
              <a:gd name="connsiteY18" fmla="*/ 834555 h 834555"/>
              <a:gd name="connsiteX19" fmla="*/ 6760029 w 7886700"/>
              <a:gd name="connsiteY19" fmla="*/ 834555 h 834555"/>
              <a:gd name="connsiteX20" fmla="*/ 6117826 w 7886700"/>
              <a:gd name="connsiteY20" fmla="*/ 834555 h 834555"/>
              <a:gd name="connsiteX21" fmla="*/ 5554490 w 7886700"/>
              <a:gd name="connsiteY21" fmla="*/ 834555 h 834555"/>
              <a:gd name="connsiteX22" fmla="*/ 5070021 w 7886700"/>
              <a:gd name="connsiteY22" fmla="*/ 834555 h 834555"/>
              <a:gd name="connsiteX23" fmla="*/ 4743287 w 7886700"/>
              <a:gd name="connsiteY23" fmla="*/ 834555 h 834555"/>
              <a:gd name="connsiteX24" fmla="*/ 4258818 w 7886700"/>
              <a:gd name="connsiteY24" fmla="*/ 834555 h 834555"/>
              <a:gd name="connsiteX25" fmla="*/ 3695482 w 7886700"/>
              <a:gd name="connsiteY25" fmla="*/ 834555 h 834555"/>
              <a:gd name="connsiteX26" fmla="*/ 3211014 w 7886700"/>
              <a:gd name="connsiteY26" fmla="*/ 834555 h 834555"/>
              <a:gd name="connsiteX27" fmla="*/ 2489944 w 7886700"/>
              <a:gd name="connsiteY27" fmla="*/ 834555 h 834555"/>
              <a:gd name="connsiteX28" fmla="*/ 2005475 w 7886700"/>
              <a:gd name="connsiteY28" fmla="*/ 834555 h 834555"/>
              <a:gd name="connsiteX29" fmla="*/ 1442139 w 7886700"/>
              <a:gd name="connsiteY29" fmla="*/ 834555 h 834555"/>
              <a:gd name="connsiteX30" fmla="*/ 1036538 w 7886700"/>
              <a:gd name="connsiteY30" fmla="*/ 834555 h 834555"/>
              <a:gd name="connsiteX31" fmla="*/ 630936 w 7886700"/>
              <a:gd name="connsiteY31" fmla="*/ 834555 h 834555"/>
              <a:gd name="connsiteX32" fmla="*/ 0 w 7886700"/>
              <a:gd name="connsiteY32" fmla="*/ 834555 h 834555"/>
              <a:gd name="connsiteX33" fmla="*/ 0 w 7886700"/>
              <a:gd name="connsiteY33" fmla="*/ 408932 h 834555"/>
              <a:gd name="connsiteX34" fmla="*/ 0 w 7886700"/>
              <a:gd name="connsiteY34" fmla="*/ 0 h 834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886700" h="834555" fill="none" extrusionOk="0">
                <a:moveTo>
                  <a:pt x="0" y="0"/>
                </a:moveTo>
                <a:cubicBezTo>
                  <a:pt x="214285" y="-25686"/>
                  <a:pt x="303749" y="23962"/>
                  <a:pt x="563336" y="0"/>
                </a:cubicBezTo>
                <a:cubicBezTo>
                  <a:pt x="822923" y="-23962"/>
                  <a:pt x="865966" y="43529"/>
                  <a:pt x="1047804" y="0"/>
                </a:cubicBezTo>
                <a:cubicBezTo>
                  <a:pt x="1229642" y="-43529"/>
                  <a:pt x="1300333" y="6604"/>
                  <a:pt x="1374539" y="0"/>
                </a:cubicBezTo>
                <a:cubicBezTo>
                  <a:pt x="1448745" y="-6604"/>
                  <a:pt x="1609115" y="8752"/>
                  <a:pt x="1701274" y="0"/>
                </a:cubicBezTo>
                <a:cubicBezTo>
                  <a:pt x="1793433" y="-8752"/>
                  <a:pt x="2075330" y="11051"/>
                  <a:pt x="2343477" y="0"/>
                </a:cubicBezTo>
                <a:cubicBezTo>
                  <a:pt x="2611624" y="-11051"/>
                  <a:pt x="2708503" y="44893"/>
                  <a:pt x="2827945" y="0"/>
                </a:cubicBezTo>
                <a:cubicBezTo>
                  <a:pt x="2947387" y="-44893"/>
                  <a:pt x="3201372" y="18785"/>
                  <a:pt x="3391281" y="0"/>
                </a:cubicBezTo>
                <a:cubicBezTo>
                  <a:pt x="3581190" y="-18785"/>
                  <a:pt x="3757791" y="11150"/>
                  <a:pt x="3875750" y="0"/>
                </a:cubicBezTo>
                <a:cubicBezTo>
                  <a:pt x="3993709" y="-11150"/>
                  <a:pt x="4121172" y="6128"/>
                  <a:pt x="4202484" y="0"/>
                </a:cubicBezTo>
                <a:cubicBezTo>
                  <a:pt x="4283796" y="-6128"/>
                  <a:pt x="4544447" y="58336"/>
                  <a:pt x="4844687" y="0"/>
                </a:cubicBezTo>
                <a:cubicBezTo>
                  <a:pt x="5144927" y="-58336"/>
                  <a:pt x="5311348" y="67217"/>
                  <a:pt x="5486890" y="0"/>
                </a:cubicBezTo>
                <a:cubicBezTo>
                  <a:pt x="5662432" y="-67217"/>
                  <a:pt x="5946523" y="29855"/>
                  <a:pt x="6207960" y="0"/>
                </a:cubicBezTo>
                <a:cubicBezTo>
                  <a:pt x="6469397" y="-29855"/>
                  <a:pt x="6577930" y="12619"/>
                  <a:pt x="6850162" y="0"/>
                </a:cubicBezTo>
                <a:cubicBezTo>
                  <a:pt x="7122394" y="-12619"/>
                  <a:pt x="7169630" y="13841"/>
                  <a:pt x="7255764" y="0"/>
                </a:cubicBezTo>
                <a:cubicBezTo>
                  <a:pt x="7341898" y="-13841"/>
                  <a:pt x="7640638" y="74430"/>
                  <a:pt x="7886700" y="0"/>
                </a:cubicBezTo>
                <a:cubicBezTo>
                  <a:pt x="7925871" y="152843"/>
                  <a:pt x="7863417" y="266481"/>
                  <a:pt x="7886700" y="425623"/>
                </a:cubicBezTo>
                <a:cubicBezTo>
                  <a:pt x="7909983" y="584765"/>
                  <a:pt x="7879094" y="741729"/>
                  <a:pt x="7886700" y="834555"/>
                </a:cubicBezTo>
                <a:cubicBezTo>
                  <a:pt x="7668071" y="841567"/>
                  <a:pt x="7381528" y="791878"/>
                  <a:pt x="7165630" y="834555"/>
                </a:cubicBezTo>
                <a:cubicBezTo>
                  <a:pt x="6949732" y="877232"/>
                  <a:pt x="6920384" y="830586"/>
                  <a:pt x="6760029" y="834555"/>
                </a:cubicBezTo>
                <a:cubicBezTo>
                  <a:pt x="6599674" y="838524"/>
                  <a:pt x="6427526" y="773434"/>
                  <a:pt x="6117826" y="834555"/>
                </a:cubicBezTo>
                <a:cubicBezTo>
                  <a:pt x="5808126" y="895676"/>
                  <a:pt x="5706631" y="831567"/>
                  <a:pt x="5554490" y="834555"/>
                </a:cubicBezTo>
                <a:cubicBezTo>
                  <a:pt x="5402349" y="837543"/>
                  <a:pt x="5283199" y="813698"/>
                  <a:pt x="5070021" y="834555"/>
                </a:cubicBezTo>
                <a:cubicBezTo>
                  <a:pt x="4856843" y="855412"/>
                  <a:pt x="4894308" y="814855"/>
                  <a:pt x="4743287" y="834555"/>
                </a:cubicBezTo>
                <a:cubicBezTo>
                  <a:pt x="4592266" y="854255"/>
                  <a:pt x="4461050" y="824350"/>
                  <a:pt x="4258818" y="834555"/>
                </a:cubicBezTo>
                <a:cubicBezTo>
                  <a:pt x="4056586" y="844760"/>
                  <a:pt x="3888461" y="814514"/>
                  <a:pt x="3695482" y="834555"/>
                </a:cubicBezTo>
                <a:cubicBezTo>
                  <a:pt x="3502503" y="854596"/>
                  <a:pt x="3335657" y="780773"/>
                  <a:pt x="3211014" y="834555"/>
                </a:cubicBezTo>
                <a:cubicBezTo>
                  <a:pt x="3086371" y="888337"/>
                  <a:pt x="2849277" y="798238"/>
                  <a:pt x="2489944" y="834555"/>
                </a:cubicBezTo>
                <a:cubicBezTo>
                  <a:pt x="2130611" y="870872"/>
                  <a:pt x="2163655" y="803325"/>
                  <a:pt x="2005475" y="834555"/>
                </a:cubicBezTo>
                <a:cubicBezTo>
                  <a:pt x="1847295" y="865785"/>
                  <a:pt x="1602933" y="788052"/>
                  <a:pt x="1442139" y="834555"/>
                </a:cubicBezTo>
                <a:cubicBezTo>
                  <a:pt x="1281345" y="881058"/>
                  <a:pt x="1149915" y="829378"/>
                  <a:pt x="1036538" y="834555"/>
                </a:cubicBezTo>
                <a:cubicBezTo>
                  <a:pt x="923161" y="839732"/>
                  <a:pt x="719921" y="822947"/>
                  <a:pt x="630936" y="834555"/>
                </a:cubicBezTo>
                <a:cubicBezTo>
                  <a:pt x="541951" y="846163"/>
                  <a:pt x="132149" y="779897"/>
                  <a:pt x="0" y="834555"/>
                </a:cubicBezTo>
                <a:cubicBezTo>
                  <a:pt x="-605" y="663352"/>
                  <a:pt x="18808" y="574238"/>
                  <a:pt x="0" y="408932"/>
                </a:cubicBezTo>
                <a:cubicBezTo>
                  <a:pt x="-18808" y="243626"/>
                  <a:pt x="48758" y="169147"/>
                  <a:pt x="0" y="0"/>
                </a:cubicBezTo>
                <a:close/>
              </a:path>
              <a:path w="7886700" h="834555" stroke="0" extrusionOk="0">
                <a:moveTo>
                  <a:pt x="0" y="0"/>
                </a:moveTo>
                <a:cubicBezTo>
                  <a:pt x="86731" y="-34210"/>
                  <a:pt x="228313" y="22417"/>
                  <a:pt x="326735" y="0"/>
                </a:cubicBezTo>
                <a:cubicBezTo>
                  <a:pt x="425158" y="-22417"/>
                  <a:pt x="579966" y="70"/>
                  <a:pt x="653469" y="0"/>
                </a:cubicBezTo>
                <a:cubicBezTo>
                  <a:pt x="726972" y="-70"/>
                  <a:pt x="962434" y="11863"/>
                  <a:pt x="1059071" y="0"/>
                </a:cubicBezTo>
                <a:cubicBezTo>
                  <a:pt x="1155708" y="-11863"/>
                  <a:pt x="1421353" y="43550"/>
                  <a:pt x="1543540" y="0"/>
                </a:cubicBezTo>
                <a:cubicBezTo>
                  <a:pt x="1665727" y="-43550"/>
                  <a:pt x="1760681" y="5683"/>
                  <a:pt x="1870275" y="0"/>
                </a:cubicBezTo>
                <a:cubicBezTo>
                  <a:pt x="1979869" y="-5683"/>
                  <a:pt x="2103548" y="19042"/>
                  <a:pt x="2197009" y="0"/>
                </a:cubicBezTo>
                <a:cubicBezTo>
                  <a:pt x="2290470" y="-19042"/>
                  <a:pt x="2384357" y="5662"/>
                  <a:pt x="2523744" y="0"/>
                </a:cubicBezTo>
                <a:cubicBezTo>
                  <a:pt x="2663132" y="-5662"/>
                  <a:pt x="2789267" y="9060"/>
                  <a:pt x="2929346" y="0"/>
                </a:cubicBezTo>
                <a:cubicBezTo>
                  <a:pt x="3069425" y="-9060"/>
                  <a:pt x="3293390" y="1981"/>
                  <a:pt x="3413814" y="0"/>
                </a:cubicBezTo>
                <a:cubicBezTo>
                  <a:pt x="3534238" y="-1981"/>
                  <a:pt x="3770245" y="33469"/>
                  <a:pt x="3977150" y="0"/>
                </a:cubicBezTo>
                <a:cubicBezTo>
                  <a:pt x="4184055" y="-33469"/>
                  <a:pt x="4341634" y="17213"/>
                  <a:pt x="4461619" y="0"/>
                </a:cubicBezTo>
                <a:cubicBezTo>
                  <a:pt x="4581604" y="-17213"/>
                  <a:pt x="4794245" y="18067"/>
                  <a:pt x="5024955" y="0"/>
                </a:cubicBezTo>
                <a:cubicBezTo>
                  <a:pt x="5255665" y="-18067"/>
                  <a:pt x="5251649" y="7478"/>
                  <a:pt x="5351689" y="0"/>
                </a:cubicBezTo>
                <a:cubicBezTo>
                  <a:pt x="5451729" y="-7478"/>
                  <a:pt x="5673037" y="2729"/>
                  <a:pt x="5915025" y="0"/>
                </a:cubicBezTo>
                <a:cubicBezTo>
                  <a:pt x="6157013" y="-2729"/>
                  <a:pt x="6171637" y="32367"/>
                  <a:pt x="6241760" y="0"/>
                </a:cubicBezTo>
                <a:cubicBezTo>
                  <a:pt x="6311884" y="-32367"/>
                  <a:pt x="6439520" y="32109"/>
                  <a:pt x="6568494" y="0"/>
                </a:cubicBezTo>
                <a:cubicBezTo>
                  <a:pt x="6697468" y="-32109"/>
                  <a:pt x="6892602" y="13906"/>
                  <a:pt x="6974096" y="0"/>
                </a:cubicBezTo>
                <a:cubicBezTo>
                  <a:pt x="7055590" y="-13906"/>
                  <a:pt x="7607826" y="31177"/>
                  <a:pt x="7886700" y="0"/>
                </a:cubicBezTo>
                <a:cubicBezTo>
                  <a:pt x="7916603" y="143448"/>
                  <a:pt x="7872888" y="285858"/>
                  <a:pt x="7886700" y="392241"/>
                </a:cubicBezTo>
                <a:cubicBezTo>
                  <a:pt x="7900512" y="498624"/>
                  <a:pt x="7860302" y="652515"/>
                  <a:pt x="7886700" y="834555"/>
                </a:cubicBezTo>
                <a:cubicBezTo>
                  <a:pt x="7573853" y="900337"/>
                  <a:pt x="7404068" y="787639"/>
                  <a:pt x="7165630" y="834555"/>
                </a:cubicBezTo>
                <a:cubicBezTo>
                  <a:pt x="6927192" y="881471"/>
                  <a:pt x="6770750" y="799254"/>
                  <a:pt x="6523428" y="834555"/>
                </a:cubicBezTo>
                <a:cubicBezTo>
                  <a:pt x="6276106" y="869856"/>
                  <a:pt x="6073656" y="830010"/>
                  <a:pt x="5881225" y="834555"/>
                </a:cubicBezTo>
                <a:cubicBezTo>
                  <a:pt x="5688794" y="839100"/>
                  <a:pt x="5493675" y="815027"/>
                  <a:pt x="5396756" y="834555"/>
                </a:cubicBezTo>
                <a:cubicBezTo>
                  <a:pt x="5299837" y="854083"/>
                  <a:pt x="4988466" y="823736"/>
                  <a:pt x="4833420" y="834555"/>
                </a:cubicBezTo>
                <a:cubicBezTo>
                  <a:pt x="4678374" y="845374"/>
                  <a:pt x="4615117" y="812495"/>
                  <a:pt x="4506686" y="834555"/>
                </a:cubicBezTo>
                <a:cubicBezTo>
                  <a:pt x="4398255" y="856615"/>
                  <a:pt x="4289071" y="794489"/>
                  <a:pt x="4101084" y="834555"/>
                </a:cubicBezTo>
                <a:cubicBezTo>
                  <a:pt x="3913097" y="874621"/>
                  <a:pt x="3672999" y="803304"/>
                  <a:pt x="3537748" y="834555"/>
                </a:cubicBezTo>
                <a:cubicBezTo>
                  <a:pt x="3402497" y="865806"/>
                  <a:pt x="3238105" y="811311"/>
                  <a:pt x="3132147" y="834555"/>
                </a:cubicBezTo>
                <a:cubicBezTo>
                  <a:pt x="3026189" y="857799"/>
                  <a:pt x="2881226" y="793741"/>
                  <a:pt x="2726545" y="834555"/>
                </a:cubicBezTo>
                <a:cubicBezTo>
                  <a:pt x="2571864" y="875369"/>
                  <a:pt x="2183617" y="791409"/>
                  <a:pt x="2005475" y="834555"/>
                </a:cubicBezTo>
                <a:cubicBezTo>
                  <a:pt x="1827333" y="877701"/>
                  <a:pt x="1619338" y="823708"/>
                  <a:pt x="1363272" y="834555"/>
                </a:cubicBezTo>
                <a:cubicBezTo>
                  <a:pt x="1107206" y="845402"/>
                  <a:pt x="1083793" y="817949"/>
                  <a:pt x="878804" y="834555"/>
                </a:cubicBezTo>
                <a:cubicBezTo>
                  <a:pt x="673815" y="851161"/>
                  <a:pt x="405949" y="731414"/>
                  <a:pt x="0" y="834555"/>
                </a:cubicBezTo>
                <a:cubicBezTo>
                  <a:pt x="-46716" y="717643"/>
                  <a:pt x="17576" y="531430"/>
                  <a:pt x="0" y="442314"/>
                </a:cubicBezTo>
                <a:cubicBezTo>
                  <a:pt x="-17576" y="353198"/>
                  <a:pt x="12345" y="111093"/>
                  <a:pt x="0" y="0"/>
                </a:cubicBezTo>
                <a:close/>
              </a:path>
            </a:pathLst>
          </a:custGeom>
          <a:solidFill>
            <a:schemeClr val="accent6">
              <a:lumMod val="60000"/>
              <a:lumOff val="40000"/>
            </a:schemeClr>
          </a:solidFill>
          <a:ln>
            <a:solidFill>
              <a:schemeClr val="tx1"/>
            </a:solidFill>
            <a:extLst>
              <a:ext uri="{C807C97D-BFC1-408E-A445-0C87EB9F89A2}">
                <ask:lineSketchStyleProps xmlns:ask="http://schemas.microsoft.com/office/drawing/2018/sketchyshapes" xmlns="" sd="1617156465">
                  <ask:type>
                    <ask:lineSketchScribble/>
                  </ask:type>
                </ask:lineSketchStyleProps>
              </a:ext>
            </a:extLst>
          </a:ln>
        </p:spPr>
        <p:txBody>
          <a:bodyPr>
            <a:normAutofit lnSpcReduction="10000"/>
          </a:bodyPr>
          <a:lstStyle/>
          <a:p>
            <a:r>
              <a:rPr lang="en-GB" dirty="0"/>
              <a:t>How is it helpful to think like an advertiser when considering audience? </a:t>
            </a:r>
          </a:p>
        </p:txBody>
      </p:sp>
      <p:pic>
        <p:nvPicPr>
          <p:cNvPr id="5" name="Picture 4">
            <a:extLst>
              <a:ext uri="{FF2B5EF4-FFF2-40B4-BE49-F238E27FC236}">
                <a16:creationId xmlns:a16="http://schemas.microsoft.com/office/drawing/2014/main" id="{044FB2C9-C09F-870B-8F38-1F9D95470A5F}"/>
              </a:ext>
            </a:extLst>
          </p:cNvPr>
          <p:cNvPicPr>
            <a:picLocks noChangeAspect="1"/>
          </p:cNvPicPr>
          <p:nvPr/>
        </p:nvPicPr>
        <p:blipFill>
          <a:blip r:embed="rId2"/>
          <a:stretch>
            <a:fillRect/>
          </a:stretch>
        </p:blipFill>
        <p:spPr>
          <a:xfrm>
            <a:off x="-1" y="1325393"/>
            <a:ext cx="9144000" cy="3839994"/>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C8C4A560-52D4-B04E-DB17-55727D3C173E}"/>
                  </a:ext>
                </a:extLst>
              </p14:cNvPr>
              <p14:cNvContentPartPr/>
              <p14:nvPr/>
            </p14:nvContentPartPr>
            <p14:xfrm>
              <a:off x="554270" y="3949805"/>
              <a:ext cx="5942160" cy="360"/>
            </p14:xfrm>
          </p:contentPart>
        </mc:Choice>
        <mc:Fallback xmlns="">
          <p:pic>
            <p:nvPicPr>
              <p:cNvPr id="6" name="Ink 5">
                <a:extLst>
                  <a:ext uri="{FF2B5EF4-FFF2-40B4-BE49-F238E27FC236}">
                    <a16:creationId xmlns:a16="http://schemas.microsoft.com/office/drawing/2014/main" id="{C8C4A560-52D4-B04E-DB17-55727D3C173E}"/>
                  </a:ext>
                </a:extLst>
              </p:cNvPr>
              <p:cNvPicPr/>
              <p:nvPr/>
            </p:nvPicPr>
            <p:blipFill>
              <a:blip r:embed="rId4"/>
              <a:stretch>
                <a:fillRect/>
              </a:stretch>
            </p:blipFill>
            <p:spPr>
              <a:xfrm>
                <a:off x="500630" y="3842165"/>
                <a:ext cx="6049800" cy="216000"/>
              </a:xfrm>
              <a:prstGeom prst="rect">
                <a:avLst/>
              </a:prstGeom>
            </p:spPr>
          </p:pic>
        </mc:Fallback>
      </mc:AlternateContent>
      <p:sp>
        <p:nvSpPr>
          <p:cNvPr id="8" name="TextBox 7">
            <a:extLst>
              <a:ext uri="{FF2B5EF4-FFF2-40B4-BE49-F238E27FC236}">
                <a16:creationId xmlns:a16="http://schemas.microsoft.com/office/drawing/2014/main" id="{0D0A6FE5-D895-8503-3C13-2F2A76C80A32}"/>
              </a:ext>
            </a:extLst>
          </p:cNvPr>
          <p:cNvSpPr txBox="1"/>
          <p:nvPr/>
        </p:nvSpPr>
        <p:spPr>
          <a:xfrm>
            <a:off x="6436061" y="677767"/>
            <a:ext cx="2079289" cy="369332"/>
          </a:xfrm>
          <a:prstGeom prst="rect">
            <a:avLst/>
          </a:prstGeom>
          <a:solidFill>
            <a:schemeClr val="accent6">
              <a:lumMod val="60000"/>
              <a:lumOff val="40000"/>
            </a:schemeClr>
          </a:solidFill>
        </p:spPr>
        <p:txBody>
          <a:bodyPr wrap="square">
            <a:spAutoFit/>
          </a:bodyPr>
          <a:lstStyle/>
          <a:p>
            <a:r>
              <a:rPr lang="en-GB" dirty="0" err="1">
                <a:hlinkClick r:id="rId5"/>
              </a:rPr>
              <a:t>J'adore</a:t>
            </a:r>
            <a:r>
              <a:rPr lang="en-GB" dirty="0">
                <a:hlinkClick r:id="rId5"/>
              </a:rPr>
              <a:t> advert 2021</a:t>
            </a:r>
            <a:endParaRPr lang="en-GB" dirty="0"/>
          </a:p>
        </p:txBody>
      </p:sp>
    </p:spTree>
    <p:extLst>
      <p:ext uri="{BB962C8B-B14F-4D97-AF65-F5344CB8AC3E}">
        <p14:creationId xmlns:p14="http://schemas.microsoft.com/office/powerpoint/2010/main" val="26619378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86CD4-1F33-5339-ADF8-3FBE9DC0DC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49E6A5-6176-3493-391F-90B5FE45B0DE}"/>
              </a:ext>
            </a:extLst>
          </p:cNvPr>
          <p:cNvSpPr>
            <a:spLocks noGrp="1"/>
          </p:cNvSpPr>
          <p:nvPr>
            <p:ph type="title"/>
          </p:nvPr>
        </p:nvSpPr>
        <p:spPr>
          <a:xfrm>
            <a:off x="0" y="217642"/>
            <a:ext cx="7886700" cy="736515"/>
          </a:xfrm>
          <a:solidFill>
            <a:srgbClr val="92D050"/>
          </a:solidFill>
        </p:spPr>
        <p:txBody>
          <a:bodyPr/>
          <a:lstStyle/>
          <a:p>
            <a:r>
              <a:rPr lang="en-GB" dirty="0"/>
              <a:t>Pause for theory…</a:t>
            </a:r>
          </a:p>
        </p:txBody>
      </p:sp>
      <p:sp>
        <p:nvSpPr>
          <p:cNvPr id="3" name="Content Placeholder 2">
            <a:extLst>
              <a:ext uri="{FF2B5EF4-FFF2-40B4-BE49-F238E27FC236}">
                <a16:creationId xmlns:a16="http://schemas.microsoft.com/office/drawing/2014/main" id="{ED5CC7FE-D342-0AAA-10CB-5D1D19157A65}"/>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9189068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BABF54-C7C6-37B3-3503-A8E8430880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003378-8063-EAED-A871-40B6C8EA0098}"/>
              </a:ext>
            </a:extLst>
          </p:cNvPr>
          <p:cNvSpPr>
            <a:spLocks noGrp="1"/>
          </p:cNvSpPr>
          <p:nvPr>
            <p:ph type="title"/>
          </p:nvPr>
        </p:nvSpPr>
        <p:spPr>
          <a:xfrm>
            <a:off x="0" y="217642"/>
            <a:ext cx="7886700" cy="736515"/>
          </a:xfrm>
          <a:solidFill>
            <a:srgbClr val="92D050"/>
          </a:solidFill>
        </p:spPr>
        <p:txBody>
          <a:bodyPr/>
          <a:lstStyle/>
          <a:p>
            <a:r>
              <a:rPr lang="en-GB" dirty="0"/>
              <a:t>Theories linked to this text: </a:t>
            </a:r>
          </a:p>
        </p:txBody>
      </p:sp>
      <p:sp>
        <p:nvSpPr>
          <p:cNvPr id="3" name="Content Placeholder 2">
            <a:extLst>
              <a:ext uri="{FF2B5EF4-FFF2-40B4-BE49-F238E27FC236}">
                <a16:creationId xmlns:a16="http://schemas.microsoft.com/office/drawing/2014/main" id="{BE3B3F4A-957A-FE02-2966-DB2C6A133F84}"/>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B74E1EB1-2877-7D43-0269-3EC3E99B1E32}"/>
              </a:ext>
            </a:extLst>
          </p:cNvPr>
          <p:cNvPicPr>
            <a:picLocks noChangeAspect="1"/>
          </p:cNvPicPr>
          <p:nvPr/>
        </p:nvPicPr>
        <p:blipFill>
          <a:blip r:embed="rId2"/>
          <a:stretch>
            <a:fillRect/>
          </a:stretch>
        </p:blipFill>
        <p:spPr>
          <a:xfrm>
            <a:off x="437323" y="1310593"/>
            <a:ext cx="7150252" cy="4365779"/>
          </a:xfrm>
          <a:prstGeom prst="rect">
            <a:avLst/>
          </a:prstGeom>
        </p:spPr>
      </p:pic>
      <p:sp>
        <p:nvSpPr>
          <p:cNvPr id="5" name="TextBox 4">
            <a:extLst>
              <a:ext uri="{FF2B5EF4-FFF2-40B4-BE49-F238E27FC236}">
                <a16:creationId xmlns:a16="http://schemas.microsoft.com/office/drawing/2014/main" id="{1281DC7F-C7BF-B5D6-93C8-5C7B0651C4A1}"/>
              </a:ext>
            </a:extLst>
          </p:cNvPr>
          <p:cNvSpPr txBox="1"/>
          <p:nvPr/>
        </p:nvSpPr>
        <p:spPr>
          <a:xfrm>
            <a:off x="2363821" y="5901509"/>
            <a:ext cx="6429983" cy="830997"/>
          </a:xfrm>
          <a:custGeom>
            <a:avLst/>
            <a:gdLst>
              <a:gd name="connsiteX0" fmla="*/ 0 w 6429983"/>
              <a:gd name="connsiteY0" fmla="*/ 0 h 830997"/>
              <a:gd name="connsiteX1" fmla="*/ 455944 w 6429983"/>
              <a:gd name="connsiteY1" fmla="*/ 0 h 830997"/>
              <a:gd name="connsiteX2" fmla="*/ 911888 w 6429983"/>
              <a:gd name="connsiteY2" fmla="*/ 0 h 830997"/>
              <a:gd name="connsiteX3" fmla="*/ 1496432 w 6429983"/>
              <a:gd name="connsiteY3" fmla="*/ 0 h 830997"/>
              <a:gd name="connsiteX4" fmla="*/ 1888077 w 6429983"/>
              <a:gd name="connsiteY4" fmla="*/ 0 h 830997"/>
              <a:gd name="connsiteX5" fmla="*/ 2601220 w 6429983"/>
              <a:gd name="connsiteY5" fmla="*/ 0 h 830997"/>
              <a:gd name="connsiteX6" fmla="*/ 2992865 w 6429983"/>
              <a:gd name="connsiteY6" fmla="*/ 0 h 830997"/>
              <a:gd name="connsiteX7" fmla="*/ 3706008 w 6429983"/>
              <a:gd name="connsiteY7" fmla="*/ 0 h 830997"/>
              <a:gd name="connsiteX8" fmla="*/ 4097653 w 6429983"/>
              <a:gd name="connsiteY8" fmla="*/ 0 h 830997"/>
              <a:gd name="connsiteX9" fmla="*/ 4489297 w 6429983"/>
              <a:gd name="connsiteY9" fmla="*/ 0 h 830997"/>
              <a:gd name="connsiteX10" fmla="*/ 5202441 w 6429983"/>
              <a:gd name="connsiteY10" fmla="*/ 0 h 830997"/>
              <a:gd name="connsiteX11" fmla="*/ 5915584 w 6429983"/>
              <a:gd name="connsiteY11" fmla="*/ 0 h 830997"/>
              <a:gd name="connsiteX12" fmla="*/ 6429983 w 6429983"/>
              <a:gd name="connsiteY12" fmla="*/ 0 h 830997"/>
              <a:gd name="connsiteX13" fmla="*/ 6429983 w 6429983"/>
              <a:gd name="connsiteY13" fmla="*/ 423808 h 830997"/>
              <a:gd name="connsiteX14" fmla="*/ 6429983 w 6429983"/>
              <a:gd name="connsiteY14" fmla="*/ 830997 h 830997"/>
              <a:gd name="connsiteX15" fmla="*/ 5909739 w 6429983"/>
              <a:gd name="connsiteY15" fmla="*/ 830997 h 830997"/>
              <a:gd name="connsiteX16" fmla="*/ 5389495 w 6429983"/>
              <a:gd name="connsiteY16" fmla="*/ 830997 h 830997"/>
              <a:gd name="connsiteX17" fmla="*/ 4676351 w 6429983"/>
              <a:gd name="connsiteY17" fmla="*/ 830997 h 830997"/>
              <a:gd name="connsiteX18" fmla="*/ 4091807 w 6429983"/>
              <a:gd name="connsiteY18" fmla="*/ 830997 h 830997"/>
              <a:gd name="connsiteX19" fmla="*/ 3571563 w 6429983"/>
              <a:gd name="connsiteY19" fmla="*/ 830997 h 830997"/>
              <a:gd name="connsiteX20" fmla="*/ 3179919 w 6429983"/>
              <a:gd name="connsiteY20" fmla="*/ 830997 h 830997"/>
              <a:gd name="connsiteX21" fmla="*/ 2659675 w 6429983"/>
              <a:gd name="connsiteY21" fmla="*/ 830997 h 830997"/>
              <a:gd name="connsiteX22" fmla="*/ 2139431 w 6429983"/>
              <a:gd name="connsiteY22" fmla="*/ 830997 h 830997"/>
              <a:gd name="connsiteX23" fmla="*/ 1747786 w 6429983"/>
              <a:gd name="connsiteY23" fmla="*/ 830997 h 830997"/>
              <a:gd name="connsiteX24" fmla="*/ 1034643 w 6429983"/>
              <a:gd name="connsiteY24" fmla="*/ 830997 h 830997"/>
              <a:gd name="connsiteX25" fmla="*/ 642998 w 6429983"/>
              <a:gd name="connsiteY25" fmla="*/ 830997 h 830997"/>
              <a:gd name="connsiteX26" fmla="*/ 0 w 6429983"/>
              <a:gd name="connsiteY26" fmla="*/ 830997 h 830997"/>
              <a:gd name="connsiteX27" fmla="*/ 0 w 6429983"/>
              <a:gd name="connsiteY27" fmla="*/ 423808 h 830997"/>
              <a:gd name="connsiteX28" fmla="*/ 0 w 6429983"/>
              <a:gd name="connsiteY2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429983" h="830997" fill="none" extrusionOk="0">
                <a:moveTo>
                  <a:pt x="0" y="0"/>
                </a:moveTo>
                <a:cubicBezTo>
                  <a:pt x="120510" y="-48728"/>
                  <a:pt x="258018" y="7508"/>
                  <a:pt x="455944" y="0"/>
                </a:cubicBezTo>
                <a:cubicBezTo>
                  <a:pt x="653870" y="-7508"/>
                  <a:pt x="727804" y="33911"/>
                  <a:pt x="911888" y="0"/>
                </a:cubicBezTo>
                <a:cubicBezTo>
                  <a:pt x="1095972" y="-33911"/>
                  <a:pt x="1254783" y="20971"/>
                  <a:pt x="1496432" y="0"/>
                </a:cubicBezTo>
                <a:cubicBezTo>
                  <a:pt x="1738081" y="-20971"/>
                  <a:pt x="1776313" y="2850"/>
                  <a:pt x="1888077" y="0"/>
                </a:cubicBezTo>
                <a:cubicBezTo>
                  <a:pt x="1999842" y="-2850"/>
                  <a:pt x="2321739" y="39102"/>
                  <a:pt x="2601220" y="0"/>
                </a:cubicBezTo>
                <a:cubicBezTo>
                  <a:pt x="2880701" y="-39102"/>
                  <a:pt x="2914522" y="16323"/>
                  <a:pt x="2992865" y="0"/>
                </a:cubicBezTo>
                <a:cubicBezTo>
                  <a:pt x="3071209" y="-16323"/>
                  <a:pt x="3535631" y="63445"/>
                  <a:pt x="3706008" y="0"/>
                </a:cubicBezTo>
                <a:cubicBezTo>
                  <a:pt x="3876385" y="-63445"/>
                  <a:pt x="3947736" y="3268"/>
                  <a:pt x="4097653" y="0"/>
                </a:cubicBezTo>
                <a:cubicBezTo>
                  <a:pt x="4247571" y="-3268"/>
                  <a:pt x="4340124" y="11149"/>
                  <a:pt x="4489297" y="0"/>
                </a:cubicBezTo>
                <a:cubicBezTo>
                  <a:pt x="4638470" y="-11149"/>
                  <a:pt x="5003562" y="471"/>
                  <a:pt x="5202441" y="0"/>
                </a:cubicBezTo>
                <a:cubicBezTo>
                  <a:pt x="5401320" y="-471"/>
                  <a:pt x="5707407" y="74618"/>
                  <a:pt x="5915584" y="0"/>
                </a:cubicBezTo>
                <a:cubicBezTo>
                  <a:pt x="6123761" y="-74618"/>
                  <a:pt x="6298100" y="20482"/>
                  <a:pt x="6429983" y="0"/>
                </a:cubicBezTo>
                <a:cubicBezTo>
                  <a:pt x="6478905" y="113895"/>
                  <a:pt x="6410942" y="259629"/>
                  <a:pt x="6429983" y="423808"/>
                </a:cubicBezTo>
                <a:cubicBezTo>
                  <a:pt x="6449024" y="587987"/>
                  <a:pt x="6422036" y="670160"/>
                  <a:pt x="6429983" y="830997"/>
                </a:cubicBezTo>
                <a:cubicBezTo>
                  <a:pt x="6221299" y="882812"/>
                  <a:pt x="6060472" y="821885"/>
                  <a:pt x="5909739" y="830997"/>
                </a:cubicBezTo>
                <a:cubicBezTo>
                  <a:pt x="5759006" y="840109"/>
                  <a:pt x="5544766" y="790443"/>
                  <a:pt x="5389495" y="830997"/>
                </a:cubicBezTo>
                <a:cubicBezTo>
                  <a:pt x="5234224" y="871551"/>
                  <a:pt x="4998721" y="791356"/>
                  <a:pt x="4676351" y="830997"/>
                </a:cubicBezTo>
                <a:cubicBezTo>
                  <a:pt x="4353981" y="870638"/>
                  <a:pt x="4272342" y="812320"/>
                  <a:pt x="4091807" y="830997"/>
                </a:cubicBezTo>
                <a:cubicBezTo>
                  <a:pt x="3911272" y="849674"/>
                  <a:pt x="3799388" y="822473"/>
                  <a:pt x="3571563" y="830997"/>
                </a:cubicBezTo>
                <a:cubicBezTo>
                  <a:pt x="3343738" y="839521"/>
                  <a:pt x="3339382" y="806868"/>
                  <a:pt x="3179919" y="830997"/>
                </a:cubicBezTo>
                <a:cubicBezTo>
                  <a:pt x="3020456" y="855126"/>
                  <a:pt x="2874361" y="771425"/>
                  <a:pt x="2659675" y="830997"/>
                </a:cubicBezTo>
                <a:cubicBezTo>
                  <a:pt x="2444989" y="890569"/>
                  <a:pt x="2251032" y="783727"/>
                  <a:pt x="2139431" y="830997"/>
                </a:cubicBezTo>
                <a:cubicBezTo>
                  <a:pt x="2027830" y="878267"/>
                  <a:pt x="1918560" y="816445"/>
                  <a:pt x="1747786" y="830997"/>
                </a:cubicBezTo>
                <a:cubicBezTo>
                  <a:pt x="1577013" y="845549"/>
                  <a:pt x="1369590" y="825049"/>
                  <a:pt x="1034643" y="830997"/>
                </a:cubicBezTo>
                <a:cubicBezTo>
                  <a:pt x="699696" y="836945"/>
                  <a:pt x="728465" y="799126"/>
                  <a:pt x="642998" y="830997"/>
                </a:cubicBezTo>
                <a:cubicBezTo>
                  <a:pt x="557532" y="862868"/>
                  <a:pt x="203181" y="780890"/>
                  <a:pt x="0" y="830997"/>
                </a:cubicBezTo>
                <a:cubicBezTo>
                  <a:pt x="-45803" y="733906"/>
                  <a:pt x="14542" y="621601"/>
                  <a:pt x="0" y="423808"/>
                </a:cubicBezTo>
                <a:cubicBezTo>
                  <a:pt x="-14542" y="226015"/>
                  <a:pt x="39935" y="88159"/>
                  <a:pt x="0" y="0"/>
                </a:cubicBezTo>
                <a:close/>
              </a:path>
              <a:path w="6429983" h="830997" stroke="0" extrusionOk="0">
                <a:moveTo>
                  <a:pt x="0" y="0"/>
                </a:moveTo>
                <a:cubicBezTo>
                  <a:pt x="157105" y="-11678"/>
                  <a:pt x="306568" y="2876"/>
                  <a:pt x="391644" y="0"/>
                </a:cubicBezTo>
                <a:cubicBezTo>
                  <a:pt x="476720" y="-2876"/>
                  <a:pt x="709727" y="35038"/>
                  <a:pt x="976188" y="0"/>
                </a:cubicBezTo>
                <a:cubicBezTo>
                  <a:pt x="1242649" y="-35038"/>
                  <a:pt x="1224396" y="15215"/>
                  <a:pt x="1367833" y="0"/>
                </a:cubicBezTo>
                <a:cubicBezTo>
                  <a:pt x="1511271" y="-15215"/>
                  <a:pt x="1826471" y="59062"/>
                  <a:pt x="2080976" y="0"/>
                </a:cubicBezTo>
                <a:cubicBezTo>
                  <a:pt x="2335481" y="-59062"/>
                  <a:pt x="2515545" y="786"/>
                  <a:pt x="2729820" y="0"/>
                </a:cubicBezTo>
                <a:cubicBezTo>
                  <a:pt x="2944095" y="-786"/>
                  <a:pt x="3087602" y="47725"/>
                  <a:pt x="3185764" y="0"/>
                </a:cubicBezTo>
                <a:cubicBezTo>
                  <a:pt x="3283926" y="-47725"/>
                  <a:pt x="3469147" y="50997"/>
                  <a:pt x="3641709" y="0"/>
                </a:cubicBezTo>
                <a:cubicBezTo>
                  <a:pt x="3814272" y="-50997"/>
                  <a:pt x="3885107" y="11502"/>
                  <a:pt x="4097653" y="0"/>
                </a:cubicBezTo>
                <a:cubicBezTo>
                  <a:pt x="4310199" y="-11502"/>
                  <a:pt x="4347176" y="30097"/>
                  <a:pt x="4553597" y="0"/>
                </a:cubicBezTo>
                <a:cubicBezTo>
                  <a:pt x="4760018" y="-30097"/>
                  <a:pt x="4853139" y="3178"/>
                  <a:pt x="5009541" y="0"/>
                </a:cubicBezTo>
                <a:cubicBezTo>
                  <a:pt x="5165943" y="-3178"/>
                  <a:pt x="5352315" y="64305"/>
                  <a:pt x="5594085" y="0"/>
                </a:cubicBezTo>
                <a:cubicBezTo>
                  <a:pt x="5835855" y="-64305"/>
                  <a:pt x="6079861" y="15677"/>
                  <a:pt x="6429983" y="0"/>
                </a:cubicBezTo>
                <a:cubicBezTo>
                  <a:pt x="6474417" y="110829"/>
                  <a:pt x="6402762" y="302521"/>
                  <a:pt x="6429983" y="432118"/>
                </a:cubicBezTo>
                <a:cubicBezTo>
                  <a:pt x="6457204" y="561715"/>
                  <a:pt x="6397149" y="648202"/>
                  <a:pt x="6429983" y="830997"/>
                </a:cubicBezTo>
                <a:cubicBezTo>
                  <a:pt x="6287348" y="832272"/>
                  <a:pt x="6094953" y="807136"/>
                  <a:pt x="5845439" y="830997"/>
                </a:cubicBezTo>
                <a:cubicBezTo>
                  <a:pt x="5595925" y="854858"/>
                  <a:pt x="5377216" y="776063"/>
                  <a:pt x="5196595" y="830997"/>
                </a:cubicBezTo>
                <a:cubicBezTo>
                  <a:pt x="5015974" y="885931"/>
                  <a:pt x="4659108" y="762661"/>
                  <a:pt x="4483452" y="830997"/>
                </a:cubicBezTo>
                <a:cubicBezTo>
                  <a:pt x="4307796" y="899333"/>
                  <a:pt x="4188907" y="830343"/>
                  <a:pt x="4027508" y="830997"/>
                </a:cubicBezTo>
                <a:cubicBezTo>
                  <a:pt x="3866109" y="831651"/>
                  <a:pt x="3629581" y="814422"/>
                  <a:pt x="3442964" y="830997"/>
                </a:cubicBezTo>
                <a:cubicBezTo>
                  <a:pt x="3256347" y="847572"/>
                  <a:pt x="3212767" y="802971"/>
                  <a:pt x="3051319" y="830997"/>
                </a:cubicBezTo>
                <a:cubicBezTo>
                  <a:pt x="2889871" y="859023"/>
                  <a:pt x="2528650" y="792832"/>
                  <a:pt x="2338176" y="830997"/>
                </a:cubicBezTo>
                <a:cubicBezTo>
                  <a:pt x="2147702" y="869162"/>
                  <a:pt x="2016066" y="810417"/>
                  <a:pt x="1882231" y="830997"/>
                </a:cubicBezTo>
                <a:cubicBezTo>
                  <a:pt x="1748396" y="851577"/>
                  <a:pt x="1572740" y="819365"/>
                  <a:pt x="1426287" y="830997"/>
                </a:cubicBezTo>
                <a:cubicBezTo>
                  <a:pt x="1279834" y="842629"/>
                  <a:pt x="1015939" y="787154"/>
                  <a:pt x="906043" y="830997"/>
                </a:cubicBezTo>
                <a:cubicBezTo>
                  <a:pt x="796147" y="874840"/>
                  <a:pt x="694995" y="810259"/>
                  <a:pt x="514399" y="830997"/>
                </a:cubicBezTo>
                <a:cubicBezTo>
                  <a:pt x="333803" y="851735"/>
                  <a:pt x="119771" y="827828"/>
                  <a:pt x="0" y="830997"/>
                </a:cubicBezTo>
                <a:cubicBezTo>
                  <a:pt x="-10057" y="724806"/>
                  <a:pt x="6087" y="551092"/>
                  <a:pt x="0" y="432118"/>
                </a:cubicBezTo>
                <a:cubicBezTo>
                  <a:pt x="-6087" y="313144"/>
                  <a:pt x="29276" y="154990"/>
                  <a:pt x="0" y="0"/>
                </a:cubicBezTo>
                <a:close/>
              </a:path>
            </a:pathLst>
          </a:custGeom>
          <a:solidFill>
            <a:schemeClr val="accent6">
              <a:lumMod val="40000"/>
              <a:lumOff val="60000"/>
            </a:schemeClr>
          </a:solidFill>
          <a:ln>
            <a:solidFill>
              <a:schemeClr val="tx1"/>
            </a:solidFill>
            <a:extLst>
              <a:ext uri="{C807C97D-BFC1-408E-A445-0C87EB9F89A2}">
                <ask:lineSketchStyleProps xmlns:ask="http://schemas.microsoft.com/office/drawing/2018/sketchyshapes" xmlns="" sd="4238097029">
                  <a:prstGeom prst="rect">
                    <a:avLst/>
                  </a:prstGeom>
                  <ask:type>
                    <ask:lineSketchScribble/>
                  </ask:type>
                </ask:lineSketchStyleProps>
              </a:ext>
            </a:extLst>
          </a:ln>
        </p:spPr>
        <p:txBody>
          <a:bodyPr wrap="square" rtlCol="0">
            <a:spAutoFit/>
          </a:bodyPr>
          <a:lstStyle/>
          <a:p>
            <a:r>
              <a:rPr lang="en-GB" sz="2400" dirty="0"/>
              <a:t>But, there are other theories you can use to explain how audiences use and interpret media</a:t>
            </a:r>
          </a:p>
        </p:txBody>
      </p:sp>
    </p:spTree>
    <p:extLst>
      <p:ext uri="{BB962C8B-B14F-4D97-AF65-F5344CB8AC3E}">
        <p14:creationId xmlns:p14="http://schemas.microsoft.com/office/powerpoint/2010/main" val="21137257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E37DF-CFE0-D0BC-D607-8429A5DC52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157861-A143-9318-0FBB-FB7767A5574C}"/>
              </a:ext>
            </a:extLst>
          </p:cNvPr>
          <p:cNvSpPr>
            <a:spLocks noGrp="1"/>
          </p:cNvSpPr>
          <p:nvPr>
            <p:ph type="title"/>
          </p:nvPr>
        </p:nvSpPr>
        <p:spPr>
          <a:xfrm>
            <a:off x="0" y="133768"/>
            <a:ext cx="7886700" cy="736515"/>
          </a:xfrm>
          <a:solidFill>
            <a:srgbClr val="92D050"/>
          </a:solidFill>
        </p:spPr>
        <p:txBody>
          <a:bodyPr>
            <a:normAutofit/>
          </a:bodyPr>
          <a:lstStyle/>
          <a:p>
            <a:r>
              <a:rPr lang="en-GB" dirty="0"/>
              <a:t>Uses and Gratifications theory</a:t>
            </a:r>
          </a:p>
        </p:txBody>
      </p:sp>
      <p:sp>
        <p:nvSpPr>
          <p:cNvPr id="3" name="Content Placeholder 2">
            <a:extLst>
              <a:ext uri="{FF2B5EF4-FFF2-40B4-BE49-F238E27FC236}">
                <a16:creationId xmlns:a16="http://schemas.microsoft.com/office/drawing/2014/main" id="{2E1C7302-AEC8-111A-3D26-269BF6D38A60}"/>
              </a:ext>
            </a:extLst>
          </p:cNvPr>
          <p:cNvSpPr>
            <a:spLocks noGrp="1"/>
          </p:cNvSpPr>
          <p:nvPr>
            <p:ph idx="1"/>
          </p:nvPr>
        </p:nvSpPr>
        <p:spPr>
          <a:xfrm>
            <a:off x="229816" y="1009320"/>
            <a:ext cx="7886700" cy="615199"/>
          </a:xfrm>
        </p:spPr>
        <p:txBody>
          <a:bodyPr>
            <a:normAutofit lnSpcReduction="10000"/>
          </a:bodyPr>
          <a:lstStyle/>
          <a:p>
            <a:pPr marL="0" indent="0">
              <a:buNone/>
            </a:pPr>
            <a:r>
              <a:rPr lang="en-GB" sz="2000" dirty="0"/>
              <a:t>One way of theoretically explaining how specific audiences are </a:t>
            </a:r>
            <a:r>
              <a:rPr lang="en-GB" sz="2000" b="1" dirty="0"/>
              <a:t>using the text</a:t>
            </a:r>
            <a:r>
              <a:rPr lang="en-GB" sz="2000" dirty="0"/>
              <a:t> is through </a:t>
            </a:r>
            <a:r>
              <a:rPr lang="en-GB" sz="2000" b="1" dirty="0" err="1"/>
              <a:t>Blumler</a:t>
            </a:r>
            <a:r>
              <a:rPr lang="en-GB" sz="2000" b="1" dirty="0"/>
              <a:t> and Katz’s Uses and Gratifications theory</a:t>
            </a:r>
            <a:r>
              <a:rPr lang="en-GB" sz="2000" dirty="0"/>
              <a:t>.  </a:t>
            </a:r>
          </a:p>
        </p:txBody>
      </p:sp>
      <p:pic>
        <p:nvPicPr>
          <p:cNvPr id="7" name="Picture 6" descr="Image result for uses and gratification theory media">
            <a:hlinkClick r:id="rId2"/>
            <a:extLst>
              <a:ext uri="{FF2B5EF4-FFF2-40B4-BE49-F238E27FC236}">
                <a16:creationId xmlns:a16="http://schemas.microsoft.com/office/drawing/2014/main" id="{0595102D-E30B-F49F-D1B0-C452DE11130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3988" y="1624519"/>
            <a:ext cx="8356024" cy="4669277"/>
          </a:xfrm>
          <a:prstGeom prst="rect">
            <a:avLst/>
          </a:prstGeom>
          <a:noFill/>
          <a:ln w="9525" cmpd="sng">
            <a:solidFill>
              <a:srgbClr val="000000"/>
            </a:solidFill>
            <a:miter lim="800000"/>
            <a:headEnd/>
            <a:tailEnd/>
          </a:ln>
          <a:effectLst/>
        </p:spPr>
      </p:pic>
      <p:sp>
        <p:nvSpPr>
          <p:cNvPr id="9" name="TextBox 8">
            <a:extLst>
              <a:ext uri="{FF2B5EF4-FFF2-40B4-BE49-F238E27FC236}">
                <a16:creationId xmlns:a16="http://schemas.microsoft.com/office/drawing/2014/main" id="{B48AE999-50BC-38E1-403C-8CE7AA6D89C0}"/>
              </a:ext>
            </a:extLst>
          </p:cNvPr>
          <p:cNvSpPr txBox="1"/>
          <p:nvPr/>
        </p:nvSpPr>
        <p:spPr>
          <a:xfrm>
            <a:off x="3943350" y="6401066"/>
            <a:ext cx="4990289" cy="646331"/>
          </a:xfrm>
          <a:prstGeom prst="rect">
            <a:avLst/>
          </a:prstGeom>
          <a:noFill/>
        </p:spPr>
        <p:txBody>
          <a:bodyPr wrap="square">
            <a:spAutoFit/>
          </a:bodyPr>
          <a:lstStyle/>
          <a:p>
            <a:r>
              <a:rPr lang="en-GB" dirty="0">
                <a:hlinkClick r:id="rId4"/>
              </a:rPr>
              <a:t>Media Insider: Uses and Gratifications (3.50 mins)</a:t>
            </a:r>
            <a:endParaRPr lang="en-GB" dirty="0"/>
          </a:p>
          <a:p>
            <a:endParaRPr lang="en-GB" dirty="0"/>
          </a:p>
        </p:txBody>
      </p:sp>
    </p:spTree>
    <p:extLst>
      <p:ext uri="{BB962C8B-B14F-4D97-AF65-F5344CB8AC3E}">
        <p14:creationId xmlns:p14="http://schemas.microsoft.com/office/powerpoint/2010/main" val="32216882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3FAA07-2A7A-0DED-ECEA-07C2184E23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0AFD60-A42A-640D-A3A8-E2614E76017C}"/>
              </a:ext>
            </a:extLst>
          </p:cNvPr>
          <p:cNvSpPr>
            <a:spLocks noGrp="1"/>
          </p:cNvSpPr>
          <p:nvPr>
            <p:ph type="title"/>
          </p:nvPr>
        </p:nvSpPr>
        <p:spPr>
          <a:xfrm>
            <a:off x="0" y="217642"/>
            <a:ext cx="8920264" cy="736515"/>
          </a:xfrm>
          <a:solidFill>
            <a:srgbClr val="92D050"/>
          </a:solidFill>
        </p:spPr>
        <p:txBody>
          <a:bodyPr>
            <a:normAutofit fontScale="90000"/>
          </a:bodyPr>
          <a:lstStyle/>
          <a:p>
            <a:r>
              <a:rPr lang="en-GB" dirty="0"/>
              <a:t>So which </a:t>
            </a:r>
            <a:r>
              <a:rPr lang="en-GB" b="1" dirty="0"/>
              <a:t>need</a:t>
            </a:r>
            <a:r>
              <a:rPr lang="en-GB" dirty="0"/>
              <a:t> is the Tide advert fulfilling? </a:t>
            </a:r>
          </a:p>
        </p:txBody>
      </p:sp>
      <p:sp>
        <p:nvSpPr>
          <p:cNvPr id="3" name="Content Placeholder 2">
            <a:extLst>
              <a:ext uri="{FF2B5EF4-FFF2-40B4-BE49-F238E27FC236}">
                <a16:creationId xmlns:a16="http://schemas.microsoft.com/office/drawing/2014/main" id="{B6FE8000-21AC-8BE3-9A3E-245528B007B4}"/>
              </a:ext>
            </a:extLst>
          </p:cNvPr>
          <p:cNvSpPr>
            <a:spLocks noGrp="1"/>
          </p:cNvSpPr>
          <p:nvPr>
            <p:ph idx="1"/>
          </p:nvPr>
        </p:nvSpPr>
        <p:spPr/>
        <p:txBody>
          <a:bodyPr/>
          <a:lstStyle/>
          <a:p>
            <a:r>
              <a:rPr lang="en-GB" dirty="0"/>
              <a:t>Surveillance</a:t>
            </a:r>
          </a:p>
          <a:p>
            <a:r>
              <a:rPr lang="en-GB" dirty="0"/>
              <a:t>Identity</a:t>
            </a:r>
          </a:p>
          <a:p>
            <a:r>
              <a:rPr lang="en-GB" dirty="0"/>
              <a:t>Relationships</a:t>
            </a:r>
          </a:p>
          <a:p>
            <a:r>
              <a:rPr lang="en-GB" dirty="0"/>
              <a:t>Diversion</a:t>
            </a:r>
          </a:p>
        </p:txBody>
      </p:sp>
    </p:spTree>
    <p:extLst>
      <p:ext uri="{BB962C8B-B14F-4D97-AF65-F5344CB8AC3E}">
        <p14:creationId xmlns:p14="http://schemas.microsoft.com/office/powerpoint/2010/main" val="41726584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107079-997D-53A2-A515-92B2E0D5CB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A69236-F3CE-73E3-12E8-4503F74A38CB}"/>
              </a:ext>
            </a:extLst>
          </p:cNvPr>
          <p:cNvSpPr>
            <a:spLocks noGrp="1"/>
          </p:cNvSpPr>
          <p:nvPr>
            <p:ph type="title"/>
          </p:nvPr>
        </p:nvSpPr>
        <p:spPr>
          <a:xfrm>
            <a:off x="0" y="217642"/>
            <a:ext cx="7886700" cy="736515"/>
          </a:xfrm>
          <a:solidFill>
            <a:srgbClr val="92D050"/>
          </a:solidFill>
        </p:spPr>
        <p:txBody>
          <a:bodyPr/>
          <a:lstStyle/>
          <a:p>
            <a:r>
              <a:rPr lang="en-GB" dirty="0"/>
              <a:t>Does the fact sheet agree? </a:t>
            </a:r>
          </a:p>
        </p:txBody>
      </p:sp>
      <p:sp>
        <p:nvSpPr>
          <p:cNvPr id="3" name="Content Placeholder 2">
            <a:extLst>
              <a:ext uri="{FF2B5EF4-FFF2-40B4-BE49-F238E27FC236}">
                <a16:creationId xmlns:a16="http://schemas.microsoft.com/office/drawing/2014/main" id="{99BE3543-6FE3-F23E-6CE4-7826CA490A4B}"/>
              </a:ext>
            </a:extLst>
          </p:cNvPr>
          <p:cNvSpPr>
            <a:spLocks noGrp="1"/>
          </p:cNvSpPr>
          <p:nvPr>
            <p:ph idx="1"/>
          </p:nvPr>
        </p:nvSpPr>
        <p:spPr>
          <a:xfrm>
            <a:off x="628650" y="2107727"/>
            <a:ext cx="7886700" cy="4351338"/>
          </a:xfrm>
        </p:spPr>
        <p:txBody>
          <a:bodyPr/>
          <a:lstStyle/>
          <a:p>
            <a:pPr marL="0" indent="0">
              <a:buNone/>
            </a:pPr>
            <a:r>
              <a:rPr lang="en-GB" dirty="0">
                <a:latin typeface="Arial Nova Light" panose="020B0304020202020204" pitchFamily="34" charset="0"/>
              </a:rPr>
              <a:t>‘The likely audience demographic is constructed through the advert’s use of women with whom they might </a:t>
            </a:r>
            <a:r>
              <a:rPr lang="en-GB" b="1" dirty="0">
                <a:latin typeface="Arial Nova Light" panose="020B0304020202020204" pitchFamily="34" charset="0"/>
              </a:rPr>
              <a:t>personally identify </a:t>
            </a:r>
            <a:r>
              <a:rPr lang="en-GB" dirty="0">
                <a:latin typeface="Arial Nova Light" panose="020B0304020202020204" pitchFamily="34" charset="0"/>
              </a:rPr>
              <a:t>(Uses and Gratifications Theory). These young women are likely to be newly married and with young families (clothing belonging to men and children on the washing line creates these connotations).’</a:t>
            </a:r>
          </a:p>
        </p:txBody>
      </p:sp>
    </p:spTree>
    <p:extLst>
      <p:ext uri="{BB962C8B-B14F-4D97-AF65-F5344CB8AC3E}">
        <p14:creationId xmlns:p14="http://schemas.microsoft.com/office/powerpoint/2010/main" val="5850167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A7C36-EC10-5077-2169-5BC03D5797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C076C9-96BC-499E-FD42-C1F555F42757}"/>
              </a:ext>
            </a:extLst>
          </p:cNvPr>
          <p:cNvSpPr>
            <a:spLocks noGrp="1"/>
          </p:cNvSpPr>
          <p:nvPr>
            <p:ph type="title"/>
          </p:nvPr>
        </p:nvSpPr>
        <p:spPr>
          <a:xfrm>
            <a:off x="0" y="217642"/>
            <a:ext cx="7886700" cy="736515"/>
          </a:xfrm>
          <a:solidFill>
            <a:srgbClr val="92D050"/>
          </a:solidFill>
        </p:spPr>
        <p:txBody>
          <a:bodyPr/>
          <a:lstStyle/>
          <a:p>
            <a:r>
              <a:rPr lang="en-GB" dirty="0"/>
              <a:t>Admin</a:t>
            </a:r>
          </a:p>
        </p:txBody>
      </p:sp>
      <p:sp>
        <p:nvSpPr>
          <p:cNvPr id="3" name="Content Placeholder 2">
            <a:extLst>
              <a:ext uri="{FF2B5EF4-FFF2-40B4-BE49-F238E27FC236}">
                <a16:creationId xmlns:a16="http://schemas.microsoft.com/office/drawing/2014/main" id="{E1D40AA9-2729-7126-5F6C-2099E6F6620F}"/>
              </a:ext>
            </a:extLst>
          </p:cNvPr>
          <p:cNvSpPr>
            <a:spLocks noGrp="1"/>
          </p:cNvSpPr>
          <p:nvPr>
            <p:ph idx="1"/>
          </p:nvPr>
        </p:nvSpPr>
        <p:spPr>
          <a:xfrm>
            <a:off x="461709" y="1253331"/>
            <a:ext cx="7886700" cy="4351338"/>
          </a:xfrm>
        </p:spPr>
        <p:txBody>
          <a:bodyPr/>
          <a:lstStyle/>
          <a:p>
            <a:r>
              <a:rPr lang="en-GB" dirty="0"/>
              <a:t>Please hand in Black Panther ‘ownership and control’ homework due </a:t>
            </a:r>
            <a:r>
              <a:rPr lang="en-GB" dirty="0" smtClean="0"/>
              <a:t>today if you haven’t already</a:t>
            </a:r>
            <a:endParaRPr lang="en-GB" dirty="0"/>
          </a:p>
          <a:p>
            <a:r>
              <a:rPr lang="en-GB" dirty="0"/>
              <a:t>New homework for next week: see slide 28 </a:t>
            </a:r>
          </a:p>
          <a:p>
            <a:endParaRPr lang="en-GB" dirty="0"/>
          </a:p>
        </p:txBody>
      </p:sp>
      <p:pic>
        <p:nvPicPr>
          <p:cNvPr id="5" name="Picture 4">
            <a:extLst>
              <a:ext uri="{FF2B5EF4-FFF2-40B4-BE49-F238E27FC236}">
                <a16:creationId xmlns:a16="http://schemas.microsoft.com/office/drawing/2014/main" id="{3134DB82-383C-0369-7F8B-D82ED72295F4}"/>
              </a:ext>
            </a:extLst>
          </p:cNvPr>
          <p:cNvPicPr>
            <a:picLocks noChangeAspect="1"/>
          </p:cNvPicPr>
          <p:nvPr/>
        </p:nvPicPr>
        <p:blipFill>
          <a:blip r:embed="rId2"/>
          <a:stretch>
            <a:fillRect/>
          </a:stretch>
        </p:blipFill>
        <p:spPr>
          <a:xfrm rot="651812">
            <a:off x="3447757" y="3274606"/>
            <a:ext cx="5055149" cy="376848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0934072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ECD47-196C-14F5-A17F-9F8D60E50F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9E007E-C738-8557-F288-FB216C5BBD2F}"/>
              </a:ext>
            </a:extLst>
          </p:cNvPr>
          <p:cNvSpPr>
            <a:spLocks noGrp="1"/>
          </p:cNvSpPr>
          <p:nvPr>
            <p:ph type="title"/>
          </p:nvPr>
        </p:nvSpPr>
        <p:spPr>
          <a:xfrm>
            <a:off x="0" y="217642"/>
            <a:ext cx="7886700" cy="1173413"/>
          </a:xfrm>
          <a:solidFill>
            <a:srgbClr val="92D050"/>
          </a:solidFill>
        </p:spPr>
        <p:txBody>
          <a:bodyPr>
            <a:normAutofit fontScale="90000"/>
          </a:bodyPr>
          <a:lstStyle/>
          <a:p>
            <a:r>
              <a:rPr lang="en-GB" dirty="0"/>
              <a:t>What about how the audience might </a:t>
            </a:r>
            <a:r>
              <a:rPr lang="en-GB" b="1" dirty="0"/>
              <a:t>interpret</a:t>
            </a:r>
            <a:r>
              <a:rPr lang="en-GB" dirty="0"/>
              <a:t> the text? </a:t>
            </a:r>
          </a:p>
        </p:txBody>
      </p:sp>
      <p:sp>
        <p:nvSpPr>
          <p:cNvPr id="3" name="Content Placeholder 2">
            <a:extLst>
              <a:ext uri="{FF2B5EF4-FFF2-40B4-BE49-F238E27FC236}">
                <a16:creationId xmlns:a16="http://schemas.microsoft.com/office/drawing/2014/main" id="{56894E45-8794-8E73-FA3A-21B0B634A15C}"/>
              </a:ext>
            </a:extLst>
          </p:cNvPr>
          <p:cNvSpPr>
            <a:spLocks noGrp="1"/>
          </p:cNvSpPr>
          <p:nvPr>
            <p:ph idx="1"/>
          </p:nvPr>
        </p:nvSpPr>
        <p:spPr/>
        <p:txBody>
          <a:bodyPr/>
          <a:lstStyle/>
          <a:p>
            <a:r>
              <a:rPr lang="en-GB" dirty="0"/>
              <a:t>What is this tiny detail? How might it affect how the audience interpret this advert? </a:t>
            </a:r>
          </a:p>
        </p:txBody>
      </p:sp>
      <p:pic>
        <p:nvPicPr>
          <p:cNvPr id="5" name="Picture 4">
            <a:extLst>
              <a:ext uri="{FF2B5EF4-FFF2-40B4-BE49-F238E27FC236}">
                <a16:creationId xmlns:a16="http://schemas.microsoft.com/office/drawing/2014/main" id="{B7F904F0-3B7F-AF6E-0CD7-F6B7D3FD635C}"/>
              </a:ext>
            </a:extLst>
          </p:cNvPr>
          <p:cNvPicPr>
            <a:picLocks noChangeAspect="1"/>
          </p:cNvPicPr>
          <p:nvPr/>
        </p:nvPicPr>
        <p:blipFill>
          <a:blip r:embed="rId2"/>
          <a:stretch>
            <a:fillRect/>
          </a:stretch>
        </p:blipFill>
        <p:spPr>
          <a:xfrm>
            <a:off x="3497620" y="3098245"/>
            <a:ext cx="1912786" cy="1806097"/>
          </a:xfrm>
          <a:prstGeom prst="rect">
            <a:avLst/>
          </a:prstGeom>
        </p:spPr>
      </p:pic>
      <p:sp>
        <p:nvSpPr>
          <p:cNvPr id="6" name="TextBox 5">
            <a:extLst>
              <a:ext uri="{FF2B5EF4-FFF2-40B4-BE49-F238E27FC236}">
                <a16:creationId xmlns:a16="http://schemas.microsoft.com/office/drawing/2014/main" id="{24EAD4B1-CB17-234D-58F7-C4132C9C1F9B}"/>
              </a:ext>
            </a:extLst>
          </p:cNvPr>
          <p:cNvSpPr txBox="1"/>
          <p:nvPr/>
        </p:nvSpPr>
        <p:spPr>
          <a:xfrm>
            <a:off x="3404046" y="5807630"/>
            <a:ext cx="5445658" cy="369332"/>
          </a:xfrm>
          <a:prstGeom prst="rect">
            <a:avLst/>
          </a:prstGeom>
          <a:solidFill>
            <a:schemeClr val="accent6">
              <a:lumMod val="40000"/>
              <a:lumOff val="60000"/>
            </a:schemeClr>
          </a:solidFill>
        </p:spPr>
        <p:txBody>
          <a:bodyPr wrap="none" rtlCol="0">
            <a:spAutoFit/>
          </a:bodyPr>
          <a:lstStyle/>
          <a:p>
            <a:r>
              <a:rPr lang="en-GB" b="1" dirty="0"/>
              <a:t>Opinion Leader </a:t>
            </a:r>
            <a:r>
              <a:rPr lang="en-GB" dirty="0"/>
              <a:t>– how is this terminology relevant here?</a:t>
            </a:r>
          </a:p>
        </p:txBody>
      </p:sp>
    </p:spTree>
    <p:extLst>
      <p:ext uri="{BB962C8B-B14F-4D97-AF65-F5344CB8AC3E}">
        <p14:creationId xmlns:p14="http://schemas.microsoft.com/office/powerpoint/2010/main" val="4698775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ED87C-020F-5B94-E51C-4F85FE2EBD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9E7FEF-6360-4965-4546-46E85AADE92F}"/>
              </a:ext>
            </a:extLst>
          </p:cNvPr>
          <p:cNvSpPr>
            <a:spLocks noGrp="1"/>
          </p:cNvSpPr>
          <p:nvPr>
            <p:ph type="title"/>
          </p:nvPr>
        </p:nvSpPr>
        <p:spPr>
          <a:xfrm>
            <a:off x="0" y="217641"/>
            <a:ext cx="8735438" cy="1708435"/>
          </a:xfrm>
          <a:solidFill>
            <a:srgbClr val="92D050"/>
          </a:solidFill>
        </p:spPr>
        <p:txBody>
          <a:bodyPr>
            <a:normAutofit fontScale="90000"/>
          </a:bodyPr>
          <a:lstStyle/>
          <a:p>
            <a:r>
              <a:rPr lang="en-GB" dirty="0"/>
              <a:t>How might these words from the advert affect the audience’s interpretation? </a:t>
            </a:r>
          </a:p>
        </p:txBody>
      </p:sp>
      <p:sp>
        <p:nvSpPr>
          <p:cNvPr id="3" name="Content Placeholder 2">
            <a:extLst>
              <a:ext uri="{FF2B5EF4-FFF2-40B4-BE49-F238E27FC236}">
                <a16:creationId xmlns:a16="http://schemas.microsoft.com/office/drawing/2014/main" id="{52E92889-1182-F29F-FF11-0C842951A415}"/>
              </a:ext>
            </a:extLst>
          </p:cNvPr>
          <p:cNvSpPr>
            <a:spLocks noGrp="1"/>
          </p:cNvSpPr>
          <p:nvPr>
            <p:ph idx="1"/>
          </p:nvPr>
        </p:nvSpPr>
        <p:spPr>
          <a:xfrm>
            <a:off x="760397" y="2506662"/>
            <a:ext cx="7886700" cy="4351338"/>
          </a:xfrm>
        </p:spPr>
        <p:txBody>
          <a:bodyPr/>
          <a:lstStyle/>
          <a:p>
            <a:r>
              <a:rPr lang="en-GB" dirty="0"/>
              <a:t>Truly safe</a:t>
            </a:r>
          </a:p>
          <a:p>
            <a:r>
              <a:rPr lang="en-GB" dirty="0"/>
              <a:t>Trust</a:t>
            </a:r>
          </a:p>
          <a:p>
            <a:r>
              <a:rPr lang="en-GB" dirty="0"/>
              <a:t>Miracle</a:t>
            </a:r>
          </a:p>
          <a:p>
            <a:r>
              <a:rPr lang="en-GB" dirty="0"/>
              <a:t>Nothing like</a:t>
            </a:r>
          </a:p>
        </p:txBody>
      </p:sp>
      <p:sp>
        <p:nvSpPr>
          <p:cNvPr id="4" name="TextBox 3">
            <a:extLst>
              <a:ext uri="{FF2B5EF4-FFF2-40B4-BE49-F238E27FC236}">
                <a16:creationId xmlns:a16="http://schemas.microsoft.com/office/drawing/2014/main" id="{0F8B7482-ADA7-3DE3-331B-B51E0AD0D2E7}"/>
              </a:ext>
            </a:extLst>
          </p:cNvPr>
          <p:cNvSpPr txBox="1"/>
          <p:nvPr/>
        </p:nvSpPr>
        <p:spPr>
          <a:xfrm>
            <a:off x="4572000" y="2358955"/>
            <a:ext cx="3975653" cy="4093428"/>
          </a:xfrm>
          <a:prstGeom prst="rect">
            <a:avLst/>
          </a:prstGeom>
          <a:solidFill>
            <a:schemeClr val="accent6">
              <a:lumMod val="40000"/>
              <a:lumOff val="60000"/>
            </a:schemeClr>
          </a:solidFill>
        </p:spPr>
        <p:txBody>
          <a:bodyPr wrap="square" rtlCol="0">
            <a:spAutoFit/>
          </a:bodyPr>
          <a:lstStyle/>
          <a:p>
            <a:r>
              <a:rPr lang="en-GB" sz="2000" b="1" dirty="0"/>
              <a:t>Lexical field </a:t>
            </a:r>
            <a:r>
              <a:rPr lang="en-GB" sz="2000" dirty="0"/>
              <a:t>– what is the cumulative effect of this lexical field? </a:t>
            </a:r>
          </a:p>
          <a:p>
            <a:endParaRPr lang="en-GB" sz="2000" dirty="0"/>
          </a:p>
          <a:p>
            <a:r>
              <a:rPr lang="en-GB" sz="2000" dirty="0"/>
              <a:t>What word would you use to describe this lexical field? </a:t>
            </a:r>
          </a:p>
          <a:p>
            <a:endParaRPr lang="en-GB" sz="2000" dirty="0"/>
          </a:p>
          <a:p>
            <a:pPr marL="342900" indent="-342900">
              <a:buFont typeface="Arial" panose="020B0604020202020204" pitchFamily="34" charset="0"/>
              <a:buChar char="•"/>
            </a:pPr>
            <a:r>
              <a:rPr lang="en-GB" sz="2000" dirty="0"/>
              <a:t>Excitable </a:t>
            </a:r>
          </a:p>
          <a:p>
            <a:pPr marL="342900" indent="-342900">
              <a:buFont typeface="Arial" panose="020B0604020202020204" pitchFamily="34" charset="0"/>
              <a:buChar char="•"/>
            </a:pPr>
            <a:r>
              <a:rPr lang="en-GB" sz="2000" dirty="0"/>
              <a:t>Romantic</a:t>
            </a:r>
          </a:p>
          <a:p>
            <a:pPr marL="342900" indent="-342900">
              <a:buFont typeface="Arial" panose="020B0604020202020204" pitchFamily="34" charset="0"/>
              <a:buChar char="•"/>
            </a:pPr>
            <a:r>
              <a:rPr lang="en-GB" sz="2000" dirty="0"/>
              <a:t>Reliable</a:t>
            </a:r>
          </a:p>
          <a:p>
            <a:pPr marL="342900" indent="-342900">
              <a:buFont typeface="Arial" panose="020B0604020202020204" pitchFamily="34" charset="0"/>
              <a:buChar char="•"/>
            </a:pPr>
            <a:r>
              <a:rPr lang="en-GB" sz="2000" dirty="0"/>
              <a:t>Reassuring</a:t>
            </a:r>
          </a:p>
          <a:p>
            <a:pPr marL="342900" indent="-342900">
              <a:buFont typeface="Arial" panose="020B0604020202020204" pitchFamily="34" charset="0"/>
              <a:buChar char="•"/>
            </a:pPr>
            <a:r>
              <a:rPr lang="en-GB" sz="2000" dirty="0"/>
              <a:t>Worrying</a:t>
            </a:r>
          </a:p>
          <a:p>
            <a:pPr marL="342900" indent="-342900">
              <a:buFont typeface="Arial" panose="020B0604020202020204" pitchFamily="34" charset="0"/>
              <a:buChar char="•"/>
            </a:pPr>
            <a:r>
              <a:rPr lang="en-GB" sz="2000" dirty="0"/>
              <a:t>Emotive</a:t>
            </a:r>
          </a:p>
        </p:txBody>
      </p:sp>
    </p:spTree>
    <p:extLst>
      <p:ext uri="{BB962C8B-B14F-4D97-AF65-F5344CB8AC3E}">
        <p14:creationId xmlns:p14="http://schemas.microsoft.com/office/powerpoint/2010/main" val="9709129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B27995-67F8-D753-6013-391E4DD96A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48752D-08D5-49F8-600D-93114EB53AA4}"/>
              </a:ext>
            </a:extLst>
          </p:cNvPr>
          <p:cNvSpPr>
            <a:spLocks noGrp="1"/>
          </p:cNvSpPr>
          <p:nvPr>
            <p:ph type="title"/>
          </p:nvPr>
        </p:nvSpPr>
        <p:spPr>
          <a:xfrm>
            <a:off x="0" y="217642"/>
            <a:ext cx="7886700" cy="736515"/>
          </a:xfrm>
          <a:solidFill>
            <a:srgbClr val="92D050"/>
          </a:solidFill>
        </p:spPr>
        <p:txBody>
          <a:bodyPr/>
          <a:lstStyle/>
          <a:p>
            <a:r>
              <a:rPr lang="en-GB" dirty="0"/>
              <a:t>How does the factsheet word it? </a:t>
            </a:r>
          </a:p>
        </p:txBody>
      </p:sp>
      <p:sp>
        <p:nvSpPr>
          <p:cNvPr id="3" name="Content Placeholder 2">
            <a:extLst>
              <a:ext uri="{FF2B5EF4-FFF2-40B4-BE49-F238E27FC236}">
                <a16:creationId xmlns:a16="http://schemas.microsoft.com/office/drawing/2014/main" id="{C3AD4FB9-74FF-9CBE-64A4-17D132FBAB1E}"/>
              </a:ext>
            </a:extLst>
          </p:cNvPr>
          <p:cNvSpPr>
            <a:spLocks noGrp="1"/>
          </p:cNvSpPr>
          <p:nvPr>
            <p:ph idx="1"/>
          </p:nvPr>
        </p:nvSpPr>
        <p:spPr>
          <a:xfrm>
            <a:off x="628650" y="1767259"/>
            <a:ext cx="7886700" cy="4351338"/>
          </a:xfrm>
        </p:spPr>
        <p:txBody>
          <a:bodyPr>
            <a:normAutofit lnSpcReduction="10000"/>
          </a:bodyPr>
          <a:lstStyle/>
          <a:p>
            <a:pPr marL="0" indent="0">
              <a:buNone/>
            </a:pPr>
            <a:r>
              <a:rPr lang="en-GB" dirty="0">
                <a:latin typeface="Arial Nova Light" panose="020B0304020202020204" pitchFamily="34" charset="0"/>
              </a:rPr>
              <a:t>‘The endorsement from Good Housekeeping Magazine makes them an Opinion Leader for the target audience, reinforcing the repeated assertion that Tide is the market-leading product.</a:t>
            </a:r>
          </a:p>
          <a:p>
            <a:pPr marL="0" indent="0">
              <a:buNone/>
            </a:pPr>
            <a:endParaRPr lang="en-GB" sz="1800" dirty="0">
              <a:latin typeface="Arial Nova Light" panose="020B0304020202020204" pitchFamily="34" charset="0"/>
            </a:endParaRPr>
          </a:p>
          <a:p>
            <a:pPr marL="0" indent="0">
              <a:buNone/>
            </a:pPr>
            <a:r>
              <a:rPr lang="en-GB" dirty="0">
                <a:latin typeface="Arial Nova Light" panose="020B0304020202020204" pitchFamily="34" charset="0"/>
              </a:rPr>
              <a:t>The preferred reading (Stuart Hall) of the advert’s reassuring lexical fields (“trust”, “truly safe”, “miracle”, “nothing like”) is that, despite being a “new” product, Tide provides solutions to the audience’s domestic chores needs.’</a:t>
            </a:r>
          </a:p>
        </p:txBody>
      </p:sp>
    </p:spTree>
    <p:extLst>
      <p:ext uri="{BB962C8B-B14F-4D97-AF65-F5344CB8AC3E}">
        <p14:creationId xmlns:p14="http://schemas.microsoft.com/office/powerpoint/2010/main" val="42474672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E9600-5452-6E45-5297-CAE6936A54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9899E3-F3DD-0C98-EA7F-5D03A5883197}"/>
              </a:ext>
            </a:extLst>
          </p:cNvPr>
          <p:cNvSpPr>
            <a:spLocks noGrp="1"/>
          </p:cNvSpPr>
          <p:nvPr>
            <p:ph type="title"/>
          </p:nvPr>
        </p:nvSpPr>
        <p:spPr>
          <a:xfrm>
            <a:off x="0" y="199043"/>
            <a:ext cx="8756374" cy="1186299"/>
          </a:xfrm>
          <a:solidFill>
            <a:srgbClr val="92D050"/>
          </a:solidFill>
        </p:spPr>
        <p:txBody>
          <a:bodyPr>
            <a:normAutofit fontScale="90000"/>
          </a:bodyPr>
          <a:lstStyle/>
          <a:p>
            <a:r>
              <a:rPr lang="en-GB" dirty="0"/>
              <a:t>How can Cultivation Theory help us answer this question? </a:t>
            </a:r>
          </a:p>
        </p:txBody>
      </p:sp>
      <p:sp>
        <p:nvSpPr>
          <p:cNvPr id="3" name="Content Placeholder 2">
            <a:extLst>
              <a:ext uri="{FF2B5EF4-FFF2-40B4-BE49-F238E27FC236}">
                <a16:creationId xmlns:a16="http://schemas.microsoft.com/office/drawing/2014/main" id="{60E3E403-6553-FDD9-8CF4-E4FB24F6F1E6}"/>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B0AB063B-C931-AE24-ECCA-4B92821B17E2}"/>
              </a:ext>
            </a:extLst>
          </p:cNvPr>
          <p:cNvPicPr>
            <a:picLocks noChangeAspect="1"/>
          </p:cNvPicPr>
          <p:nvPr/>
        </p:nvPicPr>
        <p:blipFill>
          <a:blip r:embed="rId2"/>
          <a:stretch>
            <a:fillRect/>
          </a:stretch>
        </p:blipFill>
        <p:spPr>
          <a:xfrm>
            <a:off x="628650" y="1479558"/>
            <a:ext cx="7539083" cy="4603190"/>
          </a:xfrm>
          <a:prstGeom prst="rect">
            <a:avLst/>
          </a:prstGeom>
        </p:spPr>
      </p:pic>
    </p:spTree>
    <p:extLst>
      <p:ext uri="{BB962C8B-B14F-4D97-AF65-F5344CB8AC3E}">
        <p14:creationId xmlns:p14="http://schemas.microsoft.com/office/powerpoint/2010/main" val="5945245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DCA50-5968-7C8B-1EC7-ADD1D88CE184}"/>
              </a:ext>
            </a:extLst>
          </p:cNvPr>
          <p:cNvSpPr>
            <a:spLocks noGrp="1"/>
          </p:cNvSpPr>
          <p:nvPr>
            <p:ph type="title"/>
          </p:nvPr>
        </p:nvSpPr>
        <p:spPr>
          <a:xfrm>
            <a:off x="0" y="121936"/>
            <a:ext cx="9144000" cy="724372"/>
          </a:xfrm>
          <a:solidFill>
            <a:schemeClr val="accent6">
              <a:lumMod val="60000"/>
              <a:lumOff val="40000"/>
            </a:schemeClr>
          </a:solidFill>
        </p:spPr>
        <p:txBody>
          <a:bodyPr>
            <a:normAutofit fontScale="90000"/>
          </a:bodyPr>
          <a:lstStyle/>
          <a:p>
            <a:r>
              <a:rPr lang="en-GB" sz="2800" b="1" dirty="0"/>
              <a:t>How might the following images of adverts from the 1950s prove or refute  Cultivation theory? </a:t>
            </a:r>
          </a:p>
        </p:txBody>
      </p:sp>
      <p:sp>
        <p:nvSpPr>
          <p:cNvPr id="3" name="Content Placeholder 2">
            <a:extLst>
              <a:ext uri="{FF2B5EF4-FFF2-40B4-BE49-F238E27FC236}">
                <a16:creationId xmlns:a16="http://schemas.microsoft.com/office/drawing/2014/main" id="{8FD23BBF-7165-8BE1-0C38-A0F6500DCB0D}"/>
              </a:ext>
            </a:extLst>
          </p:cNvPr>
          <p:cNvSpPr>
            <a:spLocks noGrp="1"/>
          </p:cNvSpPr>
          <p:nvPr>
            <p:ph idx="1"/>
          </p:nvPr>
        </p:nvSpPr>
        <p:spPr/>
        <p:txBody>
          <a:bodyPr/>
          <a:lstStyle/>
          <a:p>
            <a:endParaRPr lang="en-GB" dirty="0"/>
          </a:p>
        </p:txBody>
      </p:sp>
      <p:sp>
        <p:nvSpPr>
          <p:cNvPr id="5" name="TextBox 4">
            <a:extLst>
              <a:ext uri="{FF2B5EF4-FFF2-40B4-BE49-F238E27FC236}">
                <a16:creationId xmlns:a16="http://schemas.microsoft.com/office/drawing/2014/main" id="{0989F9EF-294F-7B40-0954-1FA5FD2EF529}"/>
              </a:ext>
            </a:extLst>
          </p:cNvPr>
          <p:cNvSpPr txBox="1"/>
          <p:nvPr/>
        </p:nvSpPr>
        <p:spPr>
          <a:xfrm>
            <a:off x="425585" y="834292"/>
            <a:ext cx="4625502" cy="369332"/>
          </a:xfrm>
          <a:prstGeom prst="rect">
            <a:avLst/>
          </a:prstGeom>
          <a:noFill/>
        </p:spPr>
        <p:txBody>
          <a:bodyPr wrap="square">
            <a:spAutoFit/>
          </a:bodyPr>
          <a:lstStyle/>
          <a:p>
            <a:r>
              <a:rPr lang="en-GB" dirty="0">
                <a:hlinkClick r:id="rId2"/>
              </a:rPr>
              <a:t>Mrs Fisher - Cultivation Theory (1.50 mins)</a:t>
            </a:r>
            <a:endParaRPr lang="en-GB" dirty="0"/>
          </a:p>
        </p:txBody>
      </p:sp>
      <p:pic>
        <p:nvPicPr>
          <p:cNvPr id="1026" name="Picture 2">
            <a:extLst>
              <a:ext uri="{FF2B5EF4-FFF2-40B4-BE49-F238E27FC236}">
                <a16:creationId xmlns:a16="http://schemas.microsoft.com/office/drawing/2014/main" id="{8E85D398-80CA-1557-6D3F-ED3EFE6FCB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4154" y="535056"/>
            <a:ext cx="3839190" cy="216801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may contain Human and Person">
            <a:extLst>
              <a:ext uri="{FF2B5EF4-FFF2-40B4-BE49-F238E27FC236}">
                <a16:creationId xmlns:a16="http://schemas.microsoft.com/office/drawing/2014/main" id="{5B641CA4-842C-A7A1-D7A6-57B337FC6E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56" y="1203624"/>
            <a:ext cx="3719025" cy="330063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may contain Advertisement Poster Brochure Paper Flyer Human Person Transportation Vehicle Automobile and Car">
            <a:extLst>
              <a:ext uri="{FF2B5EF4-FFF2-40B4-BE49-F238E27FC236}">
                <a16:creationId xmlns:a16="http://schemas.microsoft.com/office/drawing/2014/main" id="{C5CAE017-751F-5016-8FA7-1CFCF53A64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5344" y="2700595"/>
            <a:ext cx="3048000" cy="4191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may contain Human Person Advertisement Poster Flyer Brochure and Paper">
            <a:extLst>
              <a:ext uri="{FF2B5EF4-FFF2-40B4-BE49-F238E27FC236}">
                <a16:creationId xmlns:a16="http://schemas.microsoft.com/office/drawing/2014/main" id="{C7366EA9-BBDE-19EF-1013-01CFAEA5B3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31574" y="2886332"/>
            <a:ext cx="3048000" cy="38195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may contain Human Person Food and Ketchup">
            <a:extLst>
              <a:ext uri="{FF2B5EF4-FFF2-40B4-BE49-F238E27FC236}">
                <a16:creationId xmlns:a16="http://schemas.microsoft.com/office/drawing/2014/main" id="{F4339B92-2336-AF90-9EC3-C1F14CE09BB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940236"/>
            <a:ext cx="3048000" cy="375285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may contain Advertisement Poster Human Person Brochure Flyer Paper Interior Design and Indoors">
            <a:extLst>
              <a:ext uri="{FF2B5EF4-FFF2-40B4-BE49-F238E27FC236}">
                <a16:creationId xmlns:a16="http://schemas.microsoft.com/office/drawing/2014/main" id="{A22B8182-8046-EB66-622C-64D0A7F3224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25344" y="2830419"/>
            <a:ext cx="3048000" cy="3933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8458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027AA-AAC9-6DED-2F32-0A9A6FAB18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7569C2-0344-AC5E-9DC9-80B4DC7C45CB}"/>
              </a:ext>
            </a:extLst>
          </p:cNvPr>
          <p:cNvSpPr>
            <a:spLocks noGrp="1"/>
          </p:cNvSpPr>
          <p:nvPr>
            <p:ph type="title"/>
          </p:nvPr>
        </p:nvSpPr>
        <p:spPr>
          <a:xfrm>
            <a:off x="0" y="217642"/>
            <a:ext cx="3813243" cy="2973030"/>
          </a:xfrm>
          <a:solidFill>
            <a:srgbClr val="92D050"/>
          </a:solidFill>
        </p:spPr>
        <p:txBody>
          <a:bodyPr>
            <a:normAutofit/>
          </a:bodyPr>
          <a:lstStyle/>
          <a:p>
            <a:r>
              <a:rPr lang="en-GB" sz="2800" dirty="0"/>
              <a:t>Question: in how many different ways is the  message encoded that this is a desirable product for women repeated in this text? </a:t>
            </a:r>
          </a:p>
        </p:txBody>
      </p:sp>
      <p:pic>
        <p:nvPicPr>
          <p:cNvPr id="4" name="image33.jpg" descr="Image result for tides got what women want">
            <a:extLst>
              <a:ext uri="{FF2B5EF4-FFF2-40B4-BE49-F238E27FC236}">
                <a16:creationId xmlns:a16="http://schemas.microsoft.com/office/drawing/2014/main" id="{D5D3632A-0B51-3C3A-F9F4-05CE04AAFC92}"/>
              </a:ext>
            </a:extLst>
          </p:cNvPr>
          <p:cNvPicPr/>
          <p:nvPr/>
        </p:nvPicPr>
        <p:blipFill>
          <a:blip r:embed="rId2"/>
          <a:srcRect/>
          <a:stretch>
            <a:fillRect/>
          </a:stretch>
        </p:blipFill>
        <p:spPr>
          <a:xfrm>
            <a:off x="3929974" y="15807"/>
            <a:ext cx="5214025" cy="6832465"/>
          </a:xfrm>
          <a:prstGeom prst="rect">
            <a:avLst/>
          </a:prstGeom>
          <a:ln>
            <a:solidFill>
              <a:schemeClr val="tx1"/>
            </a:solidFill>
          </a:ln>
        </p:spPr>
      </p:pic>
      <p:pic>
        <p:nvPicPr>
          <p:cNvPr id="3" name="Picture 2"/>
          <p:cNvPicPr>
            <a:picLocks noChangeAspect="1"/>
          </p:cNvPicPr>
          <p:nvPr/>
        </p:nvPicPr>
        <p:blipFill>
          <a:blip r:embed="rId3"/>
          <a:stretch>
            <a:fillRect/>
          </a:stretch>
        </p:blipFill>
        <p:spPr>
          <a:xfrm>
            <a:off x="93340" y="5206722"/>
            <a:ext cx="7868748" cy="733527"/>
          </a:xfrm>
          <a:prstGeom prst="rect">
            <a:avLst/>
          </a:prstGeom>
        </p:spPr>
      </p:pic>
    </p:spTree>
    <p:extLst>
      <p:ext uri="{BB962C8B-B14F-4D97-AF65-F5344CB8AC3E}">
        <p14:creationId xmlns:p14="http://schemas.microsoft.com/office/powerpoint/2010/main" val="27055696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DB7259-C208-3B99-B791-661094F086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1B6A41-8F5B-19A3-8B1F-40DF52B409D2}"/>
              </a:ext>
            </a:extLst>
          </p:cNvPr>
          <p:cNvSpPr>
            <a:spLocks noGrp="1"/>
          </p:cNvSpPr>
          <p:nvPr>
            <p:ph type="title"/>
          </p:nvPr>
        </p:nvSpPr>
        <p:spPr>
          <a:xfrm>
            <a:off x="0" y="217642"/>
            <a:ext cx="7886700" cy="1290145"/>
          </a:xfrm>
          <a:solidFill>
            <a:srgbClr val="92D050"/>
          </a:solidFill>
        </p:spPr>
        <p:txBody>
          <a:bodyPr>
            <a:normAutofit fontScale="90000"/>
          </a:bodyPr>
          <a:lstStyle/>
          <a:p>
            <a:r>
              <a:rPr lang="en-GB" dirty="0"/>
              <a:t>How can Reception Theory help us answer this question? </a:t>
            </a:r>
          </a:p>
        </p:txBody>
      </p:sp>
      <p:sp>
        <p:nvSpPr>
          <p:cNvPr id="3" name="Content Placeholder 2">
            <a:extLst>
              <a:ext uri="{FF2B5EF4-FFF2-40B4-BE49-F238E27FC236}">
                <a16:creationId xmlns:a16="http://schemas.microsoft.com/office/drawing/2014/main" id="{33F65248-9BDA-6CAD-2479-A1FCD3A446CD}"/>
              </a:ext>
            </a:extLst>
          </p:cNvPr>
          <p:cNvSpPr>
            <a:spLocks noGrp="1"/>
          </p:cNvSpPr>
          <p:nvPr>
            <p:ph idx="1"/>
          </p:nvPr>
        </p:nvSpPr>
        <p:spPr>
          <a:xfrm>
            <a:off x="628650" y="1825624"/>
            <a:ext cx="7886700" cy="4691907"/>
          </a:xfrm>
        </p:spPr>
        <p:txBody>
          <a:bodyPr>
            <a:normAutofit fontScale="92500"/>
          </a:bodyPr>
          <a:lstStyle/>
          <a:p>
            <a:r>
              <a:rPr lang="en-GB" dirty="0">
                <a:hlinkClick r:id="rId2"/>
              </a:rPr>
              <a:t>Media Insider: Reception theory (6.30 mins)</a:t>
            </a:r>
            <a:endParaRPr lang="en-GB" dirty="0"/>
          </a:p>
          <a:p>
            <a:endParaRPr lang="en-GB" dirty="0"/>
          </a:p>
          <a:p>
            <a:r>
              <a:rPr lang="en-GB" dirty="0"/>
              <a:t>What would a dominant, or preferred, reading look like for the Tide advert? Who would have this reading? </a:t>
            </a:r>
          </a:p>
          <a:p>
            <a:r>
              <a:rPr lang="en-GB" dirty="0"/>
              <a:t>What would a negotiated reading look like? Who would have this reading? </a:t>
            </a:r>
          </a:p>
          <a:p>
            <a:r>
              <a:rPr lang="en-GB" dirty="0"/>
              <a:t>What would an oppositional reading look like? Who would have this reading?</a:t>
            </a:r>
          </a:p>
          <a:p>
            <a:endParaRPr lang="en-GB" dirty="0"/>
          </a:p>
          <a:p>
            <a:pPr marL="0" indent="0">
              <a:buNone/>
            </a:pPr>
            <a:r>
              <a:rPr lang="en-GB" b="1" dirty="0"/>
              <a:t>Task: answer the above questions (5 mins silent work) </a:t>
            </a:r>
          </a:p>
          <a:p>
            <a:endParaRPr lang="en-GB" dirty="0"/>
          </a:p>
          <a:p>
            <a:endParaRPr lang="en-GB" dirty="0"/>
          </a:p>
          <a:p>
            <a:endParaRPr lang="en-GB" dirty="0"/>
          </a:p>
        </p:txBody>
      </p:sp>
    </p:spTree>
    <p:extLst>
      <p:ext uri="{BB962C8B-B14F-4D97-AF65-F5344CB8AC3E}">
        <p14:creationId xmlns:p14="http://schemas.microsoft.com/office/powerpoint/2010/main" val="15696088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7AF6F-E572-12AE-D0DB-6C247724D29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E0445E-2F7E-646C-D51B-0E82871E455B}"/>
              </a:ext>
            </a:extLst>
          </p:cNvPr>
          <p:cNvSpPr>
            <a:spLocks noGrp="1"/>
          </p:cNvSpPr>
          <p:nvPr>
            <p:ph sz="half" idx="1"/>
          </p:nvPr>
        </p:nvSpPr>
        <p:spPr>
          <a:xfrm>
            <a:off x="156701" y="1239274"/>
            <a:ext cx="3413350" cy="5401084"/>
          </a:xfrm>
        </p:spPr>
        <p:txBody>
          <a:bodyPr>
            <a:noAutofit/>
          </a:bodyPr>
          <a:lstStyle/>
          <a:p>
            <a:pPr marL="0" indent="0">
              <a:buNone/>
            </a:pPr>
            <a:r>
              <a:rPr lang="en-GB" sz="1500" b="1" dirty="0"/>
              <a:t>Structuring an answer </a:t>
            </a:r>
          </a:p>
          <a:p>
            <a:endParaRPr lang="en-GB" sz="100" dirty="0"/>
          </a:p>
          <a:p>
            <a:pPr marL="273050" indent="-273050">
              <a:buFont typeface="+mj-lt"/>
              <a:buAutoNum type="arabicPeriod"/>
            </a:pPr>
            <a:r>
              <a:rPr lang="en-GB" sz="1500" dirty="0"/>
              <a:t>General comment about how audiences might interpret media (refer to Reception Theory and Cultivation theory)</a:t>
            </a:r>
          </a:p>
          <a:p>
            <a:pPr marL="273050" indent="-273050">
              <a:buFont typeface="+mj-lt"/>
              <a:buAutoNum type="arabicPeriod"/>
            </a:pPr>
            <a:r>
              <a:rPr lang="en-GB" sz="1500" dirty="0"/>
              <a:t>Specific examples from Tide for Reception theory: briefly introduce the text and describe the target audience. Then show how a dominant reading is constructed. You could then go on to explain how a modern audience might have a different interpretation.</a:t>
            </a:r>
          </a:p>
          <a:p>
            <a:pPr marL="273050" indent="-273050">
              <a:buFont typeface="+mj-lt"/>
              <a:buAutoNum type="arabicPeriod"/>
            </a:pPr>
            <a:r>
              <a:rPr lang="en-GB" sz="1500" dirty="0"/>
              <a:t>Specific examples from our lesson today for Cultivation theory. Critique the theory – what are the problems?</a:t>
            </a:r>
          </a:p>
          <a:p>
            <a:pPr marL="273050" indent="-273050">
              <a:buFont typeface="+mj-lt"/>
              <a:buAutoNum type="arabicPeriod"/>
            </a:pPr>
            <a:r>
              <a:rPr lang="en-GB" sz="1500" dirty="0"/>
              <a:t>General comment about how audiences might use the media (refer to Uses and Gratifications theory)</a:t>
            </a:r>
          </a:p>
          <a:p>
            <a:pPr marL="273050" indent="-273050">
              <a:buFont typeface="+mj-lt"/>
              <a:buAutoNum type="arabicPeriod"/>
            </a:pPr>
            <a:r>
              <a:rPr lang="en-GB" sz="1500" dirty="0"/>
              <a:t>Specific examples from Tide about how target audience would use this advert (personal identity etc.)</a:t>
            </a:r>
          </a:p>
          <a:p>
            <a:pPr marL="0" indent="0">
              <a:buNone/>
            </a:pPr>
            <a:endParaRPr lang="en-GB" sz="1500" dirty="0"/>
          </a:p>
        </p:txBody>
      </p:sp>
      <p:sp>
        <p:nvSpPr>
          <p:cNvPr id="6" name="Content Placeholder 5">
            <a:extLst>
              <a:ext uri="{FF2B5EF4-FFF2-40B4-BE49-F238E27FC236}">
                <a16:creationId xmlns:a16="http://schemas.microsoft.com/office/drawing/2014/main" id="{B4BBBDBE-74D1-076A-78DB-F4FE3CB5601C}"/>
              </a:ext>
            </a:extLst>
          </p:cNvPr>
          <p:cNvSpPr>
            <a:spLocks noGrp="1"/>
          </p:cNvSpPr>
          <p:nvPr>
            <p:ph sz="half" idx="2"/>
          </p:nvPr>
        </p:nvSpPr>
        <p:spPr>
          <a:xfrm>
            <a:off x="3868263" y="1239274"/>
            <a:ext cx="5197916" cy="5511949"/>
          </a:xfrm>
          <a:solidFill>
            <a:schemeClr val="accent6">
              <a:lumMod val="40000"/>
              <a:lumOff val="60000"/>
            </a:schemeClr>
          </a:solidFill>
        </p:spPr>
        <p:txBody>
          <a:bodyPr>
            <a:noAutofit/>
          </a:bodyPr>
          <a:lstStyle/>
          <a:p>
            <a:pPr marL="0" indent="0">
              <a:buNone/>
            </a:pPr>
            <a:r>
              <a:rPr lang="en-GB" sz="1500" b="1" dirty="0"/>
              <a:t>Sentence starters that might help</a:t>
            </a:r>
          </a:p>
          <a:p>
            <a:pPr marL="0" indent="0">
              <a:buNone/>
            </a:pPr>
            <a:endParaRPr lang="en-GB" sz="1500" dirty="0"/>
          </a:p>
          <a:p>
            <a:pPr marL="514350" indent="-514350">
              <a:buFont typeface="+mj-lt"/>
              <a:buAutoNum type="arabicPeriod"/>
            </a:pPr>
            <a:r>
              <a:rPr lang="en-GB" sz="1500" dirty="0"/>
              <a:t>Audiences interpret media in many different ways, depending on…Reception theory states that…Cultivation theory explores another perspective on audience interpretation, stating that…</a:t>
            </a:r>
          </a:p>
          <a:p>
            <a:pPr marL="514350" indent="-514350">
              <a:buFont typeface="+mj-lt"/>
              <a:buAutoNum type="arabicPeriod"/>
            </a:pPr>
            <a:r>
              <a:rPr lang="en-GB" sz="1500" dirty="0"/>
              <a:t>The interpretation of the Tide advert is very dependent on who the target audience is. The producers of Tide wanted to target…The target audience would be likely to have a preferred, or dominant reading of the text, and this preferred reading would be…This preferred reading is constructed through the use of …</a:t>
            </a:r>
          </a:p>
          <a:p>
            <a:pPr marL="514350" indent="-514350">
              <a:buFont typeface="+mj-lt"/>
              <a:buAutoNum type="arabicPeriod"/>
            </a:pPr>
            <a:r>
              <a:rPr lang="en-GB" sz="1500" dirty="0"/>
              <a:t>Interpretation is also affected by the larger media context. In the 1950s there were a lot of adverts that repeated similar messages (give examples). This proves / challenges Gerbner’s Cultivation theory because…This suggests that the interpretation of Tide would have been influenced by…</a:t>
            </a:r>
          </a:p>
          <a:p>
            <a:pPr marL="514350" indent="-514350">
              <a:buFont typeface="+mj-lt"/>
              <a:buAutoNum type="arabicPeriod"/>
            </a:pPr>
            <a:r>
              <a:rPr lang="en-GB" sz="1500" dirty="0"/>
              <a:t>Audiences use the media in many different ways as well. The Uses and Gratifications model suggests that…</a:t>
            </a:r>
          </a:p>
          <a:p>
            <a:pPr marL="514350" indent="-514350">
              <a:buFont typeface="+mj-lt"/>
              <a:buAutoNum type="arabicPeriod"/>
            </a:pPr>
            <a:r>
              <a:rPr lang="en-GB" sz="1500" dirty="0"/>
              <a:t>The target audience for Tide would probably be using the advert for… This need would be fulfilled in the advert by…</a:t>
            </a:r>
          </a:p>
        </p:txBody>
      </p:sp>
      <p:sp>
        <p:nvSpPr>
          <p:cNvPr id="4" name="Title 1">
            <a:extLst>
              <a:ext uri="{FF2B5EF4-FFF2-40B4-BE49-F238E27FC236}">
                <a16:creationId xmlns:a16="http://schemas.microsoft.com/office/drawing/2014/main" id="{E04FFF10-36D8-7604-A2C6-670005664DDF}"/>
              </a:ext>
            </a:extLst>
          </p:cNvPr>
          <p:cNvSpPr txBox="1">
            <a:spLocks/>
          </p:cNvSpPr>
          <p:nvPr/>
        </p:nvSpPr>
        <p:spPr>
          <a:xfrm>
            <a:off x="0" y="217642"/>
            <a:ext cx="8968902" cy="910767"/>
          </a:xfrm>
          <a:custGeom>
            <a:avLst/>
            <a:gdLst>
              <a:gd name="connsiteX0" fmla="*/ 0 w 8968902"/>
              <a:gd name="connsiteY0" fmla="*/ 0 h 910767"/>
              <a:gd name="connsiteX1" fmla="*/ 687616 w 8968902"/>
              <a:gd name="connsiteY1" fmla="*/ 0 h 910767"/>
              <a:gd name="connsiteX2" fmla="*/ 1285543 w 8968902"/>
              <a:gd name="connsiteY2" fmla="*/ 0 h 910767"/>
              <a:gd name="connsiteX3" fmla="*/ 1614402 w 8968902"/>
              <a:gd name="connsiteY3" fmla="*/ 0 h 910767"/>
              <a:gd name="connsiteX4" fmla="*/ 1943262 w 8968902"/>
              <a:gd name="connsiteY4" fmla="*/ 0 h 910767"/>
              <a:gd name="connsiteX5" fmla="*/ 2272122 w 8968902"/>
              <a:gd name="connsiteY5" fmla="*/ 0 h 910767"/>
              <a:gd name="connsiteX6" fmla="*/ 3049427 w 8968902"/>
              <a:gd name="connsiteY6" fmla="*/ 0 h 910767"/>
              <a:gd name="connsiteX7" fmla="*/ 3467975 w 8968902"/>
              <a:gd name="connsiteY7" fmla="*/ 0 h 910767"/>
              <a:gd name="connsiteX8" fmla="*/ 4245280 w 8968902"/>
              <a:gd name="connsiteY8" fmla="*/ 0 h 910767"/>
              <a:gd name="connsiteX9" fmla="*/ 4574140 w 8968902"/>
              <a:gd name="connsiteY9" fmla="*/ 0 h 910767"/>
              <a:gd name="connsiteX10" fmla="*/ 4903000 w 8968902"/>
              <a:gd name="connsiteY10" fmla="*/ 0 h 910767"/>
              <a:gd name="connsiteX11" fmla="*/ 5500927 w 8968902"/>
              <a:gd name="connsiteY11" fmla="*/ 0 h 910767"/>
              <a:gd name="connsiteX12" fmla="*/ 5919475 w 8968902"/>
              <a:gd name="connsiteY12" fmla="*/ 0 h 910767"/>
              <a:gd name="connsiteX13" fmla="*/ 6338024 w 8968902"/>
              <a:gd name="connsiteY13" fmla="*/ 0 h 910767"/>
              <a:gd name="connsiteX14" fmla="*/ 6846262 w 8968902"/>
              <a:gd name="connsiteY14" fmla="*/ 0 h 910767"/>
              <a:gd name="connsiteX15" fmla="*/ 7264811 w 8968902"/>
              <a:gd name="connsiteY15" fmla="*/ 0 h 910767"/>
              <a:gd name="connsiteX16" fmla="*/ 7773048 w 8968902"/>
              <a:gd name="connsiteY16" fmla="*/ 0 h 910767"/>
              <a:gd name="connsiteX17" fmla="*/ 8191597 w 8968902"/>
              <a:gd name="connsiteY17" fmla="*/ 0 h 910767"/>
              <a:gd name="connsiteX18" fmla="*/ 8968902 w 8968902"/>
              <a:gd name="connsiteY18" fmla="*/ 0 h 910767"/>
              <a:gd name="connsiteX19" fmla="*/ 8968902 w 8968902"/>
              <a:gd name="connsiteY19" fmla="*/ 437168 h 910767"/>
              <a:gd name="connsiteX20" fmla="*/ 8968902 w 8968902"/>
              <a:gd name="connsiteY20" fmla="*/ 910767 h 910767"/>
              <a:gd name="connsiteX21" fmla="*/ 8640042 w 8968902"/>
              <a:gd name="connsiteY21" fmla="*/ 910767 h 910767"/>
              <a:gd name="connsiteX22" fmla="*/ 8131804 w 8968902"/>
              <a:gd name="connsiteY22" fmla="*/ 910767 h 910767"/>
              <a:gd name="connsiteX23" fmla="*/ 7713256 w 8968902"/>
              <a:gd name="connsiteY23" fmla="*/ 910767 h 910767"/>
              <a:gd name="connsiteX24" fmla="*/ 6935951 w 8968902"/>
              <a:gd name="connsiteY24" fmla="*/ 910767 h 910767"/>
              <a:gd name="connsiteX25" fmla="*/ 6427713 w 8968902"/>
              <a:gd name="connsiteY25" fmla="*/ 910767 h 910767"/>
              <a:gd name="connsiteX26" fmla="*/ 5650408 w 8968902"/>
              <a:gd name="connsiteY26" fmla="*/ 910767 h 910767"/>
              <a:gd name="connsiteX27" fmla="*/ 5052481 w 8968902"/>
              <a:gd name="connsiteY27" fmla="*/ 910767 h 910767"/>
              <a:gd name="connsiteX28" fmla="*/ 4723622 w 8968902"/>
              <a:gd name="connsiteY28" fmla="*/ 910767 h 910767"/>
              <a:gd name="connsiteX29" fmla="*/ 4215384 w 8968902"/>
              <a:gd name="connsiteY29" fmla="*/ 910767 h 910767"/>
              <a:gd name="connsiteX30" fmla="*/ 3796835 w 8968902"/>
              <a:gd name="connsiteY30" fmla="*/ 910767 h 910767"/>
              <a:gd name="connsiteX31" fmla="*/ 3198908 w 8968902"/>
              <a:gd name="connsiteY31" fmla="*/ 910767 h 910767"/>
              <a:gd name="connsiteX32" fmla="*/ 2690671 w 8968902"/>
              <a:gd name="connsiteY32" fmla="*/ 910767 h 910767"/>
              <a:gd name="connsiteX33" fmla="*/ 2092744 w 8968902"/>
              <a:gd name="connsiteY33" fmla="*/ 910767 h 910767"/>
              <a:gd name="connsiteX34" fmla="*/ 1405128 w 8968902"/>
              <a:gd name="connsiteY34" fmla="*/ 910767 h 910767"/>
              <a:gd name="connsiteX35" fmla="*/ 717512 w 8968902"/>
              <a:gd name="connsiteY35" fmla="*/ 910767 h 910767"/>
              <a:gd name="connsiteX36" fmla="*/ 0 w 8968902"/>
              <a:gd name="connsiteY36" fmla="*/ 910767 h 910767"/>
              <a:gd name="connsiteX37" fmla="*/ 0 w 8968902"/>
              <a:gd name="connsiteY37" fmla="*/ 482707 h 910767"/>
              <a:gd name="connsiteX38" fmla="*/ 0 w 8968902"/>
              <a:gd name="connsiteY38" fmla="*/ 0 h 910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968902" h="910767" fill="none" extrusionOk="0">
                <a:moveTo>
                  <a:pt x="0" y="0"/>
                </a:moveTo>
                <a:cubicBezTo>
                  <a:pt x="173321" y="-19872"/>
                  <a:pt x="423929" y="28106"/>
                  <a:pt x="687616" y="0"/>
                </a:cubicBezTo>
                <a:cubicBezTo>
                  <a:pt x="951303" y="-28106"/>
                  <a:pt x="1037078" y="24996"/>
                  <a:pt x="1285543" y="0"/>
                </a:cubicBezTo>
                <a:cubicBezTo>
                  <a:pt x="1534008" y="-24996"/>
                  <a:pt x="1528166" y="28386"/>
                  <a:pt x="1614402" y="0"/>
                </a:cubicBezTo>
                <a:cubicBezTo>
                  <a:pt x="1700638" y="-28386"/>
                  <a:pt x="1858221" y="32493"/>
                  <a:pt x="1943262" y="0"/>
                </a:cubicBezTo>
                <a:cubicBezTo>
                  <a:pt x="2028303" y="-32493"/>
                  <a:pt x="2196735" y="37219"/>
                  <a:pt x="2272122" y="0"/>
                </a:cubicBezTo>
                <a:cubicBezTo>
                  <a:pt x="2347509" y="-37219"/>
                  <a:pt x="2751334" y="72342"/>
                  <a:pt x="3049427" y="0"/>
                </a:cubicBezTo>
                <a:cubicBezTo>
                  <a:pt x="3347520" y="-72342"/>
                  <a:pt x="3354702" y="44912"/>
                  <a:pt x="3467975" y="0"/>
                </a:cubicBezTo>
                <a:cubicBezTo>
                  <a:pt x="3581248" y="-44912"/>
                  <a:pt x="4087183" y="18148"/>
                  <a:pt x="4245280" y="0"/>
                </a:cubicBezTo>
                <a:cubicBezTo>
                  <a:pt x="4403378" y="-18148"/>
                  <a:pt x="4467598" y="37125"/>
                  <a:pt x="4574140" y="0"/>
                </a:cubicBezTo>
                <a:cubicBezTo>
                  <a:pt x="4680682" y="-37125"/>
                  <a:pt x="4782387" y="12071"/>
                  <a:pt x="4903000" y="0"/>
                </a:cubicBezTo>
                <a:cubicBezTo>
                  <a:pt x="5023613" y="-12071"/>
                  <a:pt x="5224104" y="12156"/>
                  <a:pt x="5500927" y="0"/>
                </a:cubicBezTo>
                <a:cubicBezTo>
                  <a:pt x="5777750" y="-12156"/>
                  <a:pt x="5765730" y="29232"/>
                  <a:pt x="5919475" y="0"/>
                </a:cubicBezTo>
                <a:cubicBezTo>
                  <a:pt x="6073220" y="-29232"/>
                  <a:pt x="6164494" y="46292"/>
                  <a:pt x="6338024" y="0"/>
                </a:cubicBezTo>
                <a:cubicBezTo>
                  <a:pt x="6511554" y="-46292"/>
                  <a:pt x="6686865" y="44850"/>
                  <a:pt x="6846262" y="0"/>
                </a:cubicBezTo>
                <a:cubicBezTo>
                  <a:pt x="7005659" y="-44850"/>
                  <a:pt x="7090667" y="28742"/>
                  <a:pt x="7264811" y="0"/>
                </a:cubicBezTo>
                <a:cubicBezTo>
                  <a:pt x="7438955" y="-28742"/>
                  <a:pt x="7521812" y="9218"/>
                  <a:pt x="7773048" y="0"/>
                </a:cubicBezTo>
                <a:cubicBezTo>
                  <a:pt x="8024284" y="-9218"/>
                  <a:pt x="8016227" y="911"/>
                  <a:pt x="8191597" y="0"/>
                </a:cubicBezTo>
                <a:cubicBezTo>
                  <a:pt x="8366967" y="-911"/>
                  <a:pt x="8677586" y="90219"/>
                  <a:pt x="8968902" y="0"/>
                </a:cubicBezTo>
                <a:cubicBezTo>
                  <a:pt x="8991806" y="124469"/>
                  <a:pt x="8920399" y="271359"/>
                  <a:pt x="8968902" y="437168"/>
                </a:cubicBezTo>
                <a:cubicBezTo>
                  <a:pt x="9017405" y="602977"/>
                  <a:pt x="8962858" y="748559"/>
                  <a:pt x="8968902" y="910767"/>
                </a:cubicBezTo>
                <a:cubicBezTo>
                  <a:pt x="8845495" y="948851"/>
                  <a:pt x="8729742" y="904341"/>
                  <a:pt x="8640042" y="910767"/>
                </a:cubicBezTo>
                <a:cubicBezTo>
                  <a:pt x="8550342" y="917193"/>
                  <a:pt x="8341021" y="903666"/>
                  <a:pt x="8131804" y="910767"/>
                </a:cubicBezTo>
                <a:cubicBezTo>
                  <a:pt x="7922587" y="917868"/>
                  <a:pt x="7850760" y="892758"/>
                  <a:pt x="7713256" y="910767"/>
                </a:cubicBezTo>
                <a:cubicBezTo>
                  <a:pt x="7575752" y="928776"/>
                  <a:pt x="7217643" y="863069"/>
                  <a:pt x="6935951" y="910767"/>
                </a:cubicBezTo>
                <a:cubicBezTo>
                  <a:pt x="6654260" y="958465"/>
                  <a:pt x="6634255" y="895073"/>
                  <a:pt x="6427713" y="910767"/>
                </a:cubicBezTo>
                <a:cubicBezTo>
                  <a:pt x="6221171" y="926461"/>
                  <a:pt x="5871795" y="828275"/>
                  <a:pt x="5650408" y="910767"/>
                </a:cubicBezTo>
                <a:cubicBezTo>
                  <a:pt x="5429022" y="993259"/>
                  <a:pt x="5211298" y="844843"/>
                  <a:pt x="5052481" y="910767"/>
                </a:cubicBezTo>
                <a:cubicBezTo>
                  <a:pt x="4893664" y="976691"/>
                  <a:pt x="4874468" y="879234"/>
                  <a:pt x="4723622" y="910767"/>
                </a:cubicBezTo>
                <a:cubicBezTo>
                  <a:pt x="4572776" y="942300"/>
                  <a:pt x="4319946" y="883863"/>
                  <a:pt x="4215384" y="910767"/>
                </a:cubicBezTo>
                <a:cubicBezTo>
                  <a:pt x="4110822" y="937671"/>
                  <a:pt x="3964019" y="891950"/>
                  <a:pt x="3796835" y="910767"/>
                </a:cubicBezTo>
                <a:cubicBezTo>
                  <a:pt x="3629651" y="929584"/>
                  <a:pt x="3370095" y="897194"/>
                  <a:pt x="3198908" y="910767"/>
                </a:cubicBezTo>
                <a:cubicBezTo>
                  <a:pt x="3027721" y="924340"/>
                  <a:pt x="2825917" y="902116"/>
                  <a:pt x="2690671" y="910767"/>
                </a:cubicBezTo>
                <a:cubicBezTo>
                  <a:pt x="2555425" y="919418"/>
                  <a:pt x="2368507" y="895190"/>
                  <a:pt x="2092744" y="910767"/>
                </a:cubicBezTo>
                <a:cubicBezTo>
                  <a:pt x="1816981" y="926344"/>
                  <a:pt x="1747400" y="878843"/>
                  <a:pt x="1405128" y="910767"/>
                </a:cubicBezTo>
                <a:cubicBezTo>
                  <a:pt x="1062856" y="942691"/>
                  <a:pt x="887710" y="871625"/>
                  <a:pt x="717512" y="910767"/>
                </a:cubicBezTo>
                <a:cubicBezTo>
                  <a:pt x="547314" y="949909"/>
                  <a:pt x="320102" y="842396"/>
                  <a:pt x="0" y="910767"/>
                </a:cubicBezTo>
                <a:cubicBezTo>
                  <a:pt x="-26302" y="777257"/>
                  <a:pt x="38189" y="583344"/>
                  <a:pt x="0" y="482707"/>
                </a:cubicBezTo>
                <a:cubicBezTo>
                  <a:pt x="-38189" y="382070"/>
                  <a:pt x="14748" y="176204"/>
                  <a:pt x="0" y="0"/>
                </a:cubicBezTo>
                <a:close/>
              </a:path>
              <a:path w="8968902" h="910767" stroke="0" extrusionOk="0">
                <a:moveTo>
                  <a:pt x="0" y="0"/>
                </a:moveTo>
                <a:cubicBezTo>
                  <a:pt x="214317" y="-867"/>
                  <a:pt x="329484" y="55388"/>
                  <a:pt x="508238" y="0"/>
                </a:cubicBezTo>
                <a:cubicBezTo>
                  <a:pt x="686992" y="-55388"/>
                  <a:pt x="687399" y="2493"/>
                  <a:pt x="837098" y="0"/>
                </a:cubicBezTo>
                <a:cubicBezTo>
                  <a:pt x="986797" y="-2493"/>
                  <a:pt x="1068637" y="44207"/>
                  <a:pt x="1255646" y="0"/>
                </a:cubicBezTo>
                <a:cubicBezTo>
                  <a:pt x="1442655" y="-44207"/>
                  <a:pt x="1483284" y="25058"/>
                  <a:pt x="1584506" y="0"/>
                </a:cubicBezTo>
                <a:cubicBezTo>
                  <a:pt x="1685728" y="-25058"/>
                  <a:pt x="2083285" y="9234"/>
                  <a:pt x="2361811" y="0"/>
                </a:cubicBezTo>
                <a:cubicBezTo>
                  <a:pt x="2640338" y="-9234"/>
                  <a:pt x="2759223" y="26623"/>
                  <a:pt x="3049427" y="0"/>
                </a:cubicBezTo>
                <a:cubicBezTo>
                  <a:pt x="3339631" y="-26623"/>
                  <a:pt x="3543636" y="69616"/>
                  <a:pt x="3737042" y="0"/>
                </a:cubicBezTo>
                <a:cubicBezTo>
                  <a:pt x="3930448" y="-69616"/>
                  <a:pt x="4005265" y="34227"/>
                  <a:pt x="4155591" y="0"/>
                </a:cubicBezTo>
                <a:cubicBezTo>
                  <a:pt x="4305917" y="-34227"/>
                  <a:pt x="4366439" y="43232"/>
                  <a:pt x="4574140" y="0"/>
                </a:cubicBezTo>
                <a:cubicBezTo>
                  <a:pt x="4781841" y="-43232"/>
                  <a:pt x="4958301" y="19745"/>
                  <a:pt x="5172067" y="0"/>
                </a:cubicBezTo>
                <a:cubicBezTo>
                  <a:pt x="5385833" y="-19745"/>
                  <a:pt x="5661779" y="26566"/>
                  <a:pt x="5859683" y="0"/>
                </a:cubicBezTo>
                <a:cubicBezTo>
                  <a:pt x="6057587" y="-26566"/>
                  <a:pt x="6174045" y="19393"/>
                  <a:pt x="6367920" y="0"/>
                </a:cubicBezTo>
                <a:cubicBezTo>
                  <a:pt x="6561795" y="-19393"/>
                  <a:pt x="6656382" y="26799"/>
                  <a:pt x="6876158" y="0"/>
                </a:cubicBezTo>
                <a:cubicBezTo>
                  <a:pt x="7095934" y="-26799"/>
                  <a:pt x="7264946" y="53775"/>
                  <a:pt x="7384396" y="0"/>
                </a:cubicBezTo>
                <a:cubicBezTo>
                  <a:pt x="7503846" y="-53775"/>
                  <a:pt x="7871814" y="16593"/>
                  <a:pt x="8072012" y="0"/>
                </a:cubicBezTo>
                <a:cubicBezTo>
                  <a:pt x="8272210" y="-16593"/>
                  <a:pt x="8755787" y="15441"/>
                  <a:pt x="8968902" y="0"/>
                </a:cubicBezTo>
                <a:cubicBezTo>
                  <a:pt x="9004030" y="105137"/>
                  <a:pt x="8938180" y="325869"/>
                  <a:pt x="8968902" y="464491"/>
                </a:cubicBezTo>
                <a:cubicBezTo>
                  <a:pt x="8999624" y="603113"/>
                  <a:pt x="8962453" y="794785"/>
                  <a:pt x="8968902" y="910767"/>
                </a:cubicBezTo>
                <a:cubicBezTo>
                  <a:pt x="8752831" y="912121"/>
                  <a:pt x="8687942" y="868596"/>
                  <a:pt x="8460664" y="910767"/>
                </a:cubicBezTo>
                <a:cubicBezTo>
                  <a:pt x="8233386" y="952938"/>
                  <a:pt x="8294441" y="884252"/>
                  <a:pt x="8131804" y="910767"/>
                </a:cubicBezTo>
                <a:cubicBezTo>
                  <a:pt x="7969167" y="937282"/>
                  <a:pt x="7713760" y="893233"/>
                  <a:pt x="7444189" y="910767"/>
                </a:cubicBezTo>
                <a:cubicBezTo>
                  <a:pt x="7174618" y="928301"/>
                  <a:pt x="7047654" y="904283"/>
                  <a:pt x="6935951" y="910767"/>
                </a:cubicBezTo>
                <a:cubicBezTo>
                  <a:pt x="6824248" y="917251"/>
                  <a:pt x="6418855" y="839109"/>
                  <a:pt x="6248335" y="910767"/>
                </a:cubicBezTo>
                <a:cubicBezTo>
                  <a:pt x="6077815" y="982425"/>
                  <a:pt x="6013434" y="910390"/>
                  <a:pt x="5829786" y="910767"/>
                </a:cubicBezTo>
                <a:cubicBezTo>
                  <a:pt x="5646138" y="911144"/>
                  <a:pt x="5212532" y="882503"/>
                  <a:pt x="5052481" y="910767"/>
                </a:cubicBezTo>
                <a:cubicBezTo>
                  <a:pt x="4892430" y="939031"/>
                  <a:pt x="4809379" y="883449"/>
                  <a:pt x="4633933" y="910767"/>
                </a:cubicBezTo>
                <a:cubicBezTo>
                  <a:pt x="4458487" y="938085"/>
                  <a:pt x="4192288" y="887689"/>
                  <a:pt x="4036006" y="910767"/>
                </a:cubicBezTo>
                <a:cubicBezTo>
                  <a:pt x="3879724" y="933845"/>
                  <a:pt x="3750032" y="897482"/>
                  <a:pt x="3527768" y="910767"/>
                </a:cubicBezTo>
                <a:cubicBezTo>
                  <a:pt x="3305504" y="924052"/>
                  <a:pt x="3120561" y="842851"/>
                  <a:pt x="2840152" y="910767"/>
                </a:cubicBezTo>
                <a:cubicBezTo>
                  <a:pt x="2559743" y="978683"/>
                  <a:pt x="2571393" y="897238"/>
                  <a:pt x="2421604" y="910767"/>
                </a:cubicBezTo>
                <a:cubicBezTo>
                  <a:pt x="2271815" y="924296"/>
                  <a:pt x="2201825" y="875542"/>
                  <a:pt x="2003055" y="910767"/>
                </a:cubicBezTo>
                <a:cubicBezTo>
                  <a:pt x="1804285" y="945992"/>
                  <a:pt x="1832706" y="895660"/>
                  <a:pt x="1674195" y="910767"/>
                </a:cubicBezTo>
                <a:cubicBezTo>
                  <a:pt x="1515684" y="925874"/>
                  <a:pt x="1445206" y="891697"/>
                  <a:pt x="1345335" y="910767"/>
                </a:cubicBezTo>
                <a:cubicBezTo>
                  <a:pt x="1245464" y="929837"/>
                  <a:pt x="1037841" y="887144"/>
                  <a:pt x="926787" y="910767"/>
                </a:cubicBezTo>
                <a:cubicBezTo>
                  <a:pt x="815733" y="934390"/>
                  <a:pt x="679230" y="902630"/>
                  <a:pt x="508238" y="910767"/>
                </a:cubicBezTo>
                <a:cubicBezTo>
                  <a:pt x="337246" y="918904"/>
                  <a:pt x="168589" y="895531"/>
                  <a:pt x="0" y="910767"/>
                </a:cubicBezTo>
                <a:cubicBezTo>
                  <a:pt x="-26517" y="783113"/>
                  <a:pt x="22447" y="585020"/>
                  <a:pt x="0" y="464491"/>
                </a:cubicBezTo>
                <a:cubicBezTo>
                  <a:pt x="-22447" y="343962"/>
                  <a:pt x="32703" y="149066"/>
                  <a:pt x="0" y="0"/>
                </a:cubicBezTo>
                <a:close/>
              </a:path>
            </a:pathLst>
          </a:custGeom>
          <a:solidFill>
            <a:srgbClr val="92D050"/>
          </a:solidFill>
          <a:ln>
            <a:solidFill>
              <a:schemeClr val="tx1"/>
            </a:solidFill>
            <a:extLst>
              <a:ext uri="{C807C97D-BFC1-408E-A445-0C87EB9F89A2}">
                <ask:lineSketchStyleProps xmlns:ask="http://schemas.microsoft.com/office/drawing/2018/sketchyshapes" xmlns="" sd="987426368">
                  <a:prstGeom prst="rect">
                    <a:avLst/>
                  </a:prstGeom>
                  <ask:type>
                    <ask:lineSketchScribble/>
                  </ask:type>
                </ask:lineSketchStyleProps>
              </a:ext>
            </a:extLst>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a:latin typeface="+mn-lt"/>
              </a:rPr>
              <a:t>How might audiences </a:t>
            </a:r>
            <a:r>
              <a:rPr lang="en-GB" sz="3200" b="1">
                <a:latin typeface="+mn-lt"/>
              </a:rPr>
              <a:t>interpret</a:t>
            </a:r>
            <a:r>
              <a:rPr lang="en-GB" sz="3200">
                <a:latin typeface="+mn-lt"/>
              </a:rPr>
              <a:t> and </a:t>
            </a:r>
            <a:r>
              <a:rPr lang="en-GB" sz="3200" b="1">
                <a:latin typeface="+mn-lt"/>
              </a:rPr>
              <a:t>use</a:t>
            </a:r>
            <a:r>
              <a:rPr lang="en-GB" sz="3200">
                <a:latin typeface="+mn-lt"/>
              </a:rPr>
              <a:t> the media? Refer to the </a:t>
            </a:r>
            <a:r>
              <a:rPr lang="en-GB" sz="3200" i="1">
                <a:latin typeface="+mn-lt"/>
              </a:rPr>
              <a:t>Tide</a:t>
            </a:r>
            <a:r>
              <a:rPr lang="en-GB" sz="3200">
                <a:latin typeface="+mn-lt"/>
              </a:rPr>
              <a:t> advert to support your points.</a:t>
            </a:r>
            <a:endParaRPr lang="en-GB" sz="3200" dirty="0">
              <a:latin typeface="+mn-lt"/>
            </a:endParaRPr>
          </a:p>
        </p:txBody>
      </p:sp>
    </p:spTree>
    <p:extLst>
      <p:ext uri="{BB962C8B-B14F-4D97-AF65-F5344CB8AC3E}">
        <p14:creationId xmlns:p14="http://schemas.microsoft.com/office/powerpoint/2010/main" val="32670700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8DBA0-201B-62F0-C682-03BF233D03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4860A7-438D-FBCD-F7FC-6FB1CD89EB3F}"/>
              </a:ext>
            </a:extLst>
          </p:cNvPr>
          <p:cNvSpPr>
            <a:spLocks noGrp="1"/>
          </p:cNvSpPr>
          <p:nvPr>
            <p:ph type="title"/>
          </p:nvPr>
        </p:nvSpPr>
        <p:spPr>
          <a:xfrm>
            <a:off x="-1" y="217642"/>
            <a:ext cx="9144001" cy="1679252"/>
          </a:xfrm>
          <a:solidFill>
            <a:srgbClr val="92D050"/>
          </a:solidFill>
        </p:spPr>
        <p:txBody>
          <a:bodyPr>
            <a:normAutofit fontScale="90000"/>
          </a:bodyPr>
          <a:lstStyle/>
          <a:p>
            <a:r>
              <a:rPr lang="en-GB" b="1" dirty="0"/>
              <a:t>Task: write the answer to the following question, using all the help provided on the previous slide.</a:t>
            </a:r>
          </a:p>
        </p:txBody>
      </p:sp>
      <p:sp>
        <p:nvSpPr>
          <p:cNvPr id="3" name="Content Placeholder 2">
            <a:extLst>
              <a:ext uri="{FF2B5EF4-FFF2-40B4-BE49-F238E27FC236}">
                <a16:creationId xmlns:a16="http://schemas.microsoft.com/office/drawing/2014/main" id="{82204DAE-500C-1802-588D-030DBE301799}"/>
              </a:ext>
            </a:extLst>
          </p:cNvPr>
          <p:cNvSpPr>
            <a:spLocks noGrp="1"/>
          </p:cNvSpPr>
          <p:nvPr>
            <p:ph idx="1"/>
          </p:nvPr>
        </p:nvSpPr>
        <p:spPr>
          <a:xfrm>
            <a:off x="628650" y="2023353"/>
            <a:ext cx="7886700" cy="4153610"/>
          </a:xfrm>
        </p:spPr>
        <p:txBody>
          <a:bodyPr/>
          <a:lstStyle/>
          <a:p>
            <a:r>
              <a:rPr lang="en-GB" dirty="0"/>
              <a:t>Finish for homework – hand in next Tuesday. No time limits on this one. </a:t>
            </a:r>
          </a:p>
        </p:txBody>
      </p:sp>
      <p:sp>
        <p:nvSpPr>
          <p:cNvPr id="4" name="Title 1">
            <a:extLst>
              <a:ext uri="{FF2B5EF4-FFF2-40B4-BE49-F238E27FC236}">
                <a16:creationId xmlns:a16="http://schemas.microsoft.com/office/drawing/2014/main" id="{F848F688-561F-C771-044C-322301D9142E}"/>
              </a:ext>
            </a:extLst>
          </p:cNvPr>
          <p:cNvSpPr txBox="1">
            <a:spLocks/>
          </p:cNvSpPr>
          <p:nvPr/>
        </p:nvSpPr>
        <p:spPr>
          <a:xfrm>
            <a:off x="87549" y="3090527"/>
            <a:ext cx="8968902" cy="910767"/>
          </a:xfrm>
          <a:custGeom>
            <a:avLst/>
            <a:gdLst>
              <a:gd name="connsiteX0" fmla="*/ 0 w 8968902"/>
              <a:gd name="connsiteY0" fmla="*/ 0 h 910767"/>
              <a:gd name="connsiteX1" fmla="*/ 687616 w 8968902"/>
              <a:gd name="connsiteY1" fmla="*/ 0 h 910767"/>
              <a:gd name="connsiteX2" fmla="*/ 1285543 w 8968902"/>
              <a:gd name="connsiteY2" fmla="*/ 0 h 910767"/>
              <a:gd name="connsiteX3" fmla="*/ 1614402 w 8968902"/>
              <a:gd name="connsiteY3" fmla="*/ 0 h 910767"/>
              <a:gd name="connsiteX4" fmla="*/ 1943262 w 8968902"/>
              <a:gd name="connsiteY4" fmla="*/ 0 h 910767"/>
              <a:gd name="connsiteX5" fmla="*/ 2272122 w 8968902"/>
              <a:gd name="connsiteY5" fmla="*/ 0 h 910767"/>
              <a:gd name="connsiteX6" fmla="*/ 3049427 w 8968902"/>
              <a:gd name="connsiteY6" fmla="*/ 0 h 910767"/>
              <a:gd name="connsiteX7" fmla="*/ 3467975 w 8968902"/>
              <a:gd name="connsiteY7" fmla="*/ 0 h 910767"/>
              <a:gd name="connsiteX8" fmla="*/ 4245280 w 8968902"/>
              <a:gd name="connsiteY8" fmla="*/ 0 h 910767"/>
              <a:gd name="connsiteX9" fmla="*/ 4574140 w 8968902"/>
              <a:gd name="connsiteY9" fmla="*/ 0 h 910767"/>
              <a:gd name="connsiteX10" fmla="*/ 4903000 w 8968902"/>
              <a:gd name="connsiteY10" fmla="*/ 0 h 910767"/>
              <a:gd name="connsiteX11" fmla="*/ 5500927 w 8968902"/>
              <a:gd name="connsiteY11" fmla="*/ 0 h 910767"/>
              <a:gd name="connsiteX12" fmla="*/ 5919475 w 8968902"/>
              <a:gd name="connsiteY12" fmla="*/ 0 h 910767"/>
              <a:gd name="connsiteX13" fmla="*/ 6338024 w 8968902"/>
              <a:gd name="connsiteY13" fmla="*/ 0 h 910767"/>
              <a:gd name="connsiteX14" fmla="*/ 6846262 w 8968902"/>
              <a:gd name="connsiteY14" fmla="*/ 0 h 910767"/>
              <a:gd name="connsiteX15" fmla="*/ 7264811 w 8968902"/>
              <a:gd name="connsiteY15" fmla="*/ 0 h 910767"/>
              <a:gd name="connsiteX16" fmla="*/ 7773048 w 8968902"/>
              <a:gd name="connsiteY16" fmla="*/ 0 h 910767"/>
              <a:gd name="connsiteX17" fmla="*/ 8191597 w 8968902"/>
              <a:gd name="connsiteY17" fmla="*/ 0 h 910767"/>
              <a:gd name="connsiteX18" fmla="*/ 8968902 w 8968902"/>
              <a:gd name="connsiteY18" fmla="*/ 0 h 910767"/>
              <a:gd name="connsiteX19" fmla="*/ 8968902 w 8968902"/>
              <a:gd name="connsiteY19" fmla="*/ 437168 h 910767"/>
              <a:gd name="connsiteX20" fmla="*/ 8968902 w 8968902"/>
              <a:gd name="connsiteY20" fmla="*/ 910767 h 910767"/>
              <a:gd name="connsiteX21" fmla="*/ 8640042 w 8968902"/>
              <a:gd name="connsiteY21" fmla="*/ 910767 h 910767"/>
              <a:gd name="connsiteX22" fmla="*/ 8131804 w 8968902"/>
              <a:gd name="connsiteY22" fmla="*/ 910767 h 910767"/>
              <a:gd name="connsiteX23" fmla="*/ 7713256 w 8968902"/>
              <a:gd name="connsiteY23" fmla="*/ 910767 h 910767"/>
              <a:gd name="connsiteX24" fmla="*/ 6935951 w 8968902"/>
              <a:gd name="connsiteY24" fmla="*/ 910767 h 910767"/>
              <a:gd name="connsiteX25" fmla="*/ 6427713 w 8968902"/>
              <a:gd name="connsiteY25" fmla="*/ 910767 h 910767"/>
              <a:gd name="connsiteX26" fmla="*/ 5650408 w 8968902"/>
              <a:gd name="connsiteY26" fmla="*/ 910767 h 910767"/>
              <a:gd name="connsiteX27" fmla="*/ 5052481 w 8968902"/>
              <a:gd name="connsiteY27" fmla="*/ 910767 h 910767"/>
              <a:gd name="connsiteX28" fmla="*/ 4723622 w 8968902"/>
              <a:gd name="connsiteY28" fmla="*/ 910767 h 910767"/>
              <a:gd name="connsiteX29" fmla="*/ 4215384 w 8968902"/>
              <a:gd name="connsiteY29" fmla="*/ 910767 h 910767"/>
              <a:gd name="connsiteX30" fmla="*/ 3796835 w 8968902"/>
              <a:gd name="connsiteY30" fmla="*/ 910767 h 910767"/>
              <a:gd name="connsiteX31" fmla="*/ 3198908 w 8968902"/>
              <a:gd name="connsiteY31" fmla="*/ 910767 h 910767"/>
              <a:gd name="connsiteX32" fmla="*/ 2690671 w 8968902"/>
              <a:gd name="connsiteY32" fmla="*/ 910767 h 910767"/>
              <a:gd name="connsiteX33" fmla="*/ 2092744 w 8968902"/>
              <a:gd name="connsiteY33" fmla="*/ 910767 h 910767"/>
              <a:gd name="connsiteX34" fmla="*/ 1405128 w 8968902"/>
              <a:gd name="connsiteY34" fmla="*/ 910767 h 910767"/>
              <a:gd name="connsiteX35" fmla="*/ 717512 w 8968902"/>
              <a:gd name="connsiteY35" fmla="*/ 910767 h 910767"/>
              <a:gd name="connsiteX36" fmla="*/ 0 w 8968902"/>
              <a:gd name="connsiteY36" fmla="*/ 910767 h 910767"/>
              <a:gd name="connsiteX37" fmla="*/ 0 w 8968902"/>
              <a:gd name="connsiteY37" fmla="*/ 482707 h 910767"/>
              <a:gd name="connsiteX38" fmla="*/ 0 w 8968902"/>
              <a:gd name="connsiteY38" fmla="*/ 0 h 910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968902" h="910767" fill="none" extrusionOk="0">
                <a:moveTo>
                  <a:pt x="0" y="0"/>
                </a:moveTo>
                <a:cubicBezTo>
                  <a:pt x="173321" y="-19872"/>
                  <a:pt x="423929" y="28106"/>
                  <a:pt x="687616" y="0"/>
                </a:cubicBezTo>
                <a:cubicBezTo>
                  <a:pt x="951303" y="-28106"/>
                  <a:pt x="1037078" y="24996"/>
                  <a:pt x="1285543" y="0"/>
                </a:cubicBezTo>
                <a:cubicBezTo>
                  <a:pt x="1534008" y="-24996"/>
                  <a:pt x="1528166" y="28386"/>
                  <a:pt x="1614402" y="0"/>
                </a:cubicBezTo>
                <a:cubicBezTo>
                  <a:pt x="1700638" y="-28386"/>
                  <a:pt x="1858221" y="32493"/>
                  <a:pt x="1943262" y="0"/>
                </a:cubicBezTo>
                <a:cubicBezTo>
                  <a:pt x="2028303" y="-32493"/>
                  <a:pt x="2196735" y="37219"/>
                  <a:pt x="2272122" y="0"/>
                </a:cubicBezTo>
                <a:cubicBezTo>
                  <a:pt x="2347509" y="-37219"/>
                  <a:pt x="2751334" y="72342"/>
                  <a:pt x="3049427" y="0"/>
                </a:cubicBezTo>
                <a:cubicBezTo>
                  <a:pt x="3347520" y="-72342"/>
                  <a:pt x="3354702" y="44912"/>
                  <a:pt x="3467975" y="0"/>
                </a:cubicBezTo>
                <a:cubicBezTo>
                  <a:pt x="3581248" y="-44912"/>
                  <a:pt x="4087183" y="18148"/>
                  <a:pt x="4245280" y="0"/>
                </a:cubicBezTo>
                <a:cubicBezTo>
                  <a:pt x="4403378" y="-18148"/>
                  <a:pt x="4467598" y="37125"/>
                  <a:pt x="4574140" y="0"/>
                </a:cubicBezTo>
                <a:cubicBezTo>
                  <a:pt x="4680682" y="-37125"/>
                  <a:pt x="4782387" y="12071"/>
                  <a:pt x="4903000" y="0"/>
                </a:cubicBezTo>
                <a:cubicBezTo>
                  <a:pt x="5023613" y="-12071"/>
                  <a:pt x="5224104" y="12156"/>
                  <a:pt x="5500927" y="0"/>
                </a:cubicBezTo>
                <a:cubicBezTo>
                  <a:pt x="5777750" y="-12156"/>
                  <a:pt x="5765730" y="29232"/>
                  <a:pt x="5919475" y="0"/>
                </a:cubicBezTo>
                <a:cubicBezTo>
                  <a:pt x="6073220" y="-29232"/>
                  <a:pt x="6164494" y="46292"/>
                  <a:pt x="6338024" y="0"/>
                </a:cubicBezTo>
                <a:cubicBezTo>
                  <a:pt x="6511554" y="-46292"/>
                  <a:pt x="6686865" y="44850"/>
                  <a:pt x="6846262" y="0"/>
                </a:cubicBezTo>
                <a:cubicBezTo>
                  <a:pt x="7005659" y="-44850"/>
                  <a:pt x="7090667" y="28742"/>
                  <a:pt x="7264811" y="0"/>
                </a:cubicBezTo>
                <a:cubicBezTo>
                  <a:pt x="7438955" y="-28742"/>
                  <a:pt x="7521812" y="9218"/>
                  <a:pt x="7773048" y="0"/>
                </a:cubicBezTo>
                <a:cubicBezTo>
                  <a:pt x="8024284" y="-9218"/>
                  <a:pt x="8016227" y="911"/>
                  <a:pt x="8191597" y="0"/>
                </a:cubicBezTo>
                <a:cubicBezTo>
                  <a:pt x="8366967" y="-911"/>
                  <a:pt x="8677586" y="90219"/>
                  <a:pt x="8968902" y="0"/>
                </a:cubicBezTo>
                <a:cubicBezTo>
                  <a:pt x="8991806" y="124469"/>
                  <a:pt x="8920399" y="271359"/>
                  <a:pt x="8968902" y="437168"/>
                </a:cubicBezTo>
                <a:cubicBezTo>
                  <a:pt x="9017405" y="602977"/>
                  <a:pt x="8962858" y="748559"/>
                  <a:pt x="8968902" y="910767"/>
                </a:cubicBezTo>
                <a:cubicBezTo>
                  <a:pt x="8845495" y="948851"/>
                  <a:pt x="8729742" y="904341"/>
                  <a:pt x="8640042" y="910767"/>
                </a:cubicBezTo>
                <a:cubicBezTo>
                  <a:pt x="8550342" y="917193"/>
                  <a:pt x="8341021" y="903666"/>
                  <a:pt x="8131804" y="910767"/>
                </a:cubicBezTo>
                <a:cubicBezTo>
                  <a:pt x="7922587" y="917868"/>
                  <a:pt x="7850760" y="892758"/>
                  <a:pt x="7713256" y="910767"/>
                </a:cubicBezTo>
                <a:cubicBezTo>
                  <a:pt x="7575752" y="928776"/>
                  <a:pt x="7217643" y="863069"/>
                  <a:pt x="6935951" y="910767"/>
                </a:cubicBezTo>
                <a:cubicBezTo>
                  <a:pt x="6654260" y="958465"/>
                  <a:pt x="6634255" y="895073"/>
                  <a:pt x="6427713" y="910767"/>
                </a:cubicBezTo>
                <a:cubicBezTo>
                  <a:pt x="6221171" y="926461"/>
                  <a:pt x="5871795" y="828275"/>
                  <a:pt x="5650408" y="910767"/>
                </a:cubicBezTo>
                <a:cubicBezTo>
                  <a:pt x="5429022" y="993259"/>
                  <a:pt x="5211298" y="844843"/>
                  <a:pt x="5052481" y="910767"/>
                </a:cubicBezTo>
                <a:cubicBezTo>
                  <a:pt x="4893664" y="976691"/>
                  <a:pt x="4874468" y="879234"/>
                  <a:pt x="4723622" y="910767"/>
                </a:cubicBezTo>
                <a:cubicBezTo>
                  <a:pt x="4572776" y="942300"/>
                  <a:pt x="4319946" y="883863"/>
                  <a:pt x="4215384" y="910767"/>
                </a:cubicBezTo>
                <a:cubicBezTo>
                  <a:pt x="4110822" y="937671"/>
                  <a:pt x="3964019" y="891950"/>
                  <a:pt x="3796835" y="910767"/>
                </a:cubicBezTo>
                <a:cubicBezTo>
                  <a:pt x="3629651" y="929584"/>
                  <a:pt x="3370095" y="897194"/>
                  <a:pt x="3198908" y="910767"/>
                </a:cubicBezTo>
                <a:cubicBezTo>
                  <a:pt x="3027721" y="924340"/>
                  <a:pt x="2825917" y="902116"/>
                  <a:pt x="2690671" y="910767"/>
                </a:cubicBezTo>
                <a:cubicBezTo>
                  <a:pt x="2555425" y="919418"/>
                  <a:pt x="2368507" y="895190"/>
                  <a:pt x="2092744" y="910767"/>
                </a:cubicBezTo>
                <a:cubicBezTo>
                  <a:pt x="1816981" y="926344"/>
                  <a:pt x="1747400" y="878843"/>
                  <a:pt x="1405128" y="910767"/>
                </a:cubicBezTo>
                <a:cubicBezTo>
                  <a:pt x="1062856" y="942691"/>
                  <a:pt x="887710" y="871625"/>
                  <a:pt x="717512" y="910767"/>
                </a:cubicBezTo>
                <a:cubicBezTo>
                  <a:pt x="547314" y="949909"/>
                  <a:pt x="320102" y="842396"/>
                  <a:pt x="0" y="910767"/>
                </a:cubicBezTo>
                <a:cubicBezTo>
                  <a:pt x="-26302" y="777257"/>
                  <a:pt x="38189" y="583344"/>
                  <a:pt x="0" y="482707"/>
                </a:cubicBezTo>
                <a:cubicBezTo>
                  <a:pt x="-38189" y="382070"/>
                  <a:pt x="14748" y="176204"/>
                  <a:pt x="0" y="0"/>
                </a:cubicBezTo>
                <a:close/>
              </a:path>
              <a:path w="8968902" h="910767" stroke="0" extrusionOk="0">
                <a:moveTo>
                  <a:pt x="0" y="0"/>
                </a:moveTo>
                <a:cubicBezTo>
                  <a:pt x="214317" y="-867"/>
                  <a:pt x="329484" y="55388"/>
                  <a:pt x="508238" y="0"/>
                </a:cubicBezTo>
                <a:cubicBezTo>
                  <a:pt x="686992" y="-55388"/>
                  <a:pt x="687399" y="2493"/>
                  <a:pt x="837098" y="0"/>
                </a:cubicBezTo>
                <a:cubicBezTo>
                  <a:pt x="986797" y="-2493"/>
                  <a:pt x="1068637" y="44207"/>
                  <a:pt x="1255646" y="0"/>
                </a:cubicBezTo>
                <a:cubicBezTo>
                  <a:pt x="1442655" y="-44207"/>
                  <a:pt x="1483284" y="25058"/>
                  <a:pt x="1584506" y="0"/>
                </a:cubicBezTo>
                <a:cubicBezTo>
                  <a:pt x="1685728" y="-25058"/>
                  <a:pt x="2083285" y="9234"/>
                  <a:pt x="2361811" y="0"/>
                </a:cubicBezTo>
                <a:cubicBezTo>
                  <a:pt x="2640338" y="-9234"/>
                  <a:pt x="2759223" y="26623"/>
                  <a:pt x="3049427" y="0"/>
                </a:cubicBezTo>
                <a:cubicBezTo>
                  <a:pt x="3339631" y="-26623"/>
                  <a:pt x="3543636" y="69616"/>
                  <a:pt x="3737042" y="0"/>
                </a:cubicBezTo>
                <a:cubicBezTo>
                  <a:pt x="3930448" y="-69616"/>
                  <a:pt x="4005265" y="34227"/>
                  <a:pt x="4155591" y="0"/>
                </a:cubicBezTo>
                <a:cubicBezTo>
                  <a:pt x="4305917" y="-34227"/>
                  <a:pt x="4366439" y="43232"/>
                  <a:pt x="4574140" y="0"/>
                </a:cubicBezTo>
                <a:cubicBezTo>
                  <a:pt x="4781841" y="-43232"/>
                  <a:pt x="4958301" y="19745"/>
                  <a:pt x="5172067" y="0"/>
                </a:cubicBezTo>
                <a:cubicBezTo>
                  <a:pt x="5385833" y="-19745"/>
                  <a:pt x="5661779" y="26566"/>
                  <a:pt x="5859683" y="0"/>
                </a:cubicBezTo>
                <a:cubicBezTo>
                  <a:pt x="6057587" y="-26566"/>
                  <a:pt x="6174045" y="19393"/>
                  <a:pt x="6367920" y="0"/>
                </a:cubicBezTo>
                <a:cubicBezTo>
                  <a:pt x="6561795" y="-19393"/>
                  <a:pt x="6656382" y="26799"/>
                  <a:pt x="6876158" y="0"/>
                </a:cubicBezTo>
                <a:cubicBezTo>
                  <a:pt x="7095934" y="-26799"/>
                  <a:pt x="7264946" y="53775"/>
                  <a:pt x="7384396" y="0"/>
                </a:cubicBezTo>
                <a:cubicBezTo>
                  <a:pt x="7503846" y="-53775"/>
                  <a:pt x="7871814" y="16593"/>
                  <a:pt x="8072012" y="0"/>
                </a:cubicBezTo>
                <a:cubicBezTo>
                  <a:pt x="8272210" y="-16593"/>
                  <a:pt x="8755787" y="15441"/>
                  <a:pt x="8968902" y="0"/>
                </a:cubicBezTo>
                <a:cubicBezTo>
                  <a:pt x="9004030" y="105137"/>
                  <a:pt x="8938180" y="325869"/>
                  <a:pt x="8968902" y="464491"/>
                </a:cubicBezTo>
                <a:cubicBezTo>
                  <a:pt x="8999624" y="603113"/>
                  <a:pt x="8962453" y="794785"/>
                  <a:pt x="8968902" y="910767"/>
                </a:cubicBezTo>
                <a:cubicBezTo>
                  <a:pt x="8752831" y="912121"/>
                  <a:pt x="8687942" y="868596"/>
                  <a:pt x="8460664" y="910767"/>
                </a:cubicBezTo>
                <a:cubicBezTo>
                  <a:pt x="8233386" y="952938"/>
                  <a:pt x="8294441" y="884252"/>
                  <a:pt x="8131804" y="910767"/>
                </a:cubicBezTo>
                <a:cubicBezTo>
                  <a:pt x="7969167" y="937282"/>
                  <a:pt x="7713760" y="893233"/>
                  <a:pt x="7444189" y="910767"/>
                </a:cubicBezTo>
                <a:cubicBezTo>
                  <a:pt x="7174618" y="928301"/>
                  <a:pt x="7047654" y="904283"/>
                  <a:pt x="6935951" y="910767"/>
                </a:cubicBezTo>
                <a:cubicBezTo>
                  <a:pt x="6824248" y="917251"/>
                  <a:pt x="6418855" y="839109"/>
                  <a:pt x="6248335" y="910767"/>
                </a:cubicBezTo>
                <a:cubicBezTo>
                  <a:pt x="6077815" y="982425"/>
                  <a:pt x="6013434" y="910390"/>
                  <a:pt x="5829786" y="910767"/>
                </a:cubicBezTo>
                <a:cubicBezTo>
                  <a:pt x="5646138" y="911144"/>
                  <a:pt x="5212532" y="882503"/>
                  <a:pt x="5052481" y="910767"/>
                </a:cubicBezTo>
                <a:cubicBezTo>
                  <a:pt x="4892430" y="939031"/>
                  <a:pt x="4809379" y="883449"/>
                  <a:pt x="4633933" y="910767"/>
                </a:cubicBezTo>
                <a:cubicBezTo>
                  <a:pt x="4458487" y="938085"/>
                  <a:pt x="4192288" y="887689"/>
                  <a:pt x="4036006" y="910767"/>
                </a:cubicBezTo>
                <a:cubicBezTo>
                  <a:pt x="3879724" y="933845"/>
                  <a:pt x="3750032" y="897482"/>
                  <a:pt x="3527768" y="910767"/>
                </a:cubicBezTo>
                <a:cubicBezTo>
                  <a:pt x="3305504" y="924052"/>
                  <a:pt x="3120561" y="842851"/>
                  <a:pt x="2840152" y="910767"/>
                </a:cubicBezTo>
                <a:cubicBezTo>
                  <a:pt x="2559743" y="978683"/>
                  <a:pt x="2571393" y="897238"/>
                  <a:pt x="2421604" y="910767"/>
                </a:cubicBezTo>
                <a:cubicBezTo>
                  <a:pt x="2271815" y="924296"/>
                  <a:pt x="2201825" y="875542"/>
                  <a:pt x="2003055" y="910767"/>
                </a:cubicBezTo>
                <a:cubicBezTo>
                  <a:pt x="1804285" y="945992"/>
                  <a:pt x="1832706" y="895660"/>
                  <a:pt x="1674195" y="910767"/>
                </a:cubicBezTo>
                <a:cubicBezTo>
                  <a:pt x="1515684" y="925874"/>
                  <a:pt x="1445206" y="891697"/>
                  <a:pt x="1345335" y="910767"/>
                </a:cubicBezTo>
                <a:cubicBezTo>
                  <a:pt x="1245464" y="929837"/>
                  <a:pt x="1037841" y="887144"/>
                  <a:pt x="926787" y="910767"/>
                </a:cubicBezTo>
                <a:cubicBezTo>
                  <a:pt x="815733" y="934390"/>
                  <a:pt x="679230" y="902630"/>
                  <a:pt x="508238" y="910767"/>
                </a:cubicBezTo>
                <a:cubicBezTo>
                  <a:pt x="337246" y="918904"/>
                  <a:pt x="168589" y="895531"/>
                  <a:pt x="0" y="910767"/>
                </a:cubicBezTo>
                <a:cubicBezTo>
                  <a:pt x="-26517" y="783113"/>
                  <a:pt x="22447" y="585020"/>
                  <a:pt x="0" y="464491"/>
                </a:cubicBezTo>
                <a:cubicBezTo>
                  <a:pt x="-22447" y="343962"/>
                  <a:pt x="32703" y="149066"/>
                  <a:pt x="0" y="0"/>
                </a:cubicBezTo>
                <a:close/>
              </a:path>
            </a:pathLst>
          </a:custGeom>
          <a:solidFill>
            <a:srgbClr val="92D050"/>
          </a:solidFill>
          <a:ln>
            <a:solidFill>
              <a:schemeClr val="tx1"/>
            </a:solidFill>
            <a:extLst>
              <a:ext uri="{C807C97D-BFC1-408E-A445-0C87EB9F89A2}">
                <ask:lineSketchStyleProps xmlns:ask="http://schemas.microsoft.com/office/drawing/2018/sketchyshapes" xmlns="" sd="987426368">
                  <a:prstGeom prst="rect">
                    <a:avLst/>
                  </a:prstGeom>
                  <ask:type>
                    <ask:lineSketchScribble/>
                  </ask:type>
                </ask:lineSketchStyleProps>
              </a:ext>
            </a:extLst>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a:latin typeface="+mn-lt"/>
              </a:rPr>
              <a:t>How might audiences </a:t>
            </a:r>
            <a:r>
              <a:rPr lang="en-GB" sz="3200" b="1">
                <a:latin typeface="+mn-lt"/>
              </a:rPr>
              <a:t>interpret</a:t>
            </a:r>
            <a:r>
              <a:rPr lang="en-GB" sz="3200">
                <a:latin typeface="+mn-lt"/>
              </a:rPr>
              <a:t> and </a:t>
            </a:r>
            <a:r>
              <a:rPr lang="en-GB" sz="3200" b="1">
                <a:latin typeface="+mn-lt"/>
              </a:rPr>
              <a:t>use</a:t>
            </a:r>
            <a:r>
              <a:rPr lang="en-GB" sz="3200">
                <a:latin typeface="+mn-lt"/>
              </a:rPr>
              <a:t> the media? Refer to the </a:t>
            </a:r>
            <a:r>
              <a:rPr lang="en-GB" sz="3200" i="1">
                <a:latin typeface="+mn-lt"/>
              </a:rPr>
              <a:t>Tide</a:t>
            </a:r>
            <a:r>
              <a:rPr lang="en-GB" sz="3200">
                <a:latin typeface="+mn-lt"/>
              </a:rPr>
              <a:t> advert to support your points.</a:t>
            </a:r>
            <a:endParaRPr lang="en-GB" sz="3200" dirty="0">
              <a:latin typeface="+mn-lt"/>
            </a:endParaRPr>
          </a:p>
        </p:txBody>
      </p:sp>
    </p:spTree>
    <p:extLst>
      <p:ext uri="{BB962C8B-B14F-4D97-AF65-F5344CB8AC3E}">
        <p14:creationId xmlns:p14="http://schemas.microsoft.com/office/powerpoint/2010/main" val="41022359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2AFE9-EAD3-57B9-EC83-302E0EB251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B08985-EDAD-F954-4E37-83AA4550B795}"/>
              </a:ext>
            </a:extLst>
          </p:cNvPr>
          <p:cNvSpPr>
            <a:spLocks noGrp="1"/>
          </p:cNvSpPr>
          <p:nvPr>
            <p:ph type="title"/>
          </p:nvPr>
        </p:nvSpPr>
        <p:spPr>
          <a:xfrm>
            <a:off x="0" y="217642"/>
            <a:ext cx="7886700" cy="736515"/>
          </a:xfrm>
          <a:solidFill>
            <a:srgbClr val="92D050"/>
          </a:solidFill>
        </p:spPr>
        <p:txBody>
          <a:bodyPr/>
          <a:lstStyle/>
          <a:p>
            <a:endParaRPr lang="en-GB" dirty="0"/>
          </a:p>
        </p:txBody>
      </p:sp>
      <p:sp>
        <p:nvSpPr>
          <p:cNvPr id="3" name="Content Placeholder 2">
            <a:extLst>
              <a:ext uri="{FF2B5EF4-FFF2-40B4-BE49-F238E27FC236}">
                <a16:creationId xmlns:a16="http://schemas.microsoft.com/office/drawing/2014/main" id="{5545C940-A4E8-DE43-3C38-253AA624A9D2}"/>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2852008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1ADBC-3E31-93AE-AD64-FF8B61A204E1}"/>
              </a:ext>
            </a:extLst>
          </p:cNvPr>
          <p:cNvSpPr>
            <a:spLocks noGrp="1"/>
          </p:cNvSpPr>
          <p:nvPr>
            <p:ph type="title"/>
          </p:nvPr>
        </p:nvSpPr>
        <p:spPr>
          <a:xfrm>
            <a:off x="0" y="217642"/>
            <a:ext cx="7886700" cy="1325563"/>
          </a:xfrm>
          <a:solidFill>
            <a:srgbClr val="92D050"/>
          </a:solidFill>
        </p:spPr>
        <p:txBody>
          <a:bodyPr/>
          <a:lstStyle/>
          <a:p>
            <a:r>
              <a:rPr lang="en-GB" dirty="0"/>
              <a:t>Key words</a:t>
            </a:r>
          </a:p>
        </p:txBody>
      </p:sp>
      <p:sp>
        <p:nvSpPr>
          <p:cNvPr id="3" name="Content Placeholder 2">
            <a:extLst>
              <a:ext uri="{FF2B5EF4-FFF2-40B4-BE49-F238E27FC236}">
                <a16:creationId xmlns:a16="http://schemas.microsoft.com/office/drawing/2014/main" id="{34CCC366-6313-78C4-E3CB-4900141D6884}"/>
              </a:ext>
            </a:extLst>
          </p:cNvPr>
          <p:cNvSpPr>
            <a:spLocks noGrp="1"/>
          </p:cNvSpPr>
          <p:nvPr>
            <p:ph idx="1"/>
          </p:nvPr>
        </p:nvSpPr>
        <p:spPr/>
        <p:txBody>
          <a:bodyPr/>
          <a:lstStyle/>
          <a:p>
            <a:r>
              <a:rPr lang="en-GB" dirty="0"/>
              <a:t>Lexical fields</a:t>
            </a:r>
          </a:p>
          <a:p>
            <a:r>
              <a:rPr lang="en-GB" dirty="0"/>
              <a:t>Opinion leader</a:t>
            </a:r>
          </a:p>
          <a:p>
            <a:r>
              <a:rPr lang="en-GB" dirty="0"/>
              <a:t>Demographic</a:t>
            </a:r>
          </a:p>
          <a:p>
            <a:r>
              <a:rPr lang="en-GB" dirty="0"/>
              <a:t>Hegemony / hegemonic</a:t>
            </a:r>
          </a:p>
          <a:p>
            <a:r>
              <a:rPr lang="en-GB" dirty="0"/>
              <a:t>Ideology</a:t>
            </a:r>
          </a:p>
          <a:p>
            <a:r>
              <a:rPr lang="en-GB" dirty="0"/>
              <a:t>USP (unique selling point)</a:t>
            </a:r>
          </a:p>
        </p:txBody>
      </p:sp>
    </p:spTree>
    <p:extLst>
      <p:ext uri="{BB962C8B-B14F-4D97-AF65-F5344CB8AC3E}">
        <p14:creationId xmlns:p14="http://schemas.microsoft.com/office/powerpoint/2010/main" val="38528136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FD0A1-1101-D113-85AC-32023F2C8F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7A6500-43D0-A6C1-5021-E7B24ACDEE28}"/>
              </a:ext>
            </a:extLst>
          </p:cNvPr>
          <p:cNvSpPr>
            <a:spLocks noGrp="1"/>
          </p:cNvSpPr>
          <p:nvPr>
            <p:ph type="title"/>
          </p:nvPr>
        </p:nvSpPr>
        <p:spPr>
          <a:xfrm>
            <a:off x="0" y="217642"/>
            <a:ext cx="7886700" cy="736515"/>
          </a:xfrm>
          <a:solidFill>
            <a:srgbClr val="92D050"/>
          </a:solidFill>
        </p:spPr>
        <p:txBody>
          <a:bodyPr/>
          <a:lstStyle/>
          <a:p>
            <a:endParaRPr lang="en-GB" dirty="0"/>
          </a:p>
        </p:txBody>
      </p:sp>
      <p:sp>
        <p:nvSpPr>
          <p:cNvPr id="3" name="Content Placeholder 2">
            <a:extLst>
              <a:ext uri="{FF2B5EF4-FFF2-40B4-BE49-F238E27FC236}">
                <a16:creationId xmlns:a16="http://schemas.microsoft.com/office/drawing/2014/main" id="{9520F770-6080-35FC-1CF3-C321D6BC0B25}"/>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3717852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794379-D9B4-6767-0EB5-A5DEFA04F9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02EAB3-6A78-FAE4-DFD1-E1D13FEE37B4}"/>
              </a:ext>
            </a:extLst>
          </p:cNvPr>
          <p:cNvSpPr>
            <a:spLocks noGrp="1"/>
          </p:cNvSpPr>
          <p:nvPr>
            <p:ph type="title"/>
          </p:nvPr>
        </p:nvSpPr>
        <p:spPr>
          <a:xfrm>
            <a:off x="0" y="217642"/>
            <a:ext cx="7886700" cy="736515"/>
          </a:xfrm>
          <a:solidFill>
            <a:srgbClr val="92D050"/>
          </a:solidFill>
        </p:spPr>
        <p:txBody>
          <a:bodyPr/>
          <a:lstStyle/>
          <a:p>
            <a:endParaRPr lang="en-GB" dirty="0"/>
          </a:p>
        </p:txBody>
      </p:sp>
      <p:sp>
        <p:nvSpPr>
          <p:cNvPr id="3" name="Content Placeholder 2">
            <a:extLst>
              <a:ext uri="{FF2B5EF4-FFF2-40B4-BE49-F238E27FC236}">
                <a16:creationId xmlns:a16="http://schemas.microsoft.com/office/drawing/2014/main" id="{77F209BF-52F3-AE0D-4A71-F9241E1AD4F4}"/>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2029231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CF826-D77F-0165-239B-C3A9D2FCDD04}"/>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A36580B0-3298-6522-DA6F-B2509B683161}"/>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5770584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26536-EEC4-0848-010F-45600FEA66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8AD71F-E7C7-B519-477E-E7650BDEF89B}"/>
              </a:ext>
            </a:extLst>
          </p:cNvPr>
          <p:cNvSpPr>
            <a:spLocks noGrp="1"/>
          </p:cNvSpPr>
          <p:nvPr>
            <p:ph type="title"/>
          </p:nvPr>
        </p:nvSpPr>
        <p:spPr>
          <a:xfrm>
            <a:off x="0" y="217642"/>
            <a:ext cx="7886700" cy="1325563"/>
          </a:xfrm>
          <a:solidFill>
            <a:srgbClr val="92D050"/>
          </a:solidFill>
        </p:spPr>
        <p:txBody>
          <a:bodyPr/>
          <a:lstStyle/>
          <a:p>
            <a:r>
              <a:rPr lang="en-GB" dirty="0"/>
              <a:t>Can you answer these context questions about Tide? </a:t>
            </a:r>
          </a:p>
        </p:txBody>
      </p:sp>
      <p:sp>
        <p:nvSpPr>
          <p:cNvPr id="3" name="Content Placeholder 2">
            <a:extLst>
              <a:ext uri="{FF2B5EF4-FFF2-40B4-BE49-F238E27FC236}">
                <a16:creationId xmlns:a16="http://schemas.microsoft.com/office/drawing/2014/main" id="{1083ADCA-AE98-80D6-8898-6A84353D157A}"/>
              </a:ext>
            </a:extLst>
          </p:cNvPr>
          <p:cNvSpPr>
            <a:spLocks noGrp="1"/>
          </p:cNvSpPr>
          <p:nvPr>
            <p:ph idx="1"/>
          </p:nvPr>
        </p:nvSpPr>
        <p:spPr/>
        <p:txBody>
          <a:bodyPr>
            <a:normAutofit fontScale="85000" lnSpcReduction="20000"/>
          </a:bodyPr>
          <a:lstStyle/>
          <a:p>
            <a:pPr marL="514350" indent="-514350">
              <a:buFont typeface="+mj-lt"/>
              <a:buAutoNum type="arabicPeriod"/>
            </a:pPr>
            <a:r>
              <a:rPr lang="en-GB" dirty="0"/>
              <a:t>What is the name of the company that launched Tide?</a:t>
            </a:r>
          </a:p>
          <a:p>
            <a:pPr marL="514350" indent="-514350">
              <a:buFont typeface="+mj-lt"/>
              <a:buAutoNum type="arabicPeriod"/>
            </a:pPr>
            <a:r>
              <a:rPr lang="en-GB" dirty="0"/>
              <a:t>When was it launched?</a:t>
            </a:r>
          </a:p>
          <a:p>
            <a:pPr marL="514350" indent="-514350">
              <a:buFont typeface="+mj-lt"/>
              <a:buAutoNum type="arabicPeriod"/>
            </a:pPr>
            <a:r>
              <a:rPr lang="en-GB" dirty="0"/>
              <a:t>What was the name of the advertising company that took charge of the advertising campaign?</a:t>
            </a:r>
          </a:p>
          <a:p>
            <a:pPr marL="514350" indent="-514350">
              <a:buFont typeface="+mj-lt"/>
              <a:buAutoNum type="arabicPeriod"/>
            </a:pPr>
            <a:r>
              <a:rPr lang="en-GB" dirty="0"/>
              <a:t>What was unique about the types of adverts produced? </a:t>
            </a:r>
          </a:p>
          <a:p>
            <a:pPr marL="514350" indent="-514350">
              <a:buFont typeface="+mj-lt"/>
              <a:buAutoNum type="arabicPeriod"/>
            </a:pPr>
            <a:r>
              <a:rPr lang="en-GB" dirty="0"/>
              <a:t>Why is it possibly a bit odd that advertising for domestic products after the war still continued to be aimed at women? </a:t>
            </a:r>
          </a:p>
          <a:p>
            <a:pPr marL="514350" indent="-514350">
              <a:buFont typeface="+mj-lt"/>
              <a:buAutoNum type="arabicPeriod"/>
            </a:pPr>
            <a:r>
              <a:rPr lang="en-GB" dirty="0"/>
              <a:t>What was there a rapid development of after WW2?</a:t>
            </a:r>
          </a:p>
          <a:p>
            <a:pPr marL="514350" indent="-514350">
              <a:buFont typeface="+mj-lt"/>
              <a:buAutoNum type="arabicPeriod"/>
            </a:pPr>
            <a:r>
              <a:rPr lang="en-GB" dirty="0"/>
              <a:t>How did products attempt to stand out amongst their competitors in an increasingly crowded market? </a:t>
            </a:r>
          </a:p>
          <a:p>
            <a:pPr marL="514350" indent="-514350">
              <a:buFont typeface="+mj-lt"/>
              <a:buAutoNum type="arabicPeriod"/>
            </a:pPr>
            <a:r>
              <a:rPr lang="en-GB" dirty="0"/>
              <a:t>List three desirable products for the 1950s consumer.</a:t>
            </a:r>
          </a:p>
        </p:txBody>
      </p:sp>
    </p:spTree>
    <p:extLst>
      <p:ext uri="{BB962C8B-B14F-4D97-AF65-F5344CB8AC3E}">
        <p14:creationId xmlns:p14="http://schemas.microsoft.com/office/powerpoint/2010/main" val="29014235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E60AB-10FF-4E9C-3BFC-0D4A18B46D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765753-EEA7-4030-7A6D-0E06FE482C96}"/>
              </a:ext>
            </a:extLst>
          </p:cNvPr>
          <p:cNvSpPr>
            <a:spLocks noGrp="1"/>
          </p:cNvSpPr>
          <p:nvPr>
            <p:ph type="title"/>
          </p:nvPr>
        </p:nvSpPr>
        <p:spPr>
          <a:xfrm>
            <a:off x="0" y="217643"/>
            <a:ext cx="7886700" cy="746454"/>
          </a:xfrm>
          <a:solidFill>
            <a:srgbClr val="92D050"/>
          </a:solidFill>
        </p:spPr>
        <p:txBody>
          <a:bodyPr/>
          <a:lstStyle/>
          <a:p>
            <a:r>
              <a:rPr lang="en-GB" dirty="0"/>
              <a:t>Demonstrate your understanding</a:t>
            </a:r>
          </a:p>
        </p:txBody>
      </p:sp>
      <p:sp>
        <p:nvSpPr>
          <p:cNvPr id="3" name="Content Placeholder 2">
            <a:extLst>
              <a:ext uri="{FF2B5EF4-FFF2-40B4-BE49-F238E27FC236}">
                <a16:creationId xmlns:a16="http://schemas.microsoft.com/office/drawing/2014/main" id="{C225E694-43D1-CBDD-F827-40FA98DE420C}"/>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497020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ECF0B-680A-026F-9663-E7F27ADB8B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D9D990-BC84-A3E7-E823-6151663CA1B2}"/>
              </a:ext>
            </a:extLst>
          </p:cNvPr>
          <p:cNvSpPr>
            <a:spLocks noGrp="1"/>
          </p:cNvSpPr>
          <p:nvPr>
            <p:ph type="title"/>
          </p:nvPr>
        </p:nvSpPr>
        <p:spPr>
          <a:xfrm>
            <a:off x="0" y="217642"/>
            <a:ext cx="7886700" cy="1325563"/>
          </a:xfrm>
          <a:solidFill>
            <a:srgbClr val="92D050"/>
          </a:solidFill>
        </p:spPr>
        <p:txBody>
          <a:bodyPr/>
          <a:lstStyle/>
          <a:p>
            <a:endParaRPr lang="en-GB" dirty="0"/>
          </a:p>
        </p:txBody>
      </p:sp>
      <p:sp>
        <p:nvSpPr>
          <p:cNvPr id="3" name="Content Placeholder 2">
            <a:extLst>
              <a:ext uri="{FF2B5EF4-FFF2-40B4-BE49-F238E27FC236}">
                <a16:creationId xmlns:a16="http://schemas.microsoft.com/office/drawing/2014/main" id="{5B136128-9A13-E8B0-F7B9-E82686C49513}"/>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957051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A1C723-A08B-2F5C-D1DA-B9F8752A98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EBD3E9-9547-7870-D35A-F2CDC0299122}"/>
              </a:ext>
            </a:extLst>
          </p:cNvPr>
          <p:cNvSpPr>
            <a:spLocks noGrp="1"/>
          </p:cNvSpPr>
          <p:nvPr>
            <p:ph type="title"/>
          </p:nvPr>
        </p:nvSpPr>
        <p:spPr>
          <a:xfrm>
            <a:off x="0" y="217642"/>
            <a:ext cx="7886700" cy="865723"/>
          </a:xfrm>
          <a:solidFill>
            <a:srgbClr val="92D050"/>
          </a:solidFill>
        </p:spPr>
        <p:txBody>
          <a:bodyPr/>
          <a:lstStyle/>
          <a:p>
            <a:r>
              <a:rPr lang="en-GB" dirty="0"/>
              <a:t>Revision starter</a:t>
            </a:r>
          </a:p>
        </p:txBody>
      </p:sp>
      <p:sp>
        <p:nvSpPr>
          <p:cNvPr id="3" name="Content Placeholder 2">
            <a:extLst>
              <a:ext uri="{FF2B5EF4-FFF2-40B4-BE49-F238E27FC236}">
                <a16:creationId xmlns:a16="http://schemas.microsoft.com/office/drawing/2014/main" id="{0558651D-A068-A052-6BD6-E41B72E24855}"/>
              </a:ext>
            </a:extLst>
          </p:cNvPr>
          <p:cNvSpPr>
            <a:spLocks noGrp="1"/>
          </p:cNvSpPr>
          <p:nvPr>
            <p:ph idx="1"/>
          </p:nvPr>
        </p:nvSpPr>
        <p:spPr>
          <a:xfrm>
            <a:off x="149088" y="1477755"/>
            <a:ext cx="4104860" cy="4351338"/>
          </a:xfrm>
        </p:spPr>
        <p:txBody>
          <a:bodyPr>
            <a:normAutofit lnSpcReduction="10000"/>
          </a:bodyPr>
          <a:lstStyle/>
          <a:p>
            <a:pPr marL="514350" indent="-514350">
              <a:spcAft>
                <a:spcPts val="1200"/>
              </a:spcAft>
              <a:buFont typeface="+mj-lt"/>
              <a:buAutoNum type="arabicPeriod"/>
            </a:pPr>
            <a:r>
              <a:rPr lang="en-GB" dirty="0"/>
              <a:t>Name 3 VISUAL CODES</a:t>
            </a:r>
          </a:p>
          <a:p>
            <a:pPr marL="514350" indent="-514350">
              <a:spcAft>
                <a:spcPts val="1200"/>
              </a:spcAft>
              <a:buFont typeface="+mj-lt"/>
              <a:buAutoNum type="arabicPeriod"/>
            </a:pPr>
            <a:r>
              <a:rPr lang="en-GB" dirty="0"/>
              <a:t>Identify 1 visual code on this poster and explain at least 2 ways that the audience might decode it</a:t>
            </a:r>
          </a:p>
          <a:p>
            <a:pPr marL="514350" indent="-514350">
              <a:spcAft>
                <a:spcPts val="1200"/>
              </a:spcAft>
              <a:buFont typeface="+mj-lt"/>
              <a:buAutoNum type="arabicPeriod"/>
            </a:pPr>
            <a:r>
              <a:rPr lang="en-GB" dirty="0"/>
              <a:t>Which organisation is responsible for regulating the film industry in the UK?</a:t>
            </a:r>
          </a:p>
        </p:txBody>
      </p:sp>
      <p:pic>
        <p:nvPicPr>
          <p:cNvPr id="4" name="Picture 3">
            <a:extLst>
              <a:ext uri="{FF2B5EF4-FFF2-40B4-BE49-F238E27FC236}">
                <a16:creationId xmlns:a16="http://schemas.microsoft.com/office/drawing/2014/main" id="{4B27BF3C-A49E-BA2F-60A2-75E253B9AED6}"/>
              </a:ext>
            </a:extLst>
          </p:cNvPr>
          <p:cNvPicPr>
            <a:picLocks noChangeAspect="1"/>
          </p:cNvPicPr>
          <p:nvPr/>
        </p:nvPicPr>
        <p:blipFill>
          <a:blip r:embed="rId2"/>
          <a:stretch>
            <a:fillRect/>
          </a:stretch>
        </p:blipFill>
        <p:spPr>
          <a:xfrm>
            <a:off x="4482548" y="0"/>
            <a:ext cx="4586784" cy="6941051"/>
          </a:xfrm>
          <a:prstGeom prst="rect">
            <a:avLst/>
          </a:prstGeom>
        </p:spPr>
      </p:pic>
    </p:spTree>
    <p:extLst>
      <p:ext uri="{BB962C8B-B14F-4D97-AF65-F5344CB8AC3E}">
        <p14:creationId xmlns:p14="http://schemas.microsoft.com/office/powerpoint/2010/main" val="30037728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ACE6C-CC4F-CF3A-3170-FE3E537098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15B7F6-022E-5B12-A4C2-C5402A6F9CA5}"/>
              </a:ext>
            </a:extLst>
          </p:cNvPr>
          <p:cNvSpPr>
            <a:spLocks noGrp="1"/>
          </p:cNvSpPr>
          <p:nvPr>
            <p:ph type="title"/>
          </p:nvPr>
        </p:nvSpPr>
        <p:spPr>
          <a:xfrm>
            <a:off x="0" y="-2663"/>
            <a:ext cx="7886700" cy="451512"/>
          </a:xfrm>
          <a:solidFill>
            <a:srgbClr val="92D050"/>
          </a:solidFill>
        </p:spPr>
        <p:txBody>
          <a:bodyPr>
            <a:normAutofit/>
          </a:bodyPr>
          <a:lstStyle/>
          <a:p>
            <a:r>
              <a:rPr lang="en-GB" sz="2000" dirty="0"/>
              <a:t>Revision starter: ANSWERS</a:t>
            </a:r>
          </a:p>
        </p:txBody>
      </p:sp>
      <p:sp>
        <p:nvSpPr>
          <p:cNvPr id="3" name="Content Placeholder 2">
            <a:extLst>
              <a:ext uri="{FF2B5EF4-FFF2-40B4-BE49-F238E27FC236}">
                <a16:creationId xmlns:a16="http://schemas.microsoft.com/office/drawing/2014/main" id="{18C263BA-CBE8-6AC9-D271-99B5320BD6E2}"/>
              </a:ext>
            </a:extLst>
          </p:cNvPr>
          <p:cNvSpPr>
            <a:spLocks noGrp="1"/>
          </p:cNvSpPr>
          <p:nvPr>
            <p:ph idx="1"/>
          </p:nvPr>
        </p:nvSpPr>
        <p:spPr>
          <a:xfrm>
            <a:off x="149088" y="1477755"/>
            <a:ext cx="4104860" cy="4351338"/>
          </a:xfrm>
        </p:spPr>
        <p:txBody>
          <a:bodyPr>
            <a:normAutofit lnSpcReduction="10000"/>
          </a:bodyPr>
          <a:lstStyle/>
          <a:p>
            <a:pPr marL="514350" indent="-514350">
              <a:spcAft>
                <a:spcPts val="1200"/>
              </a:spcAft>
              <a:buFont typeface="+mj-lt"/>
              <a:buAutoNum type="arabicPeriod"/>
            </a:pPr>
            <a:r>
              <a:rPr lang="en-GB" dirty="0"/>
              <a:t>Name 3 VISUAL CODES</a:t>
            </a:r>
          </a:p>
          <a:p>
            <a:pPr marL="514350" indent="-514350">
              <a:spcAft>
                <a:spcPts val="1200"/>
              </a:spcAft>
              <a:buFont typeface="+mj-lt"/>
              <a:buAutoNum type="arabicPeriod"/>
            </a:pPr>
            <a:r>
              <a:rPr lang="en-GB" dirty="0"/>
              <a:t>Identify 1 visual code on this poster and explain at least 2 ways that the audience might decode it</a:t>
            </a:r>
          </a:p>
          <a:p>
            <a:pPr marL="514350" indent="-514350">
              <a:spcAft>
                <a:spcPts val="1200"/>
              </a:spcAft>
              <a:buFont typeface="+mj-lt"/>
              <a:buAutoNum type="arabicPeriod"/>
            </a:pPr>
            <a:r>
              <a:rPr lang="en-GB" dirty="0"/>
              <a:t>Which organisation is responsible for regulating the film industry in the UK?</a:t>
            </a:r>
          </a:p>
        </p:txBody>
      </p:sp>
      <p:pic>
        <p:nvPicPr>
          <p:cNvPr id="4" name="Picture 3">
            <a:extLst>
              <a:ext uri="{FF2B5EF4-FFF2-40B4-BE49-F238E27FC236}">
                <a16:creationId xmlns:a16="http://schemas.microsoft.com/office/drawing/2014/main" id="{3DA4E980-1DAC-594E-8588-73A2872CB779}"/>
              </a:ext>
            </a:extLst>
          </p:cNvPr>
          <p:cNvPicPr>
            <a:picLocks noChangeAspect="1"/>
          </p:cNvPicPr>
          <p:nvPr/>
        </p:nvPicPr>
        <p:blipFill>
          <a:blip r:embed="rId2"/>
          <a:stretch>
            <a:fillRect/>
          </a:stretch>
        </p:blipFill>
        <p:spPr>
          <a:xfrm>
            <a:off x="4482548" y="0"/>
            <a:ext cx="4586784" cy="6941051"/>
          </a:xfrm>
          <a:prstGeom prst="rect">
            <a:avLst/>
          </a:prstGeom>
        </p:spPr>
      </p:pic>
      <p:pic>
        <p:nvPicPr>
          <p:cNvPr id="6" name="Picture 5">
            <a:extLst>
              <a:ext uri="{FF2B5EF4-FFF2-40B4-BE49-F238E27FC236}">
                <a16:creationId xmlns:a16="http://schemas.microsoft.com/office/drawing/2014/main" id="{48EDD6C2-2F4E-F0E8-638D-033B4B4F43EC}"/>
              </a:ext>
            </a:extLst>
          </p:cNvPr>
          <p:cNvPicPr>
            <a:picLocks noChangeAspect="1"/>
          </p:cNvPicPr>
          <p:nvPr/>
        </p:nvPicPr>
        <p:blipFill>
          <a:blip r:embed="rId3"/>
          <a:stretch>
            <a:fillRect/>
          </a:stretch>
        </p:blipFill>
        <p:spPr>
          <a:xfrm>
            <a:off x="74668" y="528362"/>
            <a:ext cx="4240252" cy="5971829"/>
          </a:xfrm>
          <a:prstGeom prst="rect">
            <a:avLst/>
          </a:prstGeom>
        </p:spPr>
      </p:pic>
      <p:sp>
        <p:nvSpPr>
          <p:cNvPr id="7" name="Content Placeholder 2">
            <a:extLst>
              <a:ext uri="{FF2B5EF4-FFF2-40B4-BE49-F238E27FC236}">
                <a16:creationId xmlns:a16="http://schemas.microsoft.com/office/drawing/2014/main" id="{D39733D8-9AA3-72CD-67A0-F57DC6E77ED4}"/>
              </a:ext>
            </a:extLst>
          </p:cNvPr>
          <p:cNvSpPr txBox="1">
            <a:spLocks/>
          </p:cNvSpPr>
          <p:nvPr/>
        </p:nvSpPr>
        <p:spPr>
          <a:xfrm>
            <a:off x="6364854" y="3906216"/>
            <a:ext cx="2779146" cy="2951784"/>
          </a:xfrm>
          <a:prstGeom prst="rect">
            <a:avLst/>
          </a:prstGeom>
          <a:solidFill>
            <a:srgbClr val="92D050"/>
          </a:solidFill>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spcAft>
                <a:spcPts val="1200"/>
              </a:spcAft>
              <a:buFont typeface="+mj-lt"/>
              <a:buAutoNum type="arabicPeriod"/>
            </a:pPr>
            <a:r>
              <a:rPr lang="en-GB"/>
              <a:t>Name 3 VISUAL CODES</a:t>
            </a:r>
          </a:p>
          <a:p>
            <a:pPr marL="514350" indent="-514350">
              <a:spcAft>
                <a:spcPts val="1200"/>
              </a:spcAft>
              <a:buFont typeface="+mj-lt"/>
              <a:buAutoNum type="arabicPeriod"/>
            </a:pPr>
            <a:r>
              <a:rPr lang="en-GB"/>
              <a:t>Identify 1 visual code on this poster and explain at least 2 ways that the audience might decode it</a:t>
            </a:r>
          </a:p>
          <a:p>
            <a:pPr marL="514350" indent="-514350">
              <a:spcAft>
                <a:spcPts val="1200"/>
              </a:spcAft>
              <a:buFont typeface="+mj-lt"/>
              <a:buAutoNum type="arabicPeriod"/>
            </a:pPr>
            <a:r>
              <a:rPr lang="en-GB"/>
              <a:t>Which organisation is responsible for regulating the film industry in the UK?</a:t>
            </a:r>
            <a:endParaRPr lang="en-GB" dirty="0"/>
          </a:p>
        </p:txBody>
      </p:sp>
    </p:spTree>
    <p:extLst>
      <p:ext uri="{BB962C8B-B14F-4D97-AF65-F5344CB8AC3E}">
        <p14:creationId xmlns:p14="http://schemas.microsoft.com/office/powerpoint/2010/main" val="15914316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884EA-08D1-35BD-26B2-C2F84E885D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D2CFDC-D94D-BEA9-BBC3-7D7EFF277C92}"/>
              </a:ext>
            </a:extLst>
          </p:cNvPr>
          <p:cNvSpPr>
            <a:spLocks noGrp="1"/>
          </p:cNvSpPr>
          <p:nvPr>
            <p:ph type="title"/>
          </p:nvPr>
        </p:nvSpPr>
        <p:spPr>
          <a:xfrm>
            <a:off x="-1" y="217642"/>
            <a:ext cx="8875643" cy="1312984"/>
          </a:xfrm>
          <a:solidFill>
            <a:srgbClr val="92D050"/>
          </a:solidFill>
        </p:spPr>
        <p:txBody>
          <a:bodyPr>
            <a:normAutofit/>
          </a:bodyPr>
          <a:lstStyle/>
          <a:p>
            <a:r>
              <a:rPr lang="en-GB" b="1" dirty="0"/>
              <a:t>Today we will use TIDE and SUPERHUMAN texts to study audience</a:t>
            </a:r>
          </a:p>
        </p:txBody>
      </p:sp>
      <p:sp>
        <p:nvSpPr>
          <p:cNvPr id="3" name="Content Placeholder 2">
            <a:extLst>
              <a:ext uri="{FF2B5EF4-FFF2-40B4-BE49-F238E27FC236}">
                <a16:creationId xmlns:a16="http://schemas.microsoft.com/office/drawing/2014/main" id="{C28E384F-C6A9-3362-B361-4FF36B1EA603}"/>
              </a:ext>
            </a:extLst>
          </p:cNvPr>
          <p:cNvSpPr>
            <a:spLocks noGrp="1"/>
          </p:cNvSpPr>
          <p:nvPr>
            <p:ph idx="1"/>
          </p:nvPr>
        </p:nvSpPr>
        <p:spPr>
          <a:xfrm>
            <a:off x="628650" y="2425147"/>
            <a:ext cx="7886700" cy="3751815"/>
          </a:xfrm>
        </p:spPr>
        <p:txBody>
          <a:bodyPr/>
          <a:lstStyle/>
          <a:p>
            <a:r>
              <a:rPr lang="en-GB" dirty="0"/>
              <a:t>Don’t forget, Tide and Superhuman are also on the syllabus for Com 1 Sec A (media language and representation). </a:t>
            </a:r>
          </a:p>
          <a:p>
            <a:r>
              <a:rPr lang="en-GB" dirty="0"/>
              <a:t>In Sec B, you will only be asked about the AUDIENCE aspect of these texts. </a:t>
            </a:r>
          </a:p>
        </p:txBody>
      </p:sp>
    </p:spTree>
    <p:extLst>
      <p:ext uri="{BB962C8B-B14F-4D97-AF65-F5344CB8AC3E}">
        <p14:creationId xmlns:p14="http://schemas.microsoft.com/office/powerpoint/2010/main" val="37135695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90678-B1F0-9114-C366-2D0866BC85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EBF0E7-86FE-137A-DACE-DC7C6750F905}"/>
              </a:ext>
            </a:extLst>
          </p:cNvPr>
          <p:cNvSpPr>
            <a:spLocks noGrp="1"/>
          </p:cNvSpPr>
          <p:nvPr>
            <p:ph type="title"/>
          </p:nvPr>
        </p:nvSpPr>
        <p:spPr>
          <a:xfrm>
            <a:off x="0" y="217642"/>
            <a:ext cx="7886700" cy="736515"/>
          </a:xfrm>
          <a:solidFill>
            <a:srgbClr val="92D050"/>
          </a:solidFill>
        </p:spPr>
        <p:txBody>
          <a:bodyPr/>
          <a:lstStyle/>
          <a:p>
            <a:r>
              <a:rPr lang="en-GB" dirty="0"/>
              <a:t>Typical questions</a:t>
            </a:r>
          </a:p>
        </p:txBody>
      </p:sp>
      <p:sp>
        <p:nvSpPr>
          <p:cNvPr id="3" name="Content Placeholder 2">
            <a:extLst>
              <a:ext uri="{FF2B5EF4-FFF2-40B4-BE49-F238E27FC236}">
                <a16:creationId xmlns:a16="http://schemas.microsoft.com/office/drawing/2014/main" id="{97A0171A-66C8-74B4-02F9-DEE0BB570473}"/>
              </a:ext>
            </a:extLst>
          </p:cNvPr>
          <p:cNvSpPr>
            <a:spLocks noGrp="1"/>
          </p:cNvSpPr>
          <p:nvPr>
            <p:ph idx="1"/>
          </p:nvPr>
        </p:nvSpPr>
        <p:spPr/>
        <p:txBody>
          <a:bodyPr/>
          <a:lstStyle/>
          <a:p>
            <a:pPr marL="0" indent="0">
              <a:buNone/>
            </a:pPr>
            <a:r>
              <a:rPr lang="en-GB" dirty="0"/>
              <a:t>How might audiences </a:t>
            </a:r>
            <a:r>
              <a:rPr lang="en-GB" b="1" dirty="0"/>
              <a:t>interpret</a:t>
            </a:r>
            <a:r>
              <a:rPr lang="en-GB" dirty="0"/>
              <a:t> and </a:t>
            </a:r>
            <a:r>
              <a:rPr lang="en-GB" b="1" dirty="0"/>
              <a:t>use</a:t>
            </a:r>
            <a:r>
              <a:rPr lang="en-GB" dirty="0"/>
              <a:t> the media? Refer to the </a:t>
            </a:r>
            <a:r>
              <a:rPr lang="en-GB" i="1" dirty="0"/>
              <a:t>Tide</a:t>
            </a:r>
            <a:r>
              <a:rPr lang="en-GB" dirty="0"/>
              <a:t> advert to support your points.</a:t>
            </a:r>
          </a:p>
          <a:p>
            <a:pPr marL="0" indent="0">
              <a:buNone/>
            </a:pPr>
            <a:endParaRPr lang="en-GB" dirty="0"/>
          </a:p>
          <a:p>
            <a:pPr marL="0" indent="0">
              <a:buNone/>
            </a:pPr>
            <a:r>
              <a:rPr lang="en-GB" dirty="0"/>
              <a:t>How do media producers </a:t>
            </a:r>
            <a:r>
              <a:rPr lang="en-GB" b="1" dirty="0"/>
              <a:t>target</a:t>
            </a:r>
            <a:r>
              <a:rPr lang="en-GB" dirty="0"/>
              <a:t> audiences? Refer to the </a:t>
            </a:r>
            <a:r>
              <a:rPr lang="en-GB" i="1" dirty="0"/>
              <a:t>Superhuman</a:t>
            </a:r>
            <a:r>
              <a:rPr lang="en-GB" dirty="0"/>
              <a:t> advert to support your points.  </a:t>
            </a:r>
          </a:p>
        </p:txBody>
      </p:sp>
    </p:spTree>
    <p:extLst>
      <p:ext uri="{BB962C8B-B14F-4D97-AF65-F5344CB8AC3E}">
        <p14:creationId xmlns:p14="http://schemas.microsoft.com/office/powerpoint/2010/main" val="29007739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1D626-20CA-3753-204A-4D14868212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32E5B5-CB4D-C5B5-C5BE-DE9FD8A8D2C8}"/>
              </a:ext>
            </a:extLst>
          </p:cNvPr>
          <p:cNvSpPr>
            <a:spLocks noGrp="1"/>
          </p:cNvSpPr>
          <p:nvPr>
            <p:ph type="title"/>
          </p:nvPr>
        </p:nvSpPr>
        <p:spPr>
          <a:xfrm>
            <a:off x="0" y="217642"/>
            <a:ext cx="8968902" cy="910767"/>
          </a:xfrm>
          <a:custGeom>
            <a:avLst/>
            <a:gdLst>
              <a:gd name="connsiteX0" fmla="*/ 0 w 8968902"/>
              <a:gd name="connsiteY0" fmla="*/ 0 h 910767"/>
              <a:gd name="connsiteX1" fmla="*/ 687616 w 8968902"/>
              <a:gd name="connsiteY1" fmla="*/ 0 h 910767"/>
              <a:gd name="connsiteX2" fmla="*/ 1285543 w 8968902"/>
              <a:gd name="connsiteY2" fmla="*/ 0 h 910767"/>
              <a:gd name="connsiteX3" fmla="*/ 1614402 w 8968902"/>
              <a:gd name="connsiteY3" fmla="*/ 0 h 910767"/>
              <a:gd name="connsiteX4" fmla="*/ 1943262 w 8968902"/>
              <a:gd name="connsiteY4" fmla="*/ 0 h 910767"/>
              <a:gd name="connsiteX5" fmla="*/ 2272122 w 8968902"/>
              <a:gd name="connsiteY5" fmla="*/ 0 h 910767"/>
              <a:gd name="connsiteX6" fmla="*/ 3049427 w 8968902"/>
              <a:gd name="connsiteY6" fmla="*/ 0 h 910767"/>
              <a:gd name="connsiteX7" fmla="*/ 3467975 w 8968902"/>
              <a:gd name="connsiteY7" fmla="*/ 0 h 910767"/>
              <a:gd name="connsiteX8" fmla="*/ 4245280 w 8968902"/>
              <a:gd name="connsiteY8" fmla="*/ 0 h 910767"/>
              <a:gd name="connsiteX9" fmla="*/ 4574140 w 8968902"/>
              <a:gd name="connsiteY9" fmla="*/ 0 h 910767"/>
              <a:gd name="connsiteX10" fmla="*/ 4903000 w 8968902"/>
              <a:gd name="connsiteY10" fmla="*/ 0 h 910767"/>
              <a:gd name="connsiteX11" fmla="*/ 5500927 w 8968902"/>
              <a:gd name="connsiteY11" fmla="*/ 0 h 910767"/>
              <a:gd name="connsiteX12" fmla="*/ 5919475 w 8968902"/>
              <a:gd name="connsiteY12" fmla="*/ 0 h 910767"/>
              <a:gd name="connsiteX13" fmla="*/ 6338024 w 8968902"/>
              <a:gd name="connsiteY13" fmla="*/ 0 h 910767"/>
              <a:gd name="connsiteX14" fmla="*/ 6846262 w 8968902"/>
              <a:gd name="connsiteY14" fmla="*/ 0 h 910767"/>
              <a:gd name="connsiteX15" fmla="*/ 7264811 w 8968902"/>
              <a:gd name="connsiteY15" fmla="*/ 0 h 910767"/>
              <a:gd name="connsiteX16" fmla="*/ 7773048 w 8968902"/>
              <a:gd name="connsiteY16" fmla="*/ 0 h 910767"/>
              <a:gd name="connsiteX17" fmla="*/ 8191597 w 8968902"/>
              <a:gd name="connsiteY17" fmla="*/ 0 h 910767"/>
              <a:gd name="connsiteX18" fmla="*/ 8968902 w 8968902"/>
              <a:gd name="connsiteY18" fmla="*/ 0 h 910767"/>
              <a:gd name="connsiteX19" fmla="*/ 8968902 w 8968902"/>
              <a:gd name="connsiteY19" fmla="*/ 437168 h 910767"/>
              <a:gd name="connsiteX20" fmla="*/ 8968902 w 8968902"/>
              <a:gd name="connsiteY20" fmla="*/ 910767 h 910767"/>
              <a:gd name="connsiteX21" fmla="*/ 8640042 w 8968902"/>
              <a:gd name="connsiteY21" fmla="*/ 910767 h 910767"/>
              <a:gd name="connsiteX22" fmla="*/ 8131804 w 8968902"/>
              <a:gd name="connsiteY22" fmla="*/ 910767 h 910767"/>
              <a:gd name="connsiteX23" fmla="*/ 7713256 w 8968902"/>
              <a:gd name="connsiteY23" fmla="*/ 910767 h 910767"/>
              <a:gd name="connsiteX24" fmla="*/ 6935951 w 8968902"/>
              <a:gd name="connsiteY24" fmla="*/ 910767 h 910767"/>
              <a:gd name="connsiteX25" fmla="*/ 6427713 w 8968902"/>
              <a:gd name="connsiteY25" fmla="*/ 910767 h 910767"/>
              <a:gd name="connsiteX26" fmla="*/ 5650408 w 8968902"/>
              <a:gd name="connsiteY26" fmla="*/ 910767 h 910767"/>
              <a:gd name="connsiteX27" fmla="*/ 5052481 w 8968902"/>
              <a:gd name="connsiteY27" fmla="*/ 910767 h 910767"/>
              <a:gd name="connsiteX28" fmla="*/ 4723622 w 8968902"/>
              <a:gd name="connsiteY28" fmla="*/ 910767 h 910767"/>
              <a:gd name="connsiteX29" fmla="*/ 4215384 w 8968902"/>
              <a:gd name="connsiteY29" fmla="*/ 910767 h 910767"/>
              <a:gd name="connsiteX30" fmla="*/ 3796835 w 8968902"/>
              <a:gd name="connsiteY30" fmla="*/ 910767 h 910767"/>
              <a:gd name="connsiteX31" fmla="*/ 3198908 w 8968902"/>
              <a:gd name="connsiteY31" fmla="*/ 910767 h 910767"/>
              <a:gd name="connsiteX32" fmla="*/ 2690671 w 8968902"/>
              <a:gd name="connsiteY32" fmla="*/ 910767 h 910767"/>
              <a:gd name="connsiteX33" fmla="*/ 2092744 w 8968902"/>
              <a:gd name="connsiteY33" fmla="*/ 910767 h 910767"/>
              <a:gd name="connsiteX34" fmla="*/ 1405128 w 8968902"/>
              <a:gd name="connsiteY34" fmla="*/ 910767 h 910767"/>
              <a:gd name="connsiteX35" fmla="*/ 717512 w 8968902"/>
              <a:gd name="connsiteY35" fmla="*/ 910767 h 910767"/>
              <a:gd name="connsiteX36" fmla="*/ 0 w 8968902"/>
              <a:gd name="connsiteY36" fmla="*/ 910767 h 910767"/>
              <a:gd name="connsiteX37" fmla="*/ 0 w 8968902"/>
              <a:gd name="connsiteY37" fmla="*/ 482707 h 910767"/>
              <a:gd name="connsiteX38" fmla="*/ 0 w 8968902"/>
              <a:gd name="connsiteY38" fmla="*/ 0 h 910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968902" h="910767" fill="none" extrusionOk="0">
                <a:moveTo>
                  <a:pt x="0" y="0"/>
                </a:moveTo>
                <a:cubicBezTo>
                  <a:pt x="173321" y="-19872"/>
                  <a:pt x="423929" y="28106"/>
                  <a:pt x="687616" y="0"/>
                </a:cubicBezTo>
                <a:cubicBezTo>
                  <a:pt x="951303" y="-28106"/>
                  <a:pt x="1037078" y="24996"/>
                  <a:pt x="1285543" y="0"/>
                </a:cubicBezTo>
                <a:cubicBezTo>
                  <a:pt x="1534008" y="-24996"/>
                  <a:pt x="1528166" y="28386"/>
                  <a:pt x="1614402" y="0"/>
                </a:cubicBezTo>
                <a:cubicBezTo>
                  <a:pt x="1700638" y="-28386"/>
                  <a:pt x="1858221" y="32493"/>
                  <a:pt x="1943262" y="0"/>
                </a:cubicBezTo>
                <a:cubicBezTo>
                  <a:pt x="2028303" y="-32493"/>
                  <a:pt x="2196735" y="37219"/>
                  <a:pt x="2272122" y="0"/>
                </a:cubicBezTo>
                <a:cubicBezTo>
                  <a:pt x="2347509" y="-37219"/>
                  <a:pt x="2751334" y="72342"/>
                  <a:pt x="3049427" y="0"/>
                </a:cubicBezTo>
                <a:cubicBezTo>
                  <a:pt x="3347520" y="-72342"/>
                  <a:pt x="3354702" y="44912"/>
                  <a:pt x="3467975" y="0"/>
                </a:cubicBezTo>
                <a:cubicBezTo>
                  <a:pt x="3581248" y="-44912"/>
                  <a:pt x="4087183" y="18148"/>
                  <a:pt x="4245280" y="0"/>
                </a:cubicBezTo>
                <a:cubicBezTo>
                  <a:pt x="4403378" y="-18148"/>
                  <a:pt x="4467598" y="37125"/>
                  <a:pt x="4574140" y="0"/>
                </a:cubicBezTo>
                <a:cubicBezTo>
                  <a:pt x="4680682" y="-37125"/>
                  <a:pt x="4782387" y="12071"/>
                  <a:pt x="4903000" y="0"/>
                </a:cubicBezTo>
                <a:cubicBezTo>
                  <a:pt x="5023613" y="-12071"/>
                  <a:pt x="5224104" y="12156"/>
                  <a:pt x="5500927" y="0"/>
                </a:cubicBezTo>
                <a:cubicBezTo>
                  <a:pt x="5777750" y="-12156"/>
                  <a:pt x="5765730" y="29232"/>
                  <a:pt x="5919475" y="0"/>
                </a:cubicBezTo>
                <a:cubicBezTo>
                  <a:pt x="6073220" y="-29232"/>
                  <a:pt x="6164494" y="46292"/>
                  <a:pt x="6338024" y="0"/>
                </a:cubicBezTo>
                <a:cubicBezTo>
                  <a:pt x="6511554" y="-46292"/>
                  <a:pt x="6686865" y="44850"/>
                  <a:pt x="6846262" y="0"/>
                </a:cubicBezTo>
                <a:cubicBezTo>
                  <a:pt x="7005659" y="-44850"/>
                  <a:pt x="7090667" y="28742"/>
                  <a:pt x="7264811" y="0"/>
                </a:cubicBezTo>
                <a:cubicBezTo>
                  <a:pt x="7438955" y="-28742"/>
                  <a:pt x="7521812" y="9218"/>
                  <a:pt x="7773048" y="0"/>
                </a:cubicBezTo>
                <a:cubicBezTo>
                  <a:pt x="8024284" y="-9218"/>
                  <a:pt x="8016227" y="911"/>
                  <a:pt x="8191597" y="0"/>
                </a:cubicBezTo>
                <a:cubicBezTo>
                  <a:pt x="8366967" y="-911"/>
                  <a:pt x="8677586" y="90219"/>
                  <a:pt x="8968902" y="0"/>
                </a:cubicBezTo>
                <a:cubicBezTo>
                  <a:pt x="8991806" y="124469"/>
                  <a:pt x="8920399" y="271359"/>
                  <a:pt x="8968902" y="437168"/>
                </a:cubicBezTo>
                <a:cubicBezTo>
                  <a:pt x="9017405" y="602977"/>
                  <a:pt x="8962858" y="748559"/>
                  <a:pt x="8968902" y="910767"/>
                </a:cubicBezTo>
                <a:cubicBezTo>
                  <a:pt x="8845495" y="948851"/>
                  <a:pt x="8729742" y="904341"/>
                  <a:pt x="8640042" y="910767"/>
                </a:cubicBezTo>
                <a:cubicBezTo>
                  <a:pt x="8550342" y="917193"/>
                  <a:pt x="8341021" y="903666"/>
                  <a:pt x="8131804" y="910767"/>
                </a:cubicBezTo>
                <a:cubicBezTo>
                  <a:pt x="7922587" y="917868"/>
                  <a:pt x="7850760" y="892758"/>
                  <a:pt x="7713256" y="910767"/>
                </a:cubicBezTo>
                <a:cubicBezTo>
                  <a:pt x="7575752" y="928776"/>
                  <a:pt x="7217643" y="863069"/>
                  <a:pt x="6935951" y="910767"/>
                </a:cubicBezTo>
                <a:cubicBezTo>
                  <a:pt x="6654260" y="958465"/>
                  <a:pt x="6634255" y="895073"/>
                  <a:pt x="6427713" y="910767"/>
                </a:cubicBezTo>
                <a:cubicBezTo>
                  <a:pt x="6221171" y="926461"/>
                  <a:pt x="5871795" y="828275"/>
                  <a:pt x="5650408" y="910767"/>
                </a:cubicBezTo>
                <a:cubicBezTo>
                  <a:pt x="5429022" y="993259"/>
                  <a:pt x="5211298" y="844843"/>
                  <a:pt x="5052481" y="910767"/>
                </a:cubicBezTo>
                <a:cubicBezTo>
                  <a:pt x="4893664" y="976691"/>
                  <a:pt x="4874468" y="879234"/>
                  <a:pt x="4723622" y="910767"/>
                </a:cubicBezTo>
                <a:cubicBezTo>
                  <a:pt x="4572776" y="942300"/>
                  <a:pt x="4319946" y="883863"/>
                  <a:pt x="4215384" y="910767"/>
                </a:cubicBezTo>
                <a:cubicBezTo>
                  <a:pt x="4110822" y="937671"/>
                  <a:pt x="3964019" y="891950"/>
                  <a:pt x="3796835" y="910767"/>
                </a:cubicBezTo>
                <a:cubicBezTo>
                  <a:pt x="3629651" y="929584"/>
                  <a:pt x="3370095" y="897194"/>
                  <a:pt x="3198908" y="910767"/>
                </a:cubicBezTo>
                <a:cubicBezTo>
                  <a:pt x="3027721" y="924340"/>
                  <a:pt x="2825917" y="902116"/>
                  <a:pt x="2690671" y="910767"/>
                </a:cubicBezTo>
                <a:cubicBezTo>
                  <a:pt x="2555425" y="919418"/>
                  <a:pt x="2368507" y="895190"/>
                  <a:pt x="2092744" y="910767"/>
                </a:cubicBezTo>
                <a:cubicBezTo>
                  <a:pt x="1816981" y="926344"/>
                  <a:pt x="1747400" y="878843"/>
                  <a:pt x="1405128" y="910767"/>
                </a:cubicBezTo>
                <a:cubicBezTo>
                  <a:pt x="1062856" y="942691"/>
                  <a:pt x="887710" y="871625"/>
                  <a:pt x="717512" y="910767"/>
                </a:cubicBezTo>
                <a:cubicBezTo>
                  <a:pt x="547314" y="949909"/>
                  <a:pt x="320102" y="842396"/>
                  <a:pt x="0" y="910767"/>
                </a:cubicBezTo>
                <a:cubicBezTo>
                  <a:pt x="-26302" y="777257"/>
                  <a:pt x="38189" y="583344"/>
                  <a:pt x="0" y="482707"/>
                </a:cubicBezTo>
                <a:cubicBezTo>
                  <a:pt x="-38189" y="382070"/>
                  <a:pt x="14748" y="176204"/>
                  <a:pt x="0" y="0"/>
                </a:cubicBezTo>
                <a:close/>
              </a:path>
              <a:path w="8968902" h="910767" stroke="0" extrusionOk="0">
                <a:moveTo>
                  <a:pt x="0" y="0"/>
                </a:moveTo>
                <a:cubicBezTo>
                  <a:pt x="214317" y="-867"/>
                  <a:pt x="329484" y="55388"/>
                  <a:pt x="508238" y="0"/>
                </a:cubicBezTo>
                <a:cubicBezTo>
                  <a:pt x="686992" y="-55388"/>
                  <a:pt x="687399" y="2493"/>
                  <a:pt x="837098" y="0"/>
                </a:cubicBezTo>
                <a:cubicBezTo>
                  <a:pt x="986797" y="-2493"/>
                  <a:pt x="1068637" y="44207"/>
                  <a:pt x="1255646" y="0"/>
                </a:cubicBezTo>
                <a:cubicBezTo>
                  <a:pt x="1442655" y="-44207"/>
                  <a:pt x="1483284" y="25058"/>
                  <a:pt x="1584506" y="0"/>
                </a:cubicBezTo>
                <a:cubicBezTo>
                  <a:pt x="1685728" y="-25058"/>
                  <a:pt x="2083285" y="9234"/>
                  <a:pt x="2361811" y="0"/>
                </a:cubicBezTo>
                <a:cubicBezTo>
                  <a:pt x="2640338" y="-9234"/>
                  <a:pt x="2759223" y="26623"/>
                  <a:pt x="3049427" y="0"/>
                </a:cubicBezTo>
                <a:cubicBezTo>
                  <a:pt x="3339631" y="-26623"/>
                  <a:pt x="3543636" y="69616"/>
                  <a:pt x="3737042" y="0"/>
                </a:cubicBezTo>
                <a:cubicBezTo>
                  <a:pt x="3930448" y="-69616"/>
                  <a:pt x="4005265" y="34227"/>
                  <a:pt x="4155591" y="0"/>
                </a:cubicBezTo>
                <a:cubicBezTo>
                  <a:pt x="4305917" y="-34227"/>
                  <a:pt x="4366439" y="43232"/>
                  <a:pt x="4574140" y="0"/>
                </a:cubicBezTo>
                <a:cubicBezTo>
                  <a:pt x="4781841" y="-43232"/>
                  <a:pt x="4958301" y="19745"/>
                  <a:pt x="5172067" y="0"/>
                </a:cubicBezTo>
                <a:cubicBezTo>
                  <a:pt x="5385833" y="-19745"/>
                  <a:pt x="5661779" y="26566"/>
                  <a:pt x="5859683" y="0"/>
                </a:cubicBezTo>
                <a:cubicBezTo>
                  <a:pt x="6057587" y="-26566"/>
                  <a:pt x="6174045" y="19393"/>
                  <a:pt x="6367920" y="0"/>
                </a:cubicBezTo>
                <a:cubicBezTo>
                  <a:pt x="6561795" y="-19393"/>
                  <a:pt x="6656382" y="26799"/>
                  <a:pt x="6876158" y="0"/>
                </a:cubicBezTo>
                <a:cubicBezTo>
                  <a:pt x="7095934" y="-26799"/>
                  <a:pt x="7264946" y="53775"/>
                  <a:pt x="7384396" y="0"/>
                </a:cubicBezTo>
                <a:cubicBezTo>
                  <a:pt x="7503846" y="-53775"/>
                  <a:pt x="7871814" y="16593"/>
                  <a:pt x="8072012" y="0"/>
                </a:cubicBezTo>
                <a:cubicBezTo>
                  <a:pt x="8272210" y="-16593"/>
                  <a:pt x="8755787" y="15441"/>
                  <a:pt x="8968902" y="0"/>
                </a:cubicBezTo>
                <a:cubicBezTo>
                  <a:pt x="9004030" y="105137"/>
                  <a:pt x="8938180" y="325869"/>
                  <a:pt x="8968902" y="464491"/>
                </a:cubicBezTo>
                <a:cubicBezTo>
                  <a:pt x="8999624" y="603113"/>
                  <a:pt x="8962453" y="794785"/>
                  <a:pt x="8968902" y="910767"/>
                </a:cubicBezTo>
                <a:cubicBezTo>
                  <a:pt x="8752831" y="912121"/>
                  <a:pt x="8687942" y="868596"/>
                  <a:pt x="8460664" y="910767"/>
                </a:cubicBezTo>
                <a:cubicBezTo>
                  <a:pt x="8233386" y="952938"/>
                  <a:pt x="8294441" y="884252"/>
                  <a:pt x="8131804" y="910767"/>
                </a:cubicBezTo>
                <a:cubicBezTo>
                  <a:pt x="7969167" y="937282"/>
                  <a:pt x="7713760" y="893233"/>
                  <a:pt x="7444189" y="910767"/>
                </a:cubicBezTo>
                <a:cubicBezTo>
                  <a:pt x="7174618" y="928301"/>
                  <a:pt x="7047654" y="904283"/>
                  <a:pt x="6935951" y="910767"/>
                </a:cubicBezTo>
                <a:cubicBezTo>
                  <a:pt x="6824248" y="917251"/>
                  <a:pt x="6418855" y="839109"/>
                  <a:pt x="6248335" y="910767"/>
                </a:cubicBezTo>
                <a:cubicBezTo>
                  <a:pt x="6077815" y="982425"/>
                  <a:pt x="6013434" y="910390"/>
                  <a:pt x="5829786" y="910767"/>
                </a:cubicBezTo>
                <a:cubicBezTo>
                  <a:pt x="5646138" y="911144"/>
                  <a:pt x="5212532" y="882503"/>
                  <a:pt x="5052481" y="910767"/>
                </a:cubicBezTo>
                <a:cubicBezTo>
                  <a:pt x="4892430" y="939031"/>
                  <a:pt x="4809379" y="883449"/>
                  <a:pt x="4633933" y="910767"/>
                </a:cubicBezTo>
                <a:cubicBezTo>
                  <a:pt x="4458487" y="938085"/>
                  <a:pt x="4192288" y="887689"/>
                  <a:pt x="4036006" y="910767"/>
                </a:cubicBezTo>
                <a:cubicBezTo>
                  <a:pt x="3879724" y="933845"/>
                  <a:pt x="3750032" y="897482"/>
                  <a:pt x="3527768" y="910767"/>
                </a:cubicBezTo>
                <a:cubicBezTo>
                  <a:pt x="3305504" y="924052"/>
                  <a:pt x="3120561" y="842851"/>
                  <a:pt x="2840152" y="910767"/>
                </a:cubicBezTo>
                <a:cubicBezTo>
                  <a:pt x="2559743" y="978683"/>
                  <a:pt x="2571393" y="897238"/>
                  <a:pt x="2421604" y="910767"/>
                </a:cubicBezTo>
                <a:cubicBezTo>
                  <a:pt x="2271815" y="924296"/>
                  <a:pt x="2201825" y="875542"/>
                  <a:pt x="2003055" y="910767"/>
                </a:cubicBezTo>
                <a:cubicBezTo>
                  <a:pt x="1804285" y="945992"/>
                  <a:pt x="1832706" y="895660"/>
                  <a:pt x="1674195" y="910767"/>
                </a:cubicBezTo>
                <a:cubicBezTo>
                  <a:pt x="1515684" y="925874"/>
                  <a:pt x="1445206" y="891697"/>
                  <a:pt x="1345335" y="910767"/>
                </a:cubicBezTo>
                <a:cubicBezTo>
                  <a:pt x="1245464" y="929837"/>
                  <a:pt x="1037841" y="887144"/>
                  <a:pt x="926787" y="910767"/>
                </a:cubicBezTo>
                <a:cubicBezTo>
                  <a:pt x="815733" y="934390"/>
                  <a:pt x="679230" y="902630"/>
                  <a:pt x="508238" y="910767"/>
                </a:cubicBezTo>
                <a:cubicBezTo>
                  <a:pt x="337246" y="918904"/>
                  <a:pt x="168589" y="895531"/>
                  <a:pt x="0" y="910767"/>
                </a:cubicBezTo>
                <a:cubicBezTo>
                  <a:pt x="-26517" y="783113"/>
                  <a:pt x="22447" y="585020"/>
                  <a:pt x="0" y="464491"/>
                </a:cubicBezTo>
                <a:cubicBezTo>
                  <a:pt x="-22447" y="343962"/>
                  <a:pt x="32703" y="149066"/>
                  <a:pt x="0" y="0"/>
                </a:cubicBezTo>
                <a:close/>
              </a:path>
            </a:pathLst>
          </a:custGeom>
          <a:solidFill>
            <a:srgbClr val="92D050"/>
          </a:solidFill>
          <a:ln>
            <a:solidFill>
              <a:schemeClr val="tx1"/>
            </a:solidFill>
            <a:extLst>
              <a:ext uri="{C807C97D-BFC1-408E-A445-0C87EB9F89A2}">
                <ask:lineSketchStyleProps xmlns:ask="http://schemas.microsoft.com/office/drawing/2018/sketchyshapes" xmlns="" sd="987426368">
                  <ask:type>
                    <ask:lineSketchScribble/>
                  </ask:type>
                </ask:lineSketchStyleProps>
              </a:ext>
            </a:extLst>
          </a:ln>
        </p:spPr>
        <p:txBody>
          <a:bodyPr>
            <a:noAutofit/>
          </a:bodyPr>
          <a:lstStyle/>
          <a:p>
            <a:r>
              <a:rPr lang="en-GB" sz="3200" dirty="0">
                <a:latin typeface="+mn-lt"/>
              </a:rPr>
              <a:t>How might audiences </a:t>
            </a:r>
            <a:r>
              <a:rPr lang="en-GB" sz="3200" b="1" dirty="0">
                <a:latin typeface="+mn-lt"/>
              </a:rPr>
              <a:t>interpret</a:t>
            </a:r>
            <a:r>
              <a:rPr lang="en-GB" sz="3200" dirty="0">
                <a:latin typeface="+mn-lt"/>
              </a:rPr>
              <a:t> and </a:t>
            </a:r>
            <a:r>
              <a:rPr lang="en-GB" sz="3200" b="1" dirty="0">
                <a:latin typeface="+mn-lt"/>
              </a:rPr>
              <a:t>use</a:t>
            </a:r>
            <a:r>
              <a:rPr lang="en-GB" sz="3200" dirty="0">
                <a:latin typeface="+mn-lt"/>
              </a:rPr>
              <a:t> the media? Refer to the </a:t>
            </a:r>
            <a:r>
              <a:rPr lang="en-GB" sz="3200" i="1" dirty="0">
                <a:latin typeface="+mn-lt"/>
              </a:rPr>
              <a:t>Tide</a:t>
            </a:r>
            <a:r>
              <a:rPr lang="en-GB" sz="3200" dirty="0">
                <a:latin typeface="+mn-lt"/>
              </a:rPr>
              <a:t> advert to support your points.</a:t>
            </a:r>
          </a:p>
        </p:txBody>
      </p:sp>
      <p:sp>
        <p:nvSpPr>
          <p:cNvPr id="3" name="Content Placeholder 2">
            <a:extLst>
              <a:ext uri="{FF2B5EF4-FFF2-40B4-BE49-F238E27FC236}">
                <a16:creationId xmlns:a16="http://schemas.microsoft.com/office/drawing/2014/main" id="{A7A846BB-1CCA-460C-F9DD-D61F4C20A0B4}"/>
              </a:ext>
            </a:extLst>
          </p:cNvPr>
          <p:cNvSpPr>
            <a:spLocks noGrp="1"/>
          </p:cNvSpPr>
          <p:nvPr>
            <p:ph idx="1"/>
          </p:nvPr>
        </p:nvSpPr>
        <p:spPr/>
        <p:txBody>
          <a:bodyPr/>
          <a:lstStyle/>
          <a:p>
            <a:r>
              <a:rPr lang="en-GB" dirty="0"/>
              <a:t>The starting point for a question like this is to </a:t>
            </a:r>
            <a:r>
              <a:rPr lang="en-GB" b="1" dirty="0"/>
              <a:t>understand and explain to the examiner who the target audience is </a:t>
            </a:r>
            <a:r>
              <a:rPr lang="en-GB" dirty="0"/>
              <a:t>for the Tide advert. Then you can give very specific examples of targeting, using the Tide advert. </a:t>
            </a:r>
          </a:p>
          <a:p>
            <a:endParaRPr lang="en-GB" dirty="0"/>
          </a:p>
          <a:p>
            <a:r>
              <a:rPr lang="en-GB" b="1" dirty="0"/>
              <a:t>Context</a:t>
            </a:r>
            <a:r>
              <a:rPr lang="en-GB" dirty="0"/>
              <a:t> helps you identify the target audience.</a:t>
            </a:r>
          </a:p>
        </p:txBody>
      </p:sp>
    </p:spTree>
    <p:extLst>
      <p:ext uri="{BB962C8B-B14F-4D97-AF65-F5344CB8AC3E}">
        <p14:creationId xmlns:p14="http://schemas.microsoft.com/office/powerpoint/2010/main" val="11392873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45B4AE-3851-E0F6-82A7-88D5F7F931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D7473C-118D-160C-4E38-09E00D7AFCEE}"/>
              </a:ext>
            </a:extLst>
          </p:cNvPr>
          <p:cNvSpPr>
            <a:spLocks noGrp="1"/>
          </p:cNvSpPr>
          <p:nvPr>
            <p:ph type="title"/>
          </p:nvPr>
        </p:nvSpPr>
        <p:spPr>
          <a:xfrm>
            <a:off x="0" y="217642"/>
            <a:ext cx="7886700" cy="832945"/>
          </a:xfrm>
          <a:solidFill>
            <a:srgbClr val="92D050"/>
          </a:solidFill>
        </p:spPr>
        <p:txBody>
          <a:bodyPr/>
          <a:lstStyle/>
          <a:p>
            <a:r>
              <a:rPr lang="en-GB" dirty="0"/>
              <a:t>Tide advert: Product context</a:t>
            </a:r>
          </a:p>
        </p:txBody>
      </p:sp>
      <p:sp>
        <p:nvSpPr>
          <p:cNvPr id="3" name="Content Placeholder 2">
            <a:extLst>
              <a:ext uri="{FF2B5EF4-FFF2-40B4-BE49-F238E27FC236}">
                <a16:creationId xmlns:a16="http://schemas.microsoft.com/office/drawing/2014/main" id="{E62528BA-D18F-60B1-9CEC-CE245897B6B7}"/>
              </a:ext>
            </a:extLst>
          </p:cNvPr>
          <p:cNvSpPr>
            <a:spLocks noGrp="1"/>
          </p:cNvSpPr>
          <p:nvPr>
            <p:ph idx="1"/>
          </p:nvPr>
        </p:nvSpPr>
        <p:spPr>
          <a:xfrm>
            <a:off x="434096" y="1533795"/>
            <a:ext cx="8311069" cy="4964282"/>
          </a:xfrm>
        </p:spPr>
        <p:txBody>
          <a:bodyPr>
            <a:normAutofit fontScale="92500" lnSpcReduction="20000"/>
          </a:bodyPr>
          <a:lstStyle/>
          <a:p>
            <a:pPr>
              <a:spcAft>
                <a:spcPts val="1800"/>
              </a:spcAft>
            </a:pPr>
            <a:r>
              <a:rPr lang="en-GB" dirty="0"/>
              <a:t>Designed specifically for heavy-duty, machine cleaning, </a:t>
            </a:r>
            <a:r>
              <a:rPr lang="en-GB" b="1" dirty="0"/>
              <a:t>Procter &amp; Gamble </a:t>
            </a:r>
            <a:r>
              <a:rPr lang="en-GB" dirty="0"/>
              <a:t>launched Tide in </a:t>
            </a:r>
            <a:r>
              <a:rPr lang="en-GB" b="1" dirty="0"/>
              <a:t>1946</a:t>
            </a:r>
            <a:r>
              <a:rPr lang="en-GB" dirty="0"/>
              <a:t> and it quickly became the brand leader in America, a position it maintains today.</a:t>
            </a:r>
          </a:p>
          <a:p>
            <a:pPr>
              <a:spcAft>
                <a:spcPts val="1800"/>
              </a:spcAft>
            </a:pPr>
            <a:r>
              <a:rPr lang="en-GB" dirty="0">
                <a:solidFill>
                  <a:srgbClr val="00B050"/>
                </a:solidFill>
              </a:rPr>
              <a:t>The D’Arcy Masius Benton &amp; Bowles (</a:t>
            </a:r>
            <a:r>
              <a:rPr lang="en-GB" b="1" dirty="0">
                <a:solidFill>
                  <a:srgbClr val="00B050"/>
                </a:solidFill>
              </a:rPr>
              <a:t>DMB&amp;B</a:t>
            </a:r>
            <a:r>
              <a:rPr lang="en-GB" dirty="0">
                <a:solidFill>
                  <a:srgbClr val="00B050"/>
                </a:solidFill>
              </a:rPr>
              <a:t>) advertising agency handled P&amp;G’s accounts throughout the 1950s. Its campaigns for Tide referred explicitly to P&amp;G because their market research showed that consumers had high levels of confidence in the company.</a:t>
            </a:r>
          </a:p>
          <a:p>
            <a:pPr>
              <a:spcAft>
                <a:spcPts val="1800"/>
              </a:spcAft>
            </a:pPr>
            <a:r>
              <a:rPr lang="en-GB" dirty="0"/>
              <a:t>Uniquely, DMB&amp;B used </a:t>
            </a:r>
            <a:r>
              <a:rPr lang="en-GB" b="1" dirty="0"/>
              <a:t>print and radio advertising </a:t>
            </a:r>
            <a:r>
              <a:rPr lang="en-GB" dirty="0"/>
              <a:t>campaigns </a:t>
            </a:r>
            <a:r>
              <a:rPr lang="en-GB" b="1" dirty="0"/>
              <a:t>concurrently</a:t>
            </a:r>
            <a:r>
              <a:rPr lang="en-GB" dirty="0"/>
              <a:t> in order to quickly build audience familiarity with the brand. Both media forms used the “housewife” character and the ideology that its customers “loved” and “adored” Tide.</a:t>
            </a:r>
          </a:p>
        </p:txBody>
      </p:sp>
    </p:spTree>
    <p:extLst>
      <p:ext uri="{BB962C8B-B14F-4D97-AF65-F5344CB8AC3E}">
        <p14:creationId xmlns:p14="http://schemas.microsoft.com/office/powerpoint/2010/main" val="32766188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222</TotalTime>
  <Words>1664</Words>
  <Application>Microsoft Office PowerPoint</Application>
  <PresentationFormat>On-screen Show (4:3)</PresentationFormat>
  <Paragraphs>133</Paragraphs>
  <Slides>35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Arial Nova Light</vt:lpstr>
      <vt:lpstr>Calibri</vt:lpstr>
      <vt:lpstr>Calibri Light</vt:lpstr>
      <vt:lpstr>Office Theme</vt:lpstr>
      <vt:lpstr>COM 1 SEC B</vt:lpstr>
      <vt:lpstr>Admin</vt:lpstr>
      <vt:lpstr>Key words</vt:lpstr>
      <vt:lpstr>Revision starter</vt:lpstr>
      <vt:lpstr>Revision starter: ANSWERS</vt:lpstr>
      <vt:lpstr>Today we will use TIDE and SUPERHUMAN texts to study audience</vt:lpstr>
      <vt:lpstr>Typical questions</vt:lpstr>
      <vt:lpstr>How might audiences interpret and use the media? Refer to the Tide advert to support your points.</vt:lpstr>
      <vt:lpstr>Tide advert: Product context</vt:lpstr>
      <vt:lpstr>Tide advert: Historical context</vt:lpstr>
      <vt:lpstr>Tide advert: Social context</vt:lpstr>
      <vt:lpstr>PowerPoint Presentation</vt:lpstr>
      <vt:lpstr>So…the target audience is…</vt:lpstr>
      <vt:lpstr>Think like an advertiser: describing the target audience in a more creative way - Dior ‘J’Adore’ advert</vt:lpstr>
      <vt:lpstr>Pause for theory…</vt:lpstr>
      <vt:lpstr>Theories linked to this text: </vt:lpstr>
      <vt:lpstr>Uses and Gratifications theory</vt:lpstr>
      <vt:lpstr>So which need is the Tide advert fulfilling? </vt:lpstr>
      <vt:lpstr>Does the fact sheet agree? </vt:lpstr>
      <vt:lpstr>What about how the audience might interpret the text? </vt:lpstr>
      <vt:lpstr>How might these words from the advert affect the audience’s interpretation? </vt:lpstr>
      <vt:lpstr>How does the factsheet word it? </vt:lpstr>
      <vt:lpstr>How can Cultivation Theory help us answer this question? </vt:lpstr>
      <vt:lpstr>How might the following images of adverts from the 1950s prove or refute  Cultivation theory? </vt:lpstr>
      <vt:lpstr>Question: in how many different ways is the  message encoded that this is a desirable product for women repeated in this text? </vt:lpstr>
      <vt:lpstr>How can Reception Theory help us answer this question? </vt:lpstr>
      <vt:lpstr>PowerPoint Presentation</vt:lpstr>
      <vt:lpstr>Task: write the answer to the following question, using all the help provided on the previous slide.</vt:lpstr>
      <vt:lpstr>PowerPoint Presentation</vt:lpstr>
      <vt:lpstr>PowerPoint Presentation</vt:lpstr>
      <vt:lpstr>PowerPoint Presentation</vt:lpstr>
      <vt:lpstr>PowerPoint Presentation</vt:lpstr>
      <vt:lpstr>Can you answer these context questions about Tide? </vt:lpstr>
      <vt:lpstr>Demonstrate your understanding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 1 SEC B</dc:title>
  <dc:creator>Clare Howard-Saunders</dc:creator>
  <cp:lastModifiedBy>Clare HOWARD-SAUNDERS</cp:lastModifiedBy>
  <cp:revision>6</cp:revision>
  <dcterms:created xsi:type="dcterms:W3CDTF">2024-02-15T16:21:42Z</dcterms:created>
  <dcterms:modified xsi:type="dcterms:W3CDTF">2024-02-20T12:44:14Z</dcterms:modified>
</cp:coreProperties>
</file>