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382" r:id="rId3"/>
    <p:sldId id="381" r:id="rId4"/>
    <p:sldId id="383" r:id="rId5"/>
    <p:sldId id="384" r:id="rId6"/>
    <p:sldId id="389" r:id="rId7"/>
    <p:sldId id="385" r:id="rId8"/>
    <p:sldId id="386" r:id="rId9"/>
    <p:sldId id="388" r:id="rId10"/>
    <p:sldId id="400" r:id="rId11"/>
    <p:sldId id="39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re Howard-Saunders" initials="CH" lastIdx="1" clrIdx="0">
    <p:extLst>
      <p:ext uri="{19B8F6BF-5375-455C-9EA6-DF929625EA0E}">
        <p15:presenceInfo xmlns:p15="http://schemas.microsoft.com/office/powerpoint/2012/main" userId="c21fb37210b29a2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-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8-20T18:37:44.07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8C2DF-46B3-4E08-9B05-A92624BDC9EE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AAD18-D5CE-44B9-8E24-F0FA469E0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90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8E717-ACE4-453D-8FB3-8A2931F7BB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 1 Lesson 1</a:t>
            </a:r>
          </a:p>
        </p:txBody>
      </p:sp>
    </p:spTree>
    <p:extLst>
      <p:ext uri="{BB962C8B-B14F-4D97-AF65-F5344CB8AC3E}">
        <p14:creationId xmlns:p14="http://schemas.microsoft.com/office/powerpoint/2010/main" val="34024466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Discussion/spider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3ADAB-20C1-4A8D-AC06-5F6D9ED732F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46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3ADAB-20C1-4A8D-AC06-5F6D9ED732F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545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Discussion/spider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3ADAB-20C1-4A8D-AC06-5F6D9ED732F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954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Discussion/spider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3ADAB-20C1-4A8D-AC06-5F6D9ED732F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314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Discussion/spider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3ADAB-20C1-4A8D-AC06-5F6D9ED732F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658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Discussion/spider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3ADAB-20C1-4A8D-AC06-5F6D9ED732F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505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Discussion/spider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3ADAB-20C1-4A8D-AC06-5F6D9ED732F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190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Discussion/spider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B3ADAB-20C1-4A8D-AC06-5F6D9ED732F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830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3ADAB-20C1-4A8D-AC06-5F6D9ED732F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2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88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64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06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36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59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05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03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49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29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04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12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5B0F2-53DE-46E8-978F-7A2C279482F1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552FF-34FE-421A-AE66-A2861BEA4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71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834887"/>
            <a:ext cx="9144000" cy="149749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9600" b="1" dirty="0">
                <a:latin typeface="+mn-lt"/>
              </a:rPr>
              <a:t>COM 1 SEC 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882" y="4365106"/>
            <a:ext cx="7502236" cy="767569"/>
          </a:xfrm>
        </p:spPr>
        <p:txBody>
          <a:bodyPr>
            <a:noAutofit/>
          </a:bodyPr>
          <a:lstStyle/>
          <a:p>
            <a:r>
              <a:rPr lang="en-GB" sz="3200" dirty="0"/>
              <a:t>L1: Why is studying industry so important to understanding the media?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F2017-00EC-410E-BC58-683B3B49D387}" type="slidenum">
              <a:rPr lang="en-GB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defRPr/>
              </a:pPr>
              <a:t>1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595273"/>
            <a:ext cx="9144000" cy="119376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>
                <a:solidFill>
                  <a:prstClr val="black"/>
                </a:solidFill>
                <a:latin typeface="Calibri Light" panose="020F0302020204030204"/>
              </a:rPr>
              <a:t>Industry and Audience</a:t>
            </a:r>
          </a:p>
        </p:txBody>
      </p:sp>
    </p:spTree>
    <p:extLst>
      <p:ext uri="{BB962C8B-B14F-4D97-AF65-F5344CB8AC3E}">
        <p14:creationId xmlns:p14="http://schemas.microsoft.com/office/powerpoint/2010/main" val="2415721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7886700" cy="1325563"/>
          </a:xfrm>
          <a:solidFill>
            <a:srgbClr val="92D050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l"/>
            <a:r>
              <a:rPr lang="en-GB" b="1" dirty="0"/>
              <a:t>To finish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305305"/>
            <a:ext cx="8496944" cy="3404680"/>
          </a:xfr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i="1" dirty="0"/>
              <a:t>What are the three key theories for industry? </a:t>
            </a:r>
          </a:p>
          <a:p>
            <a:pPr marL="514350" indent="-514350">
              <a:buAutoNum type="arabicPeriod"/>
            </a:pPr>
            <a:r>
              <a:rPr lang="en-GB" i="1" dirty="0"/>
              <a:t>Can you name three of the main areas of study for industry?</a:t>
            </a:r>
          </a:p>
          <a:p>
            <a:pPr marL="514350" indent="-514350">
              <a:buAutoNum type="arabicPeriod"/>
            </a:pPr>
            <a:r>
              <a:rPr lang="en-GB" i="1" dirty="0"/>
              <a:t>What is a conglomerate?</a:t>
            </a:r>
          </a:p>
          <a:p>
            <a:pPr marL="514350" indent="-514350">
              <a:buAutoNum type="arabicPeriod"/>
            </a:pPr>
            <a:r>
              <a:rPr lang="en-GB" i="1" dirty="0"/>
              <a:t>What is a subsidiary?</a:t>
            </a:r>
          </a:p>
          <a:p>
            <a:pPr marL="514350" indent="-514350">
              <a:buAutoNum type="arabicPeriod"/>
            </a:pPr>
            <a:r>
              <a:rPr lang="en-GB" i="1" dirty="0"/>
              <a:t>What is vertical integration?</a:t>
            </a:r>
          </a:p>
          <a:p>
            <a:pPr marL="514350" indent="-514350">
              <a:buAutoNum type="arabicPeriod"/>
            </a:pPr>
            <a:r>
              <a:rPr lang="en-GB" i="1" dirty="0"/>
              <a:t>What is horizontal integration?</a:t>
            </a:r>
          </a:p>
          <a:p>
            <a:pPr marL="514350" indent="-514350">
              <a:buAutoNum type="arabicPeriod"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05163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454348" cy="1003852"/>
          </a:xfrm>
          <a:solidFill>
            <a:srgbClr val="92D050"/>
          </a:solidFill>
        </p:spPr>
        <p:txBody>
          <a:bodyPr>
            <a:normAutofit/>
          </a:bodyPr>
          <a:lstStyle/>
          <a:p>
            <a:endParaRPr lang="en-GB" sz="4000" b="1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BEBD0C-1B5D-9903-B3CD-09425C4230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52BC241-0BCB-E956-0C7F-59679F2E9F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1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A90AB-7DBE-AC94-E31E-B648AD92F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055" y="112208"/>
            <a:ext cx="7886700" cy="1016202"/>
          </a:xfrm>
          <a:solidFill>
            <a:srgbClr val="92D050"/>
          </a:solidFill>
        </p:spPr>
        <p:txBody>
          <a:bodyPr/>
          <a:lstStyle/>
          <a:p>
            <a:r>
              <a:rPr lang="en-GB" b="1" dirty="0"/>
              <a:t>Admin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087F03-D870-9AA3-9758-CD9C21C17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7336" y="620309"/>
            <a:ext cx="4935555" cy="36929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A528B-0271-BBF6-91E3-504133D3B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055" y="1352145"/>
            <a:ext cx="3648084" cy="5087566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b="1" dirty="0"/>
              <a:t>Homework in tomorrow please </a:t>
            </a:r>
            <a:r>
              <a:rPr lang="en-GB" dirty="0"/>
              <a:t>– apologies for the wrong date on Satchel. I must have clicked the wrong date when setting it. It has been corrected, but you might not have noticed.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b="1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b="1" dirty="0"/>
              <a:t>ALSO: </a:t>
            </a:r>
            <a:r>
              <a:rPr lang="en-GB" dirty="0"/>
              <a:t>next week, there might well be a room change due to exams. You should get that message in tutor time.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75430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7886700" cy="1325563"/>
          </a:xfrm>
          <a:solidFill>
            <a:srgbClr val="92D050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l"/>
            <a:r>
              <a:rPr lang="en-GB" b="1" dirty="0"/>
              <a:t>To finish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305305"/>
            <a:ext cx="8496944" cy="3404680"/>
          </a:xfr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i="1" dirty="0"/>
              <a:t>What are the three key theories for industry? </a:t>
            </a:r>
          </a:p>
          <a:p>
            <a:pPr marL="514350" indent="-514350">
              <a:buAutoNum type="arabicPeriod"/>
            </a:pPr>
            <a:r>
              <a:rPr lang="en-GB" i="1" dirty="0"/>
              <a:t>Can you name three of the main areas of study for industry?</a:t>
            </a:r>
          </a:p>
          <a:p>
            <a:pPr marL="514350" indent="-514350">
              <a:buAutoNum type="arabicPeriod"/>
            </a:pPr>
            <a:r>
              <a:rPr lang="en-GB" i="1" dirty="0"/>
              <a:t>What is a conglomerate?</a:t>
            </a:r>
          </a:p>
          <a:p>
            <a:pPr marL="514350" indent="-514350">
              <a:buAutoNum type="arabicPeriod"/>
            </a:pPr>
            <a:r>
              <a:rPr lang="en-GB" i="1" dirty="0"/>
              <a:t>What is a subsidiary?</a:t>
            </a:r>
          </a:p>
          <a:p>
            <a:pPr marL="514350" indent="-514350">
              <a:buAutoNum type="arabicPeriod"/>
            </a:pPr>
            <a:r>
              <a:rPr lang="en-GB" i="1" dirty="0"/>
              <a:t>What is vertical integration?</a:t>
            </a:r>
          </a:p>
          <a:p>
            <a:pPr marL="514350" indent="-514350">
              <a:buAutoNum type="arabicPeriod"/>
            </a:pPr>
            <a:r>
              <a:rPr lang="en-GB" i="1" dirty="0"/>
              <a:t>What is horizontal integration?</a:t>
            </a:r>
          </a:p>
          <a:p>
            <a:pPr marL="514350" indent="-514350">
              <a:buAutoNum type="arabicPeriod"/>
            </a:pPr>
            <a:endParaRPr lang="en-GB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047A19-C14D-F8E4-FB8F-74207DF8BD62}"/>
              </a:ext>
            </a:extLst>
          </p:cNvPr>
          <p:cNvSpPr txBox="1"/>
          <p:nvPr/>
        </p:nvSpPr>
        <p:spPr>
          <a:xfrm rot="1708974">
            <a:off x="5801800" y="730096"/>
            <a:ext cx="3642728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3600" b="1" dirty="0"/>
              <a:t>FLASH FORWARD!</a:t>
            </a:r>
          </a:p>
        </p:txBody>
      </p:sp>
    </p:spTree>
    <p:extLst>
      <p:ext uri="{BB962C8B-B14F-4D97-AF65-F5344CB8AC3E}">
        <p14:creationId xmlns:p14="http://schemas.microsoft.com/office/powerpoint/2010/main" val="2921570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861898" cy="768484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GB" sz="4000" b="1" dirty="0"/>
              <a:t>Key areas of study included within ‘industry’</a:t>
            </a:r>
            <a:endParaRPr lang="en-GB" sz="4000" b="1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BEBD0C-1B5D-9903-B3CD-09425C423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0196" y="1167319"/>
            <a:ext cx="8511702" cy="514593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Regulation</a:t>
            </a:r>
          </a:p>
          <a:p>
            <a:r>
              <a:rPr lang="en-GB" dirty="0">
                <a:solidFill>
                  <a:srgbClr val="00B050"/>
                </a:solidFill>
              </a:rPr>
              <a:t>Patterns of ownership and control (conglomerates, horizontal and vertical integration, diversification)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Production, distribution, circulation (including how technology has changed this over the years)</a:t>
            </a:r>
          </a:p>
          <a:p>
            <a:r>
              <a:rPr lang="en-GB" dirty="0">
                <a:solidFill>
                  <a:srgbClr val="00B050"/>
                </a:solidFill>
              </a:rPr>
              <a:t>Funding – where does the money come from and where does it go?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Technology and technological change (for example, digital convergence)</a:t>
            </a:r>
          </a:p>
          <a:p>
            <a:r>
              <a:rPr lang="en-GB" dirty="0">
                <a:solidFill>
                  <a:srgbClr val="00B050"/>
                </a:solidFill>
              </a:rPr>
              <a:t>Marketing strategies to reach, construct and sustain audiences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52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454348" cy="642025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GB" sz="4000" b="1" i="1" dirty="0"/>
              <a:t>How do we learn this?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BEBD0C-1B5D-9903-B3CD-09425C423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459" y="831713"/>
            <a:ext cx="5214025" cy="5822006"/>
          </a:xfrm>
        </p:spPr>
        <p:txBody>
          <a:bodyPr>
            <a:noAutofit/>
          </a:bodyPr>
          <a:lstStyle/>
          <a:p>
            <a:r>
              <a:rPr lang="en-GB" sz="2000" dirty="0"/>
              <a:t>We will look at the industries associated with the appropriate set texts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You will learn the history of that particular industry, who owns it and how the company is structured.</a:t>
            </a:r>
          </a:p>
          <a:p>
            <a:r>
              <a:rPr lang="en-GB" sz="2000" dirty="0"/>
              <a:t>You will learn how the industries are funded and how that impacts on the texts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You will understand how the text has been produced and distributed</a:t>
            </a:r>
          </a:p>
          <a:p>
            <a:r>
              <a:rPr lang="en-GB" sz="2000" dirty="0"/>
              <a:t>You will understand any regulation associated with that text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You will learn how the text is marketed</a:t>
            </a:r>
          </a:p>
          <a:p>
            <a:r>
              <a:rPr lang="en-GB" sz="2000" dirty="0"/>
              <a:t>You will learn about the impact of technological developments on the text</a:t>
            </a:r>
          </a:p>
          <a:p>
            <a:endParaRPr lang="en-GB" sz="800" dirty="0"/>
          </a:p>
          <a:p>
            <a:pPr marL="0" indent="0">
              <a:buNone/>
            </a:pPr>
            <a:r>
              <a:rPr lang="en-GB" sz="2000" b="1" dirty="0">
                <a:solidFill>
                  <a:srgbClr val="00B050"/>
                </a:solidFill>
              </a:rPr>
              <a:t>There are a lot of facts to absorb, so there will be regular quizzes and so on.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52BC241-0BCB-E956-0C7F-59679F2E9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8649" y="1150295"/>
            <a:ext cx="3094612" cy="5184842"/>
          </a:xfrm>
          <a:solidFill>
            <a:srgbClr val="00B050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800" b="1" dirty="0"/>
              <a:t>Set texts for industry: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FILM</a:t>
            </a:r>
          </a:p>
          <a:p>
            <a:pPr lvl="1"/>
            <a:r>
              <a:rPr lang="en-GB" dirty="0"/>
              <a:t>I, Daniel Blake</a:t>
            </a:r>
          </a:p>
          <a:p>
            <a:pPr lvl="1"/>
            <a:r>
              <a:rPr lang="en-GB" dirty="0"/>
              <a:t>Black Panther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sz="3800" b="1" dirty="0"/>
              <a:t>Set texts for both industry and audience: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NEWSPAPERS</a:t>
            </a:r>
          </a:p>
          <a:p>
            <a:pPr lvl="1"/>
            <a:r>
              <a:rPr lang="en-GB" dirty="0"/>
              <a:t>The Times</a:t>
            </a:r>
          </a:p>
          <a:p>
            <a:pPr lvl="1"/>
            <a:r>
              <a:rPr lang="en-GB" dirty="0"/>
              <a:t>The Daily Mirror</a:t>
            </a:r>
          </a:p>
          <a:p>
            <a:pPr marL="0" indent="0">
              <a:buNone/>
            </a:pPr>
            <a:r>
              <a:rPr lang="en-GB" b="1" dirty="0"/>
              <a:t>RADIO</a:t>
            </a:r>
          </a:p>
          <a:p>
            <a:pPr lvl="1"/>
            <a:r>
              <a:rPr lang="en-GB" dirty="0"/>
              <a:t>Woman’s Hour</a:t>
            </a:r>
          </a:p>
          <a:p>
            <a:pPr marL="0" indent="0">
              <a:buNone/>
            </a:pPr>
            <a:r>
              <a:rPr lang="en-GB" b="1" dirty="0"/>
              <a:t>GAMES</a:t>
            </a:r>
          </a:p>
          <a:p>
            <a:pPr lvl="1"/>
            <a:r>
              <a:rPr lang="en-GB" dirty="0"/>
              <a:t>Assassin’s Creed Franchise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527FF7B-0810-C421-4741-6A82D05D23EE}"/>
              </a:ext>
            </a:extLst>
          </p:cNvPr>
          <p:cNvCxnSpPr>
            <a:cxnSpLocks/>
          </p:cNvCxnSpPr>
          <p:nvPr/>
        </p:nvCxnSpPr>
        <p:spPr>
          <a:xfrm>
            <a:off x="5943600" y="2898842"/>
            <a:ext cx="25486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640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454348" cy="100385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GB" sz="4000" b="1" i="1" dirty="0"/>
              <a:t>Teaching structure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BEBD0C-1B5D-9903-B3CD-09425C423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1918" y="1475429"/>
            <a:ext cx="7990056" cy="491564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sz="1100" b="1" dirty="0"/>
          </a:p>
          <a:p>
            <a:pPr marL="0" indent="0">
              <a:buNone/>
            </a:pPr>
            <a:r>
              <a:rPr lang="en-GB" b="1" dirty="0"/>
              <a:t>First we will look at INDUSTRY ONLY</a:t>
            </a:r>
          </a:p>
          <a:p>
            <a:r>
              <a:rPr lang="en-GB" dirty="0"/>
              <a:t>Film marketing (‘I Daniel Blake’ and ‘Black Panther’)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Then we will look at AUDIENCE ONLY</a:t>
            </a:r>
          </a:p>
          <a:p>
            <a:r>
              <a:rPr lang="en-GB" dirty="0"/>
              <a:t>Advertising (‘Tide’ and ‘Super. Human.’)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Then we will look at the texts that require you to study both AUDIENCE and INDUSTRY</a:t>
            </a:r>
          </a:p>
          <a:p>
            <a:r>
              <a:rPr lang="en-GB" dirty="0"/>
              <a:t>Newspapers (The Times, The Mirror)</a:t>
            </a:r>
          </a:p>
          <a:p>
            <a:r>
              <a:rPr lang="en-GB" dirty="0"/>
              <a:t>Gaming (Assassin’s Creed)</a:t>
            </a:r>
          </a:p>
          <a:p>
            <a:r>
              <a:rPr lang="en-GB" dirty="0"/>
              <a:t>Radio (Woman’s Hour)</a:t>
            </a:r>
          </a:p>
        </p:txBody>
      </p:sp>
    </p:spTree>
    <p:extLst>
      <p:ext uri="{BB962C8B-B14F-4D97-AF65-F5344CB8AC3E}">
        <p14:creationId xmlns:p14="http://schemas.microsoft.com/office/powerpoint/2010/main" val="2910877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454348" cy="100385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GB" sz="4000" b="1" i="1" dirty="0"/>
              <a:t>Key theories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BEBD0C-1B5D-9903-B3CD-09425C423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2375" y="1253329"/>
            <a:ext cx="3793787" cy="526420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Power and media industries - Curran and Seaton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idea that the media is controlled by a small number of companies primarily driven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by the logic of profit and power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idea that media concentration generally limits or inhibits variety, creativity and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quality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idea that more socially diverse patterns of ownership help to create the conditions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more varied and adventurous media productions.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52BC241-0BCB-E956-0C7F-59679F2E9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9004" y="1253330"/>
            <a:ext cx="4192621" cy="526420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4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Cultural industries - David Hesmondhalgh</a:t>
            </a:r>
            <a:endParaRPr lang="en-GB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4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idea that cultural industry companies try to minimise risk and maximise audiences</a:t>
            </a:r>
            <a:r>
              <a:rPr lang="en-GB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4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through vertical and horizontal integration, and by formatting their cultural products</a:t>
            </a:r>
            <a:r>
              <a:rPr lang="en-GB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4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(e.g. through the use of stars, genres, and serials)</a:t>
            </a:r>
            <a:endParaRPr lang="en-GB" sz="4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4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idea that the largest companies or conglomerates now operate across a number</a:t>
            </a:r>
            <a:r>
              <a:rPr lang="en-GB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4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different cultural industries</a:t>
            </a:r>
            <a:endParaRPr lang="en-GB" sz="4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4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idea that the radical potential of the internet has been contained to some extent</a:t>
            </a:r>
            <a:r>
              <a:rPr lang="en-GB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4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by its partial incorporation into a large, profit-orientated set of cultural industries</a:t>
            </a:r>
            <a:endParaRPr lang="en-GB" sz="4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29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454348" cy="100385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GB" sz="4000" b="1" i="1" dirty="0"/>
              <a:t>Key Theories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BEBD0C-1B5D-9903-B3CD-09425C423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245141"/>
            <a:ext cx="4439461" cy="507773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Regulation - Sonia Livingstone and Peter Lunt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idea that there is an underlying struggle in recent UK regulation policy between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need to further the interests of citizens (by offering protection from harmful or offensive material), and the need to further the interests of consumers (by ensuring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choice, value for money, and market competition)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idea that the increasing power of global media corporations, together with the rise of convergent media technologies and transformations in the production, distribution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marketing of digital media, have placed traditional approaches to media regulation at risk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299613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454348" cy="100385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GB" sz="4000" b="1" i="1" dirty="0"/>
              <a:t>Key words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BEBD0C-1B5D-9903-B3CD-09425C423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2374" y="1215957"/>
            <a:ext cx="8599251" cy="510702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Pts val="770"/>
              <a:buNone/>
            </a:pP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Conglomerate (noun):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Large company which owns several smaller companies.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Pts val="770"/>
              <a:buNone/>
            </a:pPr>
            <a:endParaRPr lang="en-GB" sz="24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Pts val="770"/>
              <a:buNone/>
            </a:pPr>
            <a:r>
              <a:rPr lang="en-GB" sz="2400" b="1" dirty="0">
                <a:solidFill>
                  <a:srgbClr val="00B050"/>
                </a:solidFill>
              </a:rPr>
              <a:t>Subsidiary (noun): </a:t>
            </a:r>
            <a:r>
              <a:rPr lang="en-GB" sz="2400" dirty="0">
                <a:solidFill>
                  <a:srgbClr val="00B050"/>
                </a:solidFill>
              </a:rPr>
              <a:t>Smaller company owned by a larger company.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Pts val="770"/>
              <a:buNone/>
            </a:pPr>
            <a:endParaRPr lang="en-GB" sz="24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Pts val="770"/>
              <a:buNone/>
            </a:pP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Vertical Integration: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when several parts of the production process are owned by one company e.g. the company owns the magazine, the printing press and the distribution company.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Pts val="770"/>
              <a:buNone/>
            </a:pPr>
            <a:endParaRPr lang="en-GB" sz="24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buSzPts val="770"/>
              <a:buNone/>
            </a:pPr>
            <a:r>
              <a:rPr lang="en-GB" sz="2400" b="1" dirty="0">
                <a:solidFill>
                  <a:srgbClr val="00B050"/>
                </a:solidFill>
              </a:rPr>
              <a:t>Horizontal Integration: </a:t>
            </a:r>
            <a:r>
              <a:rPr lang="en-GB" sz="2400" dirty="0">
                <a:solidFill>
                  <a:srgbClr val="00B050"/>
                </a:solidFill>
              </a:rPr>
              <a:t>when one company owns several companies doing the same thing e.g. a film studio owning several film studios or a newspaper company publishing several newspapers.</a:t>
            </a:r>
          </a:p>
        </p:txBody>
      </p:sp>
    </p:spTree>
    <p:extLst>
      <p:ext uri="{BB962C8B-B14F-4D97-AF65-F5344CB8AC3E}">
        <p14:creationId xmlns:p14="http://schemas.microsoft.com/office/powerpoint/2010/main" val="284287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862</Words>
  <Application>Microsoft Office PowerPoint</Application>
  <PresentationFormat>On-screen Show (4:3)</PresentationFormat>
  <Paragraphs>107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Office Theme</vt:lpstr>
      <vt:lpstr>COM 1 SEC B</vt:lpstr>
      <vt:lpstr>Admin</vt:lpstr>
      <vt:lpstr>To finish</vt:lpstr>
      <vt:lpstr>Key areas of study included within ‘industry’</vt:lpstr>
      <vt:lpstr>How do we learn this?</vt:lpstr>
      <vt:lpstr>Teaching structure</vt:lpstr>
      <vt:lpstr>Key theories</vt:lpstr>
      <vt:lpstr>Key Theories</vt:lpstr>
      <vt:lpstr>Key words</vt:lpstr>
      <vt:lpstr>To finish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Howard-Saunders</dc:creator>
  <cp:lastModifiedBy>Clare Howard-Saunders</cp:lastModifiedBy>
  <cp:revision>2</cp:revision>
  <dcterms:created xsi:type="dcterms:W3CDTF">2023-12-04T12:21:36Z</dcterms:created>
  <dcterms:modified xsi:type="dcterms:W3CDTF">2023-12-04T16:15:06Z</dcterms:modified>
</cp:coreProperties>
</file>