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321" r:id="rId3"/>
    <p:sldId id="320" r:id="rId4"/>
    <p:sldId id="322" r:id="rId5"/>
    <p:sldId id="323" r:id="rId6"/>
    <p:sldId id="335" r:id="rId7"/>
    <p:sldId id="326" r:id="rId8"/>
    <p:sldId id="324" r:id="rId9"/>
    <p:sldId id="334" r:id="rId10"/>
    <p:sldId id="325" r:id="rId11"/>
    <p:sldId id="327" r:id="rId12"/>
    <p:sldId id="328" r:id="rId13"/>
    <p:sldId id="329" r:id="rId14"/>
    <p:sldId id="330" r:id="rId15"/>
    <p:sldId id="331" r:id="rId16"/>
    <p:sldId id="332" r:id="rId17"/>
    <p:sldId id="333" r:id="rId18"/>
    <p:sldId id="280" r:id="rId19"/>
    <p:sldId id="306" r:id="rId20"/>
    <p:sldId id="268" r:id="rId21"/>
    <p:sldId id="313" r:id="rId22"/>
    <p:sldId id="262" r:id="rId23"/>
    <p:sldId id="309" r:id="rId24"/>
    <p:sldId id="312" r:id="rId25"/>
    <p:sldId id="311" r:id="rId26"/>
    <p:sldId id="310" r:id="rId27"/>
    <p:sldId id="308" r:id="rId28"/>
    <p:sldId id="314" r:id="rId29"/>
    <p:sldId id="315" r:id="rId30"/>
    <p:sldId id="316" r:id="rId31"/>
    <p:sldId id="307" r:id="rId32"/>
    <p:sldId id="317" r:id="rId33"/>
    <p:sldId id="318" r:id="rId34"/>
    <p:sldId id="31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Howard-Saunders" initials="CH" lastIdx="1" clrIdx="0">
    <p:extLst>
      <p:ext uri="{19B8F6BF-5375-455C-9EA6-DF929625EA0E}">
        <p15:presenceInfo xmlns:p15="http://schemas.microsoft.com/office/powerpoint/2012/main" userId="c21fb37210b29a2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4" autoAdjust="0"/>
    <p:restoredTop sz="94660"/>
  </p:normalViewPr>
  <p:slideViewPr>
    <p:cSldViewPr snapToGrid="0">
      <p:cViewPr varScale="1">
        <p:scale>
          <a:sx n="115" d="100"/>
          <a:sy n="115" d="100"/>
        </p:scale>
        <p:origin x="141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0T18:37:44.076"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9345B-750C-4599-93D0-F5315D5E68C6}" type="datetimeFigureOut">
              <a:rPr lang="en-GB" smtClean="0"/>
              <a:t>07/02/2024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985A0-BAB3-4D15-BDF2-F28ABCC81A3A}" type="slidenum">
              <a:rPr lang="en-GB" smtClean="0"/>
              <a:t>‹#›</a:t>
            </a:fld>
            <a:endParaRPr lang="en-GB"/>
          </a:p>
        </p:txBody>
      </p:sp>
    </p:spTree>
    <p:extLst>
      <p:ext uri="{BB962C8B-B14F-4D97-AF65-F5344CB8AC3E}">
        <p14:creationId xmlns:p14="http://schemas.microsoft.com/office/powerpoint/2010/main" val="376447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8E717-ACE4-453D-8FB3-8A2931F7BBE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Term 1 Lesson 1</a:t>
            </a:r>
          </a:p>
        </p:txBody>
      </p:sp>
    </p:spTree>
    <p:extLst>
      <p:ext uri="{BB962C8B-B14F-4D97-AF65-F5344CB8AC3E}">
        <p14:creationId xmlns:p14="http://schemas.microsoft.com/office/powerpoint/2010/main" val="88067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E2823B0-6980-48FC-8B8A-9AB9A03AA717}"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72452A-F388-48FF-9689-0780778E569A}" type="slidenum">
              <a:rPr lang="en-GB" smtClean="0"/>
              <a:t>‹#›</a:t>
            </a:fld>
            <a:endParaRPr lang="en-GB"/>
          </a:p>
        </p:txBody>
      </p:sp>
    </p:spTree>
    <p:extLst>
      <p:ext uri="{BB962C8B-B14F-4D97-AF65-F5344CB8AC3E}">
        <p14:creationId xmlns:p14="http://schemas.microsoft.com/office/powerpoint/2010/main" val="349974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E2823B0-6980-48FC-8B8A-9AB9A03AA717}"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72452A-F388-48FF-9689-0780778E569A}" type="slidenum">
              <a:rPr lang="en-GB" smtClean="0"/>
              <a:t>‹#›</a:t>
            </a:fld>
            <a:endParaRPr lang="en-GB"/>
          </a:p>
        </p:txBody>
      </p:sp>
    </p:spTree>
    <p:extLst>
      <p:ext uri="{BB962C8B-B14F-4D97-AF65-F5344CB8AC3E}">
        <p14:creationId xmlns:p14="http://schemas.microsoft.com/office/powerpoint/2010/main" val="86108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E2823B0-6980-48FC-8B8A-9AB9A03AA717}"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72452A-F388-48FF-9689-0780778E569A}" type="slidenum">
              <a:rPr lang="en-GB" smtClean="0"/>
              <a:t>‹#›</a:t>
            </a:fld>
            <a:endParaRPr lang="en-GB"/>
          </a:p>
        </p:txBody>
      </p:sp>
    </p:spTree>
    <p:extLst>
      <p:ext uri="{BB962C8B-B14F-4D97-AF65-F5344CB8AC3E}">
        <p14:creationId xmlns:p14="http://schemas.microsoft.com/office/powerpoint/2010/main" val="403620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E2823B0-6980-48FC-8B8A-9AB9A03AA717}"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72452A-F388-48FF-9689-0780778E569A}" type="slidenum">
              <a:rPr lang="en-GB" smtClean="0"/>
              <a:t>‹#›</a:t>
            </a:fld>
            <a:endParaRPr lang="en-GB"/>
          </a:p>
        </p:txBody>
      </p:sp>
    </p:spTree>
    <p:extLst>
      <p:ext uri="{BB962C8B-B14F-4D97-AF65-F5344CB8AC3E}">
        <p14:creationId xmlns:p14="http://schemas.microsoft.com/office/powerpoint/2010/main" val="219059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E2823B0-6980-48FC-8B8A-9AB9A03AA717}" type="datetimeFigureOut">
              <a:rPr lang="en-GB" smtClean="0"/>
              <a:t>07/02/2024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72452A-F388-48FF-9689-0780778E569A}" type="slidenum">
              <a:rPr lang="en-GB" smtClean="0"/>
              <a:t>‹#›</a:t>
            </a:fld>
            <a:endParaRPr lang="en-GB"/>
          </a:p>
        </p:txBody>
      </p:sp>
    </p:spTree>
    <p:extLst>
      <p:ext uri="{BB962C8B-B14F-4D97-AF65-F5344CB8AC3E}">
        <p14:creationId xmlns:p14="http://schemas.microsoft.com/office/powerpoint/2010/main" val="67985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E2823B0-6980-48FC-8B8A-9AB9A03AA717}" type="datetimeFigureOut">
              <a:rPr lang="en-GB" smtClean="0"/>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72452A-F388-48FF-9689-0780778E569A}" type="slidenum">
              <a:rPr lang="en-GB" smtClean="0"/>
              <a:t>‹#›</a:t>
            </a:fld>
            <a:endParaRPr lang="en-GB"/>
          </a:p>
        </p:txBody>
      </p:sp>
    </p:spTree>
    <p:extLst>
      <p:ext uri="{BB962C8B-B14F-4D97-AF65-F5344CB8AC3E}">
        <p14:creationId xmlns:p14="http://schemas.microsoft.com/office/powerpoint/2010/main" val="231585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E2823B0-6980-48FC-8B8A-9AB9A03AA717}" type="datetimeFigureOut">
              <a:rPr lang="en-GB" smtClean="0"/>
              <a:t>07/02/2024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72452A-F388-48FF-9689-0780778E569A}" type="slidenum">
              <a:rPr lang="en-GB" smtClean="0"/>
              <a:t>‹#›</a:t>
            </a:fld>
            <a:endParaRPr lang="en-GB"/>
          </a:p>
        </p:txBody>
      </p:sp>
    </p:spTree>
    <p:extLst>
      <p:ext uri="{BB962C8B-B14F-4D97-AF65-F5344CB8AC3E}">
        <p14:creationId xmlns:p14="http://schemas.microsoft.com/office/powerpoint/2010/main" val="80584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E2823B0-6980-48FC-8B8A-9AB9A03AA717}" type="datetimeFigureOut">
              <a:rPr lang="en-GB" smtClean="0"/>
              <a:t>07/02/2024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72452A-F388-48FF-9689-0780778E569A}" type="slidenum">
              <a:rPr lang="en-GB" smtClean="0"/>
              <a:t>‹#›</a:t>
            </a:fld>
            <a:endParaRPr lang="en-GB"/>
          </a:p>
        </p:txBody>
      </p:sp>
    </p:spTree>
    <p:extLst>
      <p:ext uri="{BB962C8B-B14F-4D97-AF65-F5344CB8AC3E}">
        <p14:creationId xmlns:p14="http://schemas.microsoft.com/office/powerpoint/2010/main" val="1108661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823B0-6980-48FC-8B8A-9AB9A03AA717}" type="datetimeFigureOut">
              <a:rPr lang="en-GB" smtClean="0"/>
              <a:t>07/02/2024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72452A-F388-48FF-9689-0780778E569A}" type="slidenum">
              <a:rPr lang="en-GB" smtClean="0"/>
              <a:t>‹#›</a:t>
            </a:fld>
            <a:endParaRPr lang="en-GB"/>
          </a:p>
        </p:txBody>
      </p:sp>
    </p:spTree>
    <p:extLst>
      <p:ext uri="{BB962C8B-B14F-4D97-AF65-F5344CB8AC3E}">
        <p14:creationId xmlns:p14="http://schemas.microsoft.com/office/powerpoint/2010/main" val="238309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E2823B0-6980-48FC-8B8A-9AB9A03AA717}" type="datetimeFigureOut">
              <a:rPr lang="en-GB" smtClean="0"/>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72452A-F388-48FF-9689-0780778E569A}" type="slidenum">
              <a:rPr lang="en-GB" smtClean="0"/>
              <a:t>‹#›</a:t>
            </a:fld>
            <a:endParaRPr lang="en-GB"/>
          </a:p>
        </p:txBody>
      </p:sp>
    </p:spTree>
    <p:extLst>
      <p:ext uri="{BB962C8B-B14F-4D97-AF65-F5344CB8AC3E}">
        <p14:creationId xmlns:p14="http://schemas.microsoft.com/office/powerpoint/2010/main" val="2382099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E2823B0-6980-48FC-8B8A-9AB9A03AA717}" type="datetimeFigureOut">
              <a:rPr lang="en-GB" smtClean="0"/>
              <a:t>07/02/2024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72452A-F388-48FF-9689-0780778E569A}" type="slidenum">
              <a:rPr lang="en-GB" smtClean="0"/>
              <a:t>‹#›</a:t>
            </a:fld>
            <a:endParaRPr lang="en-GB"/>
          </a:p>
        </p:txBody>
      </p:sp>
    </p:spTree>
    <p:extLst>
      <p:ext uri="{BB962C8B-B14F-4D97-AF65-F5344CB8AC3E}">
        <p14:creationId xmlns:p14="http://schemas.microsoft.com/office/powerpoint/2010/main" val="28078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823B0-6980-48FC-8B8A-9AB9A03AA717}" type="datetimeFigureOut">
              <a:rPr lang="en-GB" smtClean="0"/>
              <a:t>07/02/2024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2452A-F388-48FF-9689-0780778E569A}" type="slidenum">
              <a:rPr lang="en-GB" smtClean="0"/>
              <a:t>‹#›</a:t>
            </a:fld>
            <a:endParaRPr lang="en-GB"/>
          </a:p>
        </p:txBody>
      </p:sp>
    </p:spTree>
    <p:extLst>
      <p:ext uri="{BB962C8B-B14F-4D97-AF65-F5344CB8AC3E}">
        <p14:creationId xmlns:p14="http://schemas.microsoft.com/office/powerpoint/2010/main" val="3263205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digitalspy.com/movies/a860327/black-panther-2-cast-release-date-trailer-plot-villain-spoiler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reate.kahoot.it/share/l12-i-daniel-blake-revision/7c082690-db19-4f5a-96be-572874248ec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EqzsGHpwJJE" TargetMode="External"/><Relationship Id="rId2" Type="http://schemas.openxmlformats.org/officeDocument/2006/relationships/hyperlink" Target="https://www.youtube.com/watch?v=VIKnmVqCFO4&amp;t=2s"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izmodo.com/this-black-panther-toy-commercial-is-more-important-tha-1821802836"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orbes.com/sites/csylt/2018/02/26/the-marvellous-marketing-vehicle-for-the-new-lexus/" TargetMode="External"/><Relationship Id="rId1" Type="http://schemas.openxmlformats.org/officeDocument/2006/relationships/slideLayout" Target="../slideLayouts/slideLayout2.xml"/><Relationship Id="rId5" Type="http://schemas.openxmlformats.org/officeDocument/2006/relationships/hyperlink" Target="https://www.youtube.com/watch?v=TkyAaVnZ6nE" TargetMode="Externa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JQbjS0_ZfJ0&amp;t=229s"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factmag.com/2018/02/13/ryan-coogler-kendrick-lamar-black-panther/"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theatlantic.com/entertainment/archive/2018/02/why-fashion-is-key-to-understanding-the-world-of-black-panther/553157/"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s48iFdSWxK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xD4LDiDAmI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834887"/>
            <a:ext cx="9144000" cy="1497496"/>
          </a:xfrm>
          <a:solidFill>
            <a:srgbClr val="92D050"/>
          </a:solidFill>
        </p:spPr>
        <p:txBody>
          <a:bodyPr>
            <a:noAutofit/>
          </a:bodyPr>
          <a:lstStyle/>
          <a:p>
            <a:r>
              <a:rPr lang="en-GB" sz="9600" b="1" dirty="0">
                <a:latin typeface="+mn-lt"/>
              </a:rPr>
              <a:t>COM 1 SEC B</a:t>
            </a:r>
          </a:p>
        </p:txBody>
      </p:sp>
      <p:sp>
        <p:nvSpPr>
          <p:cNvPr id="3" name="Subtitle 2"/>
          <p:cNvSpPr>
            <a:spLocks noGrp="1"/>
          </p:cNvSpPr>
          <p:nvPr>
            <p:ph type="subTitle" idx="1"/>
          </p:nvPr>
        </p:nvSpPr>
        <p:spPr>
          <a:xfrm>
            <a:off x="214393" y="4178293"/>
            <a:ext cx="8715214" cy="1193769"/>
          </a:xfrm>
        </p:spPr>
        <p:txBody>
          <a:bodyPr>
            <a:noAutofit/>
          </a:bodyPr>
          <a:lstStyle/>
          <a:p>
            <a:r>
              <a:rPr lang="en-GB" sz="2800" dirty="0" smtClean="0"/>
              <a:t>L13: Digital convergence, theory, regulation</a:t>
            </a:r>
            <a:endParaRPr lang="en-GB" sz="2800" b="1" dirty="0"/>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9F2017-00EC-410E-BC58-683B3B49D387}" type="slidenum">
              <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itle 1"/>
          <p:cNvSpPr txBox="1">
            <a:spLocks/>
          </p:cNvSpPr>
          <p:nvPr/>
        </p:nvSpPr>
        <p:spPr>
          <a:xfrm>
            <a:off x="0" y="2595273"/>
            <a:ext cx="9144000" cy="1193769"/>
          </a:xfrm>
          <a:prstGeom prst="rect">
            <a:avLst/>
          </a:prstGeom>
          <a:solidFill>
            <a:schemeClr val="bg1">
              <a:lumMod val="65000"/>
            </a:schemeClr>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uLnTx/>
                <a:uFillTx/>
                <a:latin typeface="Calibri Light" panose="020F0302020204030204"/>
                <a:ea typeface="+mj-ea"/>
                <a:cs typeface="+mj-cs"/>
              </a:rPr>
              <a:t>Industry and Audience</a:t>
            </a:r>
          </a:p>
        </p:txBody>
      </p:sp>
      <p:pic>
        <p:nvPicPr>
          <p:cNvPr id="2" name="Content Placeholder 2" descr="I, Daniel Blake : Dave Johns, Hayley Squires, Sharon Percy, Paul Laverty,  Ken Loach, Rebecca O'Brien: Amazon.co.uk: Prime Video">
            <a:extLst>
              <a:ext uri="{FF2B5EF4-FFF2-40B4-BE49-F238E27FC236}">
                <a16:creationId xmlns:a16="http://schemas.microsoft.com/office/drawing/2014/main" id="{BD96ADA2-7001-9F47-C565-A0323C2B92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6629" y="5132675"/>
            <a:ext cx="1212978" cy="161730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6457950" y="5132675"/>
            <a:ext cx="1155129" cy="1620507"/>
          </a:xfrm>
          <a:prstGeom prst="rect">
            <a:avLst/>
          </a:prstGeom>
        </p:spPr>
      </p:pic>
    </p:spTree>
    <p:extLst>
      <p:ext uri="{BB962C8B-B14F-4D97-AF65-F5344CB8AC3E}">
        <p14:creationId xmlns:p14="http://schemas.microsoft.com/office/powerpoint/2010/main" val="3180519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733912"/>
          </a:xfrm>
          <a:solidFill>
            <a:srgbClr val="92D050"/>
          </a:solidFill>
        </p:spPr>
        <p:txBody>
          <a:bodyPr>
            <a:normAutofit/>
          </a:bodyPr>
          <a:lstStyle/>
          <a:p>
            <a:r>
              <a:rPr lang="en-GB" b="1" dirty="0" smtClean="0"/>
              <a:t>Finally…regulation</a:t>
            </a:r>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p:txBody>
          <a:bodyPr>
            <a:normAutofit fontScale="77500" lnSpcReduction="20000"/>
          </a:bodyPr>
          <a:lstStyle/>
          <a:p>
            <a:r>
              <a:rPr lang="en-US" dirty="0"/>
              <a:t>The BBFC (an independent, non-governmental body) classifies film and video releases in the UK. However, local councils have the power to overrule BBFC decisions and rate films differently (e.g. This is England was rated 18 by the BBFC but several councils rated it 15).</a:t>
            </a:r>
          </a:p>
          <a:p>
            <a:pPr marL="0" indent="0">
              <a:buNone/>
            </a:pPr>
            <a:endParaRPr lang="en-US" dirty="0"/>
          </a:p>
          <a:p>
            <a:r>
              <a:rPr lang="en-US" dirty="0"/>
              <a:t>The theatrical release of Black Panther gained a 12a certificate. Look at the BBFC website for what constitutes a 12a - why do you think they awarded this to Black Panther</a:t>
            </a:r>
            <a:r>
              <a:rPr lang="en-US"/>
              <a:t>? </a:t>
            </a:r>
            <a:endParaRPr lang="en-US" dirty="0"/>
          </a:p>
          <a:p>
            <a:r>
              <a:rPr lang="en-US" dirty="0"/>
              <a:t>The film, like many recent Marvel films, features very little romantic drama and no sex or nudity. It is fairly violent, but the combat is fantastical (hard to imitate) and there is a strong moral code to most of the conflict. The film was classified as PG-13 in USA, and similarly in other territories. Why do you think the film was regulated this way, even in countries with stricter rules and censorship like China or India?</a:t>
            </a:r>
            <a:endParaRPr lang="en-GB" dirty="0"/>
          </a:p>
        </p:txBody>
      </p:sp>
    </p:spTree>
    <p:extLst>
      <p:ext uri="{BB962C8B-B14F-4D97-AF65-F5344CB8AC3E}">
        <p14:creationId xmlns:p14="http://schemas.microsoft.com/office/powerpoint/2010/main" val="1970655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733912"/>
          </a:xfrm>
          <a:solidFill>
            <a:srgbClr val="92D050"/>
          </a:solidFill>
        </p:spPr>
        <p:txBody>
          <a:bodyPr>
            <a:normAutofit/>
          </a:bodyPr>
          <a:lstStyle/>
          <a:p>
            <a:r>
              <a:rPr lang="en-GB" b="1" dirty="0" smtClean="0"/>
              <a:t>And finally – a fun article</a:t>
            </a:r>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p:txBody>
          <a:bodyPr/>
          <a:lstStyle/>
          <a:p>
            <a:r>
              <a:rPr lang="en-GB" dirty="0">
                <a:hlinkClick r:id="rId2"/>
              </a:rPr>
              <a:t>https://www.digitalspy.com/movies/a860327/black-panther-2-cast-release-date-trailer-plot-villain-spoilers</a:t>
            </a:r>
            <a:r>
              <a:rPr lang="en-GB" dirty="0" smtClean="0">
                <a:hlinkClick r:id="rId2"/>
              </a:rPr>
              <a:t>/</a:t>
            </a:r>
            <a:endParaRPr lang="en-GB" dirty="0" smtClean="0"/>
          </a:p>
          <a:p>
            <a:endParaRPr lang="en-GB" dirty="0"/>
          </a:p>
          <a:p>
            <a:r>
              <a:rPr lang="en-GB" dirty="0" smtClean="0"/>
              <a:t>As you look through this, do you have any thoughts about how the second film develops any ideas we have had about the first film? </a:t>
            </a:r>
          </a:p>
          <a:p>
            <a:endParaRPr lang="en-GB"/>
          </a:p>
          <a:p>
            <a:endParaRPr lang="en-GB" dirty="0" smtClean="0"/>
          </a:p>
          <a:p>
            <a:endParaRPr lang="en-GB" dirty="0"/>
          </a:p>
          <a:p>
            <a:endParaRPr lang="en-GB" dirty="0"/>
          </a:p>
        </p:txBody>
      </p:sp>
    </p:spTree>
    <p:extLst>
      <p:ext uri="{BB962C8B-B14F-4D97-AF65-F5344CB8AC3E}">
        <p14:creationId xmlns:p14="http://schemas.microsoft.com/office/powerpoint/2010/main" val="3156651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733912"/>
          </a:xfrm>
          <a:solidFill>
            <a:srgbClr val="92D050"/>
          </a:solidFill>
        </p:spPr>
        <p:txBody>
          <a:bodyPr>
            <a:normAutofit/>
          </a:bodyPr>
          <a:lstStyle/>
          <a:p>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88220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733912"/>
          </a:xfrm>
          <a:solidFill>
            <a:srgbClr val="92D050"/>
          </a:solidFill>
        </p:spPr>
        <p:txBody>
          <a:bodyPr>
            <a:normAutofit/>
          </a:bodyPr>
          <a:lstStyle/>
          <a:p>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10037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733912"/>
          </a:xfrm>
          <a:solidFill>
            <a:srgbClr val="92D050"/>
          </a:solidFill>
        </p:spPr>
        <p:txBody>
          <a:bodyPr>
            <a:normAutofit/>
          </a:bodyPr>
          <a:lstStyle/>
          <a:p>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784709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733912"/>
          </a:xfrm>
          <a:solidFill>
            <a:srgbClr val="92D050"/>
          </a:solidFill>
        </p:spPr>
        <p:txBody>
          <a:bodyPr>
            <a:normAutofit/>
          </a:bodyPr>
          <a:lstStyle/>
          <a:p>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573612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733912"/>
          </a:xfrm>
          <a:solidFill>
            <a:srgbClr val="92D050"/>
          </a:solidFill>
        </p:spPr>
        <p:txBody>
          <a:bodyPr>
            <a:normAutofit/>
          </a:bodyPr>
          <a:lstStyle/>
          <a:p>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705466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733912"/>
          </a:xfrm>
          <a:solidFill>
            <a:srgbClr val="92D050"/>
          </a:solidFill>
        </p:spPr>
        <p:txBody>
          <a:bodyPr>
            <a:normAutofit/>
          </a:bodyPr>
          <a:lstStyle/>
          <a:p>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30498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4F4D-709F-11EC-6894-0DD787683E7E}"/>
              </a:ext>
            </a:extLst>
          </p:cNvPr>
          <p:cNvSpPr>
            <a:spLocks noGrp="1"/>
          </p:cNvSpPr>
          <p:nvPr>
            <p:ph type="title"/>
          </p:nvPr>
        </p:nvSpPr>
        <p:spPr>
          <a:xfrm>
            <a:off x="0" y="228939"/>
            <a:ext cx="7886700" cy="870287"/>
          </a:xfrm>
          <a:solidFill>
            <a:srgbClr val="92D050"/>
          </a:solidFill>
        </p:spPr>
        <p:txBody>
          <a:bodyPr/>
          <a:lstStyle/>
          <a:p>
            <a:r>
              <a:rPr lang="en-GB" b="1" dirty="0"/>
              <a:t>Admin</a:t>
            </a:r>
          </a:p>
        </p:txBody>
      </p:sp>
      <p:sp>
        <p:nvSpPr>
          <p:cNvPr id="3" name="Content Placeholder 2">
            <a:extLst>
              <a:ext uri="{FF2B5EF4-FFF2-40B4-BE49-F238E27FC236}">
                <a16:creationId xmlns:a16="http://schemas.microsoft.com/office/drawing/2014/main" id="{7C39ACFA-7F80-FA61-042B-9B0AE333B183}"/>
              </a:ext>
            </a:extLst>
          </p:cNvPr>
          <p:cNvSpPr>
            <a:spLocks noGrp="1"/>
          </p:cNvSpPr>
          <p:nvPr>
            <p:ph idx="1"/>
          </p:nvPr>
        </p:nvSpPr>
        <p:spPr/>
        <p:txBody>
          <a:bodyPr>
            <a:normAutofit/>
          </a:bodyPr>
          <a:lstStyle/>
          <a:p>
            <a:r>
              <a:rPr lang="en-GB" dirty="0"/>
              <a:t>Homework: see next slide</a:t>
            </a:r>
          </a:p>
        </p:txBody>
      </p:sp>
    </p:spTree>
    <p:extLst>
      <p:ext uri="{BB962C8B-B14F-4D97-AF65-F5344CB8AC3E}">
        <p14:creationId xmlns:p14="http://schemas.microsoft.com/office/powerpoint/2010/main" val="1829115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94F4D-709F-11EC-6894-0DD787683E7E}"/>
              </a:ext>
            </a:extLst>
          </p:cNvPr>
          <p:cNvSpPr>
            <a:spLocks noGrp="1"/>
          </p:cNvSpPr>
          <p:nvPr>
            <p:ph type="title"/>
          </p:nvPr>
        </p:nvSpPr>
        <p:spPr>
          <a:xfrm>
            <a:off x="0" y="228939"/>
            <a:ext cx="7886700" cy="870287"/>
          </a:xfrm>
          <a:solidFill>
            <a:srgbClr val="92D050"/>
          </a:solidFill>
        </p:spPr>
        <p:txBody>
          <a:bodyPr>
            <a:normAutofit fontScale="90000"/>
          </a:bodyPr>
          <a:lstStyle/>
          <a:p>
            <a:r>
              <a:rPr lang="en-GB" b="1" dirty="0"/>
              <a:t>Homework: hand in Tuesday 20</a:t>
            </a:r>
            <a:r>
              <a:rPr lang="en-GB" b="1" baseline="30000" dirty="0"/>
              <a:t>th</a:t>
            </a:r>
            <a:r>
              <a:rPr lang="en-GB" b="1" dirty="0"/>
              <a:t> Feb</a:t>
            </a:r>
          </a:p>
        </p:txBody>
      </p:sp>
      <p:sp>
        <p:nvSpPr>
          <p:cNvPr id="3" name="Content Placeholder 2">
            <a:extLst>
              <a:ext uri="{FF2B5EF4-FFF2-40B4-BE49-F238E27FC236}">
                <a16:creationId xmlns:a16="http://schemas.microsoft.com/office/drawing/2014/main" id="{7C39ACFA-7F80-FA61-042B-9B0AE333B183}"/>
              </a:ext>
            </a:extLst>
          </p:cNvPr>
          <p:cNvSpPr>
            <a:spLocks noGrp="1"/>
          </p:cNvSpPr>
          <p:nvPr>
            <p:ph idx="1"/>
          </p:nvPr>
        </p:nvSpPr>
        <p:spPr>
          <a:xfrm>
            <a:off x="628650" y="1679710"/>
            <a:ext cx="6686550" cy="4351338"/>
          </a:xfrm>
        </p:spPr>
        <p:txBody>
          <a:bodyPr>
            <a:normAutofit fontScale="92500" lnSpcReduction="10000"/>
          </a:bodyPr>
          <a:lstStyle/>
          <a:p>
            <a:pPr marL="0" indent="0">
              <a:buNone/>
            </a:pPr>
            <a:r>
              <a:rPr lang="en-GB" b="1" dirty="0"/>
              <a:t>Use this </a:t>
            </a:r>
            <a:r>
              <a:rPr lang="en-GB" b="1" dirty="0" err="1"/>
              <a:t>powerpoint</a:t>
            </a:r>
            <a:r>
              <a:rPr lang="en-GB" b="1" dirty="0"/>
              <a:t> to answer the question:</a:t>
            </a:r>
          </a:p>
          <a:p>
            <a:pPr marL="0" indent="0">
              <a:buNone/>
            </a:pPr>
            <a:endParaRPr lang="en-GB" b="1"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Discussion – how many marks do you think this should be worth?</a:t>
            </a:r>
          </a:p>
          <a:p>
            <a:pPr marL="0" indent="0">
              <a:buNone/>
            </a:pPr>
            <a:endParaRPr lang="en-GB" dirty="0"/>
          </a:p>
        </p:txBody>
      </p:sp>
      <p:sp>
        <p:nvSpPr>
          <p:cNvPr id="4" name="TextBox 3">
            <a:extLst>
              <a:ext uri="{FF2B5EF4-FFF2-40B4-BE49-F238E27FC236}">
                <a16:creationId xmlns:a16="http://schemas.microsoft.com/office/drawing/2014/main" id="{67C8B033-20E7-E36C-CA2B-101C10B39FFC}"/>
              </a:ext>
            </a:extLst>
          </p:cNvPr>
          <p:cNvSpPr txBox="1"/>
          <p:nvPr/>
        </p:nvSpPr>
        <p:spPr>
          <a:xfrm>
            <a:off x="756686" y="2521059"/>
            <a:ext cx="6140223" cy="1384995"/>
          </a:xfrm>
          <a:custGeom>
            <a:avLst/>
            <a:gdLst>
              <a:gd name="connsiteX0" fmla="*/ 0 w 6140223"/>
              <a:gd name="connsiteY0" fmla="*/ 0 h 1384995"/>
              <a:gd name="connsiteX1" fmla="*/ 619604 w 6140223"/>
              <a:gd name="connsiteY1" fmla="*/ 0 h 1384995"/>
              <a:gd name="connsiteX2" fmla="*/ 1239209 w 6140223"/>
              <a:gd name="connsiteY2" fmla="*/ 0 h 1384995"/>
              <a:gd name="connsiteX3" fmla="*/ 1858813 w 6140223"/>
              <a:gd name="connsiteY3" fmla="*/ 0 h 1384995"/>
              <a:gd name="connsiteX4" fmla="*/ 2294211 w 6140223"/>
              <a:gd name="connsiteY4" fmla="*/ 0 h 1384995"/>
              <a:gd name="connsiteX5" fmla="*/ 2975217 w 6140223"/>
              <a:gd name="connsiteY5" fmla="*/ 0 h 1384995"/>
              <a:gd name="connsiteX6" fmla="*/ 3656224 w 6140223"/>
              <a:gd name="connsiteY6" fmla="*/ 0 h 1384995"/>
              <a:gd name="connsiteX7" fmla="*/ 4214426 w 6140223"/>
              <a:gd name="connsiteY7" fmla="*/ 0 h 1384995"/>
              <a:gd name="connsiteX8" fmla="*/ 4772628 w 6140223"/>
              <a:gd name="connsiteY8" fmla="*/ 0 h 1384995"/>
              <a:gd name="connsiteX9" fmla="*/ 5330830 w 6140223"/>
              <a:gd name="connsiteY9" fmla="*/ 0 h 1384995"/>
              <a:gd name="connsiteX10" fmla="*/ 6140223 w 6140223"/>
              <a:gd name="connsiteY10" fmla="*/ 0 h 1384995"/>
              <a:gd name="connsiteX11" fmla="*/ 6140223 w 6140223"/>
              <a:gd name="connsiteY11" fmla="*/ 461665 h 1384995"/>
              <a:gd name="connsiteX12" fmla="*/ 6140223 w 6140223"/>
              <a:gd name="connsiteY12" fmla="*/ 895630 h 1384995"/>
              <a:gd name="connsiteX13" fmla="*/ 6140223 w 6140223"/>
              <a:gd name="connsiteY13" fmla="*/ 1384995 h 1384995"/>
              <a:gd name="connsiteX14" fmla="*/ 5766228 w 6140223"/>
              <a:gd name="connsiteY14" fmla="*/ 1384995 h 1384995"/>
              <a:gd name="connsiteX15" fmla="*/ 5146623 w 6140223"/>
              <a:gd name="connsiteY15" fmla="*/ 1384995 h 1384995"/>
              <a:gd name="connsiteX16" fmla="*/ 4465617 w 6140223"/>
              <a:gd name="connsiteY16" fmla="*/ 1384995 h 1384995"/>
              <a:gd name="connsiteX17" fmla="*/ 4030219 w 6140223"/>
              <a:gd name="connsiteY17" fmla="*/ 1384995 h 1384995"/>
              <a:gd name="connsiteX18" fmla="*/ 3349213 w 6140223"/>
              <a:gd name="connsiteY18" fmla="*/ 1384995 h 1384995"/>
              <a:gd name="connsiteX19" fmla="*/ 2852413 w 6140223"/>
              <a:gd name="connsiteY19" fmla="*/ 1384995 h 1384995"/>
              <a:gd name="connsiteX20" fmla="*/ 2232808 w 6140223"/>
              <a:gd name="connsiteY20" fmla="*/ 1384995 h 1384995"/>
              <a:gd name="connsiteX21" fmla="*/ 1797411 w 6140223"/>
              <a:gd name="connsiteY21" fmla="*/ 1384995 h 1384995"/>
              <a:gd name="connsiteX22" fmla="*/ 1362013 w 6140223"/>
              <a:gd name="connsiteY22" fmla="*/ 1384995 h 1384995"/>
              <a:gd name="connsiteX23" fmla="*/ 803811 w 6140223"/>
              <a:gd name="connsiteY23" fmla="*/ 1384995 h 1384995"/>
              <a:gd name="connsiteX24" fmla="*/ 0 w 6140223"/>
              <a:gd name="connsiteY24" fmla="*/ 1384995 h 1384995"/>
              <a:gd name="connsiteX25" fmla="*/ 0 w 6140223"/>
              <a:gd name="connsiteY25" fmla="*/ 895630 h 1384995"/>
              <a:gd name="connsiteX26" fmla="*/ 0 w 6140223"/>
              <a:gd name="connsiteY26" fmla="*/ 475515 h 1384995"/>
              <a:gd name="connsiteX27" fmla="*/ 0 w 6140223"/>
              <a:gd name="connsiteY27"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40223" h="1384995" fill="none" extrusionOk="0">
                <a:moveTo>
                  <a:pt x="0" y="0"/>
                </a:moveTo>
                <a:cubicBezTo>
                  <a:pt x="273549" y="-1688"/>
                  <a:pt x="421831" y="68161"/>
                  <a:pt x="619604" y="0"/>
                </a:cubicBezTo>
                <a:cubicBezTo>
                  <a:pt x="817377" y="-68161"/>
                  <a:pt x="990525" y="48294"/>
                  <a:pt x="1239209" y="0"/>
                </a:cubicBezTo>
                <a:cubicBezTo>
                  <a:pt x="1487893" y="-48294"/>
                  <a:pt x="1719195" y="52935"/>
                  <a:pt x="1858813" y="0"/>
                </a:cubicBezTo>
                <a:cubicBezTo>
                  <a:pt x="1998431" y="-52935"/>
                  <a:pt x="2114570" y="2393"/>
                  <a:pt x="2294211" y="0"/>
                </a:cubicBezTo>
                <a:cubicBezTo>
                  <a:pt x="2473852" y="-2393"/>
                  <a:pt x="2707772" y="59374"/>
                  <a:pt x="2975217" y="0"/>
                </a:cubicBezTo>
                <a:cubicBezTo>
                  <a:pt x="3242662" y="-59374"/>
                  <a:pt x="3318916" y="44675"/>
                  <a:pt x="3656224" y="0"/>
                </a:cubicBezTo>
                <a:cubicBezTo>
                  <a:pt x="3993532" y="-44675"/>
                  <a:pt x="3998253" y="30861"/>
                  <a:pt x="4214426" y="0"/>
                </a:cubicBezTo>
                <a:cubicBezTo>
                  <a:pt x="4430599" y="-30861"/>
                  <a:pt x="4542616" y="9965"/>
                  <a:pt x="4772628" y="0"/>
                </a:cubicBezTo>
                <a:cubicBezTo>
                  <a:pt x="5002640" y="-9965"/>
                  <a:pt x="5093031" y="61353"/>
                  <a:pt x="5330830" y="0"/>
                </a:cubicBezTo>
                <a:cubicBezTo>
                  <a:pt x="5568629" y="-61353"/>
                  <a:pt x="5871238" y="54826"/>
                  <a:pt x="6140223" y="0"/>
                </a:cubicBezTo>
                <a:cubicBezTo>
                  <a:pt x="6184043" y="183976"/>
                  <a:pt x="6119184" y="361945"/>
                  <a:pt x="6140223" y="461665"/>
                </a:cubicBezTo>
                <a:cubicBezTo>
                  <a:pt x="6161262" y="561386"/>
                  <a:pt x="6120528" y="792099"/>
                  <a:pt x="6140223" y="895630"/>
                </a:cubicBezTo>
                <a:cubicBezTo>
                  <a:pt x="6159918" y="999161"/>
                  <a:pt x="6096419" y="1230194"/>
                  <a:pt x="6140223" y="1384995"/>
                </a:cubicBezTo>
                <a:cubicBezTo>
                  <a:pt x="5971862" y="1394306"/>
                  <a:pt x="5919961" y="1344128"/>
                  <a:pt x="5766228" y="1384995"/>
                </a:cubicBezTo>
                <a:cubicBezTo>
                  <a:pt x="5612495" y="1425862"/>
                  <a:pt x="5421688" y="1377166"/>
                  <a:pt x="5146623" y="1384995"/>
                </a:cubicBezTo>
                <a:cubicBezTo>
                  <a:pt x="4871558" y="1392824"/>
                  <a:pt x="4680734" y="1374231"/>
                  <a:pt x="4465617" y="1384995"/>
                </a:cubicBezTo>
                <a:cubicBezTo>
                  <a:pt x="4250500" y="1395759"/>
                  <a:pt x="4191544" y="1366440"/>
                  <a:pt x="4030219" y="1384995"/>
                </a:cubicBezTo>
                <a:cubicBezTo>
                  <a:pt x="3868894" y="1403550"/>
                  <a:pt x="3562122" y="1373492"/>
                  <a:pt x="3349213" y="1384995"/>
                </a:cubicBezTo>
                <a:cubicBezTo>
                  <a:pt x="3136304" y="1396498"/>
                  <a:pt x="2984312" y="1337746"/>
                  <a:pt x="2852413" y="1384995"/>
                </a:cubicBezTo>
                <a:cubicBezTo>
                  <a:pt x="2720514" y="1432244"/>
                  <a:pt x="2536190" y="1359075"/>
                  <a:pt x="2232808" y="1384995"/>
                </a:cubicBezTo>
                <a:cubicBezTo>
                  <a:pt x="1929427" y="1410915"/>
                  <a:pt x="1935262" y="1376232"/>
                  <a:pt x="1797411" y="1384995"/>
                </a:cubicBezTo>
                <a:cubicBezTo>
                  <a:pt x="1659560" y="1393758"/>
                  <a:pt x="1513978" y="1344260"/>
                  <a:pt x="1362013" y="1384995"/>
                </a:cubicBezTo>
                <a:cubicBezTo>
                  <a:pt x="1210048" y="1425730"/>
                  <a:pt x="944433" y="1337524"/>
                  <a:pt x="803811" y="1384995"/>
                </a:cubicBezTo>
                <a:cubicBezTo>
                  <a:pt x="663189" y="1432466"/>
                  <a:pt x="385739" y="1289396"/>
                  <a:pt x="0" y="1384995"/>
                </a:cubicBezTo>
                <a:cubicBezTo>
                  <a:pt x="-58564" y="1269523"/>
                  <a:pt x="44991" y="1030599"/>
                  <a:pt x="0" y="895630"/>
                </a:cubicBezTo>
                <a:cubicBezTo>
                  <a:pt x="-44991" y="760662"/>
                  <a:pt x="43724" y="564969"/>
                  <a:pt x="0" y="475515"/>
                </a:cubicBezTo>
                <a:cubicBezTo>
                  <a:pt x="-43724" y="386062"/>
                  <a:pt x="55637" y="166948"/>
                  <a:pt x="0" y="0"/>
                </a:cubicBezTo>
                <a:close/>
              </a:path>
              <a:path w="6140223" h="1384995" stroke="0" extrusionOk="0">
                <a:moveTo>
                  <a:pt x="0" y="0"/>
                </a:moveTo>
                <a:cubicBezTo>
                  <a:pt x="162342" y="-43075"/>
                  <a:pt x="363903" y="40280"/>
                  <a:pt x="496800" y="0"/>
                </a:cubicBezTo>
                <a:cubicBezTo>
                  <a:pt x="629697" y="-40280"/>
                  <a:pt x="893726" y="65356"/>
                  <a:pt x="1116404" y="0"/>
                </a:cubicBezTo>
                <a:cubicBezTo>
                  <a:pt x="1339082" y="-65356"/>
                  <a:pt x="1382342" y="47281"/>
                  <a:pt x="1551802" y="0"/>
                </a:cubicBezTo>
                <a:cubicBezTo>
                  <a:pt x="1721262" y="-47281"/>
                  <a:pt x="1892215" y="11502"/>
                  <a:pt x="1987199" y="0"/>
                </a:cubicBezTo>
                <a:cubicBezTo>
                  <a:pt x="2082183" y="-11502"/>
                  <a:pt x="2281887" y="28359"/>
                  <a:pt x="2483999" y="0"/>
                </a:cubicBezTo>
                <a:cubicBezTo>
                  <a:pt x="2686111" y="-28359"/>
                  <a:pt x="2910007" y="61544"/>
                  <a:pt x="3042201" y="0"/>
                </a:cubicBezTo>
                <a:cubicBezTo>
                  <a:pt x="3174395" y="-61544"/>
                  <a:pt x="3358134" y="63137"/>
                  <a:pt x="3661806" y="0"/>
                </a:cubicBezTo>
                <a:cubicBezTo>
                  <a:pt x="3965478" y="-63137"/>
                  <a:pt x="4020697" y="16368"/>
                  <a:pt x="4342812" y="0"/>
                </a:cubicBezTo>
                <a:cubicBezTo>
                  <a:pt x="4664927" y="-16368"/>
                  <a:pt x="4607894" y="29760"/>
                  <a:pt x="4716808" y="0"/>
                </a:cubicBezTo>
                <a:cubicBezTo>
                  <a:pt x="4825722" y="-29760"/>
                  <a:pt x="5222834" y="31208"/>
                  <a:pt x="5397814" y="0"/>
                </a:cubicBezTo>
                <a:cubicBezTo>
                  <a:pt x="5572794" y="-31208"/>
                  <a:pt x="5823724" y="25091"/>
                  <a:pt x="6140223" y="0"/>
                </a:cubicBezTo>
                <a:cubicBezTo>
                  <a:pt x="6155401" y="162655"/>
                  <a:pt x="6094432" y="299326"/>
                  <a:pt x="6140223" y="447815"/>
                </a:cubicBezTo>
                <a:cubicBezTo>
                  <a:pt x="6186014" y="596305"/>
                  <a:pt x="6106897" y="682139"/>
                  <a:pt x="6140223" y="895630"/>
                </a:cubicBezTo>
                <a:cubicBezTo>
                  <a:pt x="6173549" y="1109121"/>
                  <a:pt x="6089701" y="1191329"/>
                  <a:pt x="6140223" y="1384995"/>
                </a:cubicBezTo>
                <a:cubicBezTo>
                  <a:pt x="6039056" y="1425659"/>
                  <a:pt x="5819570" y="1349019"/>
                  <a:pt x="5704825" y="1384995"/>
                </a:cubicBezTo>
                <a:cubicBezTo>
                  <a:pt x="5590080" y="1420971"/>
                  <a:pt x="5513729" y="1378895"/>
                  <a:pt x="5330830" y="1384995"/>
                </a:cubicBezTo>
                <a:cubicBezTo>
                  <a:pt x="5147932" y="1391095"/>
                  <a:pt x="4995333" y="1333922"/>
                  <a:pt x="4895432" y="1384995"/>
                </a:cubicBezTo>
                <a:cubicBezTo>
                  <a:pt x="4795531" y="1436068"/>
                  <a:pt x="4535241" y="1364974"/>
                  <a:pt x="4337230" y="1384995"/>
                </a:cubicBezTo>
                <a:cubicBezTo>
                  <a:pt x="4139219" y="1405016"/>
                  <a:pt x="3934631" y="1345522"/>
                  <a:pt x="3779028" y="1384995"/>
                </a:cubicBezTo>
                <a:cubicBezTo>
                  <a:pt x="3623425" y="1424468"/>
                  <a:pt x="3437859" y="1361545"/>
                  <a:pt x="3098022" y="1384995"/>
                </a:cubicBezTo>
                <a:cubicBezTo>
                  <a:pt x="2758185" y="1408445"/>
                  <a:pt x="2627429" y="1330305"/>
                  <a:pt x="2478417" y="1384995"/>
                </a:cubicBezTo>
                <a:cubicBezTo>
                  <a:pt x="2329405" y="1439685"/>
                  <a:pt x="2079906" y="1347340"/>
                  <a:pt x="1920215" y="1384995"/>
                </a:cubicBezTo>
                <a:cubicBezTo>
                  <a:pt x="1760524" y="1422650"/>
                  <a:pt x="1608167" y="1372921"/>
                  <a:pt x="1300611" y="1384995"/>
                </a:cubicBezTo>
                <a:cubicBezTo>
                  <a:pt x="993055" y="1397069"/>
                  <a:pt x="837632" y="1345045"/>
                  <a:pt x="619604" y="1384995"/>
                </a:cubicBezTo>
                <a:cubicBezTo>
                  <a:pt x="401576" y="1424945"/>
                  <a:pt x="222733" y="1368090"/>
                  <a:pt x="0" y="1384995"/>
                </a:cubicBezTo>
                <a:cubicBezTo>
                  <a:pt x="-25243" y="1239610"/>
                  <a:pt x="10958" y="1036987"/>
                  <a:pt x="0" y="895630"/>
                </a:cubicBezTo>
                <a:cubicBezTo>
                  <a:pt x="-10958" y="754273"/>
                  <a:pt x="49268" y="599508"/>
                  <a:pt x="0" y="406265"/>
                </a:cubicBezTo>
                <a:cubicBezTo>
                  <a:pt x="-49268" y="213023"/>
                  <a:pt x="41437" y="126100"/>
                  <a:pt x="0" y="0"/>
                </a:cubicBezTo>
                <a:close/>
              </a:path>
            </a:pathLst>
          </a:custGeom>
          <a:solidFill>
            <a:srgbClr val="00FF00"/>
          </a:solidFill>
          <a:ln>
            <a:solidFill>
              <a:schemeClr val="tx1"/>
            </a:solidFill>
            <a:extLst>
              <a:ext uri="{C807C97D-BFC1-408E-A445-0C87EB9F89A2}">
                <ask:lineSketchStyleProps xmlns:ask="http://schemas.microsoft.com/office/drawing/2018/sketchyshapes" xmlns="" sd="2687724005">
                  <a:prstGeom prst="rect">
                    <a:avLst/>
                  </a:prstGeom>
                  <ask:type>
                    <ask:lineSketchScribble/>
                  </ask:type>
                </ask:lineSketchStyleProps>
              </a:ext>
            </a:extLst>
          </a:ln>
        </p:spPr>
        <p:txBody>
          <a:bodyPr wrap="square" rtlCol="0">
            <a:spAutoFit/>
          </a:bodyPr>
          <a:lstStyle/>
          <a:p>
            <a:r>
              <a:rPr lang="en-GB" sz="2800" b="1" dirty="0"/>
              <a:t>How did Disney target, grow and maintain audiences for Black Panther both nationally and globally?</a:t>
            </a:r>
            <a:endParaRPr lang="en-US" sz="2800" b="1" dirty="0"/>
          </a:p>
        </p:txBody>
      </p:sp>
    </p:spTree>
    <p:extLst>
      <p:ext uri="{BB962C8B-B14F-4D97-AF65-F5344CB8AC3E}">
        <p14:creationId xmlns:p14="http://schemas.microsoft.com/office/powerpoint/2010/main" val="402496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733912"/>
          </a:xfrm>
          <a:solidFill>
            <a:srgbClr val="92D050"/>
          </a:solidFill>
        </p:spPr>
        <p:txBody>
          <a:bodyPr>
            <a:normAutofit/>
          </a:bodyPr>
          <a:lstStyle/>
          <a:p>
            <a:r>
              <a:rPr lang="en-GB" b="1" dirty="0" smtClean="0"/>
              <a:t>Starter</a:t>
            </a:r>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a:xfrm>
            <a:off x="628650" y="1825625"/>
            <a:ext cx="3386397" cy="4351338"/>
          </a:xfrm>
        </p:spPr>
        <p:txBody>
          <a:bodyPr/>
          <a:lstStyle/>
          <a:p>
            <a:r>
              <a:rPr lang="en-GB" dirty="0" smtClean="0"/>
              <a:t>This is a cover of the Black </a:t>
            </a:r>
            <a:r>
              <a:rPr lang="en-GB" dirty="0"/>
              <a:t>P</a:t>
            </a:r>
            <a:r>
              <a:rPr lang="en-GB" dirty="0" smtClean="0"/>
              <a:t>anther comic from around 1976</a:t>
            </a:r>
          </a:p>
          <a:p>
            <a:r>
              <a:rPr lang="en-GB" dirty="0" smtClean="0"/>
              <a:t>Comments? </a:t>
            </a:r>
            <a:endParaRPr lang="en-GB" dirty="0"/>
          </a:p>
        </p:txBody>
      </p:sp>
      <p:pic>
        <p:nvPicPr>
          <p:cNvPr id="3" name="Picture 2"/>
          <p:cNvPicPr>
            <a:picLocks noChangeAspect="1"/>
          </p:cNvPicPr>
          <p:nvPr/>
        </p:nvPicPr>
        <p:blipFill>
          <a:blip r:embed="rId2"/>
          <a:stretch>
            <a:fillRect/>
          </a:stretch>
        </p:blipFill>
        <p:spPr>
          <a:xfrm>
            <a:off x="4754260" y="0"/>
            <a:ext cx="4389740" cy="6829668"/>
          </a:xfrm>
          <a:prstGeom prst="rect">
            <a:avLst/>
          </a:prstGeom>
        </p:spPr>
      </p:pic>
    </p:spTree>
    <p:extLst>
      <p:ext uri="{BB962C8B-B14F-4D97-AF65-F5344CB8AC3E}">
        <p14:creationId xmlns:p14="http://schemas.microsoft.com/office/powerpoint/2010/main" val="389259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50"/>
            <a:ext cx="8515350" cy="733912"/>
          </a:xfrm>
          <a:solidFill>
            <a:srgbClr val="92D050"/>
          </a:solidFill>
        </p:spPr>
        <p:txBody>
          <a:bodyPr>
            <a:normAutofit fontScale="90000"/>
          </a:bodyPr>
          <a:lstStyle/>
          <a:p>
            <a:r>
              <a:rPr lang="en-GB" b="1" dirty="0"/>
              <a:t>Starter: I, Daniel Blake revision Kahoot</a:t>
            </a:r>
          </a:p>
        </p:txBody>
      </p:sp>
      <p:sp>
        <p:nvSpPr>
          <p:cNvPr id="4" name="Text Placeholder 3"/>
          <p:cNvSpPr txBox="1">
            <a:spLocks/>
          </p:cNvSpPr>
          <p:nvPr/>
        </p:nvSpPr>
        <p:spPr>
          <a:xfrm>
            <a:off x="311700" y="1152475"/>
            <a:ext cx="8520600" cy="3416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5" name="TextBox 4">
            <a:extLst>
              <a:ext uri="{FF2B5EF4-FFF2-40B4-BE49-F238E27FC236}">
                <a16:creationId xmlns:a16="http://schemas.microsoft.com/office/drawing/2014/main" id="{F848A8EC-F006-311B-BA11-40E807F28E1D}"/>
              </a:ext>
            </a:extLst>
          </p:cNvPr>
          <p:cNvSpPr txBox="1"/>
          <p:nvPr/>
        </p:nvSpPr>
        <p:spPr>
          <a:xfrm>
            <a:off x="479564" y="1106349"/>
            <a:ext cx="4696238" cy="1754326"/>
          </a:xfrm>
          <a:prstGeom prst="rect">
            <a:avLst/>
          </a:prstGeom>
          <a:noFill/>
        </p:spPr>
        <p:txBody>
          <a:bodyPr wrap="square">
            <a:spAutoFit/>
          </a:bodyPr>
          <a:lstStyle/>
          <a:p>
            <a:endParaRPr lang="en-GB" dirty="0"/>
          </a:p>
          <a:p>
            <a:r>
              <a:rPr lang="en-GB" dirty="0">
                <a:hlinkClick r:id="rId2"/>
              </a:rPr>
              <a:t>https://create.kahoot.it/share/l12-i-daniel-blake-revision/7c082690-db19-4f5a-96be-572874248ec4</a:t>
            </a:r>
            <a:endParaRPr lang="en-GB" dirty="0"/>
          </a:p>
          <a:p>
            <a:endParaRPr lang="en-GB" dirty="0"/>
          </a:p>
          <a:p>
            <a:endParaRPr lang="en-GB" dirty="0"/>
          </a:p>
        </p:txBody>
      </p:sp>
    </p:spTree>
    <p:extLst>
      <p:ext uri="{BB962C8B-B14F-4D97-AF65-F5344CB8AC3E}">
        <p14:creationId xmlns:p14="http://schemas.microsoft.com/office/powerpoint/2010/main" val="223847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CC18B-2380-FAD5-BAF9-0E7F070A82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EB81E-2D3C-8A93-1CD3-343B2FB720CA}"/>
              </a:ext>
            </a:extLst>
          </p:cNvPr>
          <p:cNvSpPr>
            <a:spLocks noGrp="1"/>
          </p:cNvSpPr>
          <p:nvPr>
            <p:ph type="title"/>
          </p:nvPr>
        </p:nvSpPr>
        <p:spPr>
          <a:xfrm>
            <a:off x="0" y="110150"/>
            <a:ext cx="8515350" cy="733912"/>
          </a:xfrm>
          <a:solidFill>
            <a:srgbClr val="92D050"/>
          </a:solidFill>
        </p:spPr>
        <p:txBody>
          <a:bodyPr>
            <a:normAutofit/>
          </a:bodyPr>
          <a:lstStyle/>
          <a:p>
            <a:r>
              <a:rPr lang="en-GB" b="1" dirty="0"/>
              <a:t>Flash forward</a:t>
            </a:r>
          </a:p>
        </p:txBody>
      </p:sp>
      <p:sp>
        <p:nvSpPr>
          <p:cNvPr id="5" name="Content Placeholder 4">
            <a:extLst>
              <a:ext uri="{FF2B5EF4-FFF2-40B4-BE49-F238E27FC236}">
                <a16:creationId xmlns:a16="http://schemas.microsoft.com/office/drawing/2014/main" id="{CDFC036A-54A0-30E7-DEB0-AF2737C46B58}"/>
              </a:ext>
            </a:extLst>
          </p:cNvPr>
          <p:cNvSpPr>
            <a:spLocks noGrp="1"/>
          </p:cNvSpPr>
          <p:nvPr>
            <p:ph idx="1"/>
          </p:nvPr>
        </p:nvSpPr>
        <p:spPr/>
        <p:txBody>
          <a:bodyPr/>
          <a:lstStyle/>
          <a:p>
            <a:r>
              <a:rPr lang="en-GB" dirty="0"/>
              <a:t>At the end of the lesson there will be a vocabulary test. Please make a note of all the words in </a:t>
            </a:r>
            <a:r>
              <a:rPr lang="en-GB" b="1" dirty="0">
                <a:solidFill>
                  <a:srgbClr val="00B050"/>
                </a:solidFill>
              </a:rPr>
              <a:t>bold green</a:t>
            </a:r>
            <a:r>
              <a:rPr lang="en-GB" dirty="0"/>
              <a:t>. These are the terminology words that you need to know for this test. </a:t>
            </a:r>
          </a:p>
          <a:p>
            <a:endParaRPr lang="en-GB" dirty="0"/>
          </a:p>
          <a:p>
            <a:r>
              <a:rPr lang="en-GB" dirty="0"/>
              <a:t>Do also ask me about other words. I often deliberately use longer words to enrich your vocabulary, so check I know what they mean!</a:t>
            </a:r>
          </a:p>
        </p:txBody>
      </p:sp>
    </p:spTree>
    <p:extLst>
      <p:ext uri="{BB962C8B-B14F-4D97-AF65-F5344CB8AC3E}">
        <p14:creationId xmlns:p14="http://schemas.microsoft.com/office/powerpoint/2010/main" val="2250377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49"/>
            <a:ext cx="8515350" cy="1715475"/>
          </a:xfrm>
          <a:solidFill>
            <a:srgbClr val="92D050"/>
          </a:solidFill>
        </p:spPr>
        <p:txBody>
          <a:bodyPr>
            <a:normAutofit fontScale="90000"/>
          </a:bodyPr>
          <a:lstStyle/>
          <a:p>
            <a:r>
              <a:rPr lang="en-GB" b="1" dirty="0"/>
              <a:t>So, what marketing strategies did Disney use to target, grow and maintain audiences?</a:t>
            </a:r>
          </a:p>
        </p:txBody>
      </p:sp>
      <p:sp>
        <p:nvSpPr>
          <p:cNvPr id="5" name="Content Placeholder 4">
            <a:extLst>
              <a:ext uri="{FF2B5EF4-FFF2-40B4-BE49-F238E27FC236}">
                <a16:creationId xmlns:a16="http://schemas.microsoft.com/office/drawing/2014/main" id="{4553C489-0564-F585-97A6-8D7EC05BD5DC}"/>
              </a:ext>
            </a:extLst>
          </p:cNvPr>
          <p:cNvSpPr>
            <a:spLocks noGrp="1"/>
          </p:cNvSpPr>
          <p:nvPr>
            <p:ph idx="1"/>
          </p:nvPr>
        </p:nvSpPr>
        <p:spPr>
          <a:xfrm>
            <a:off x="521646" y="2542091"/>
            <a:ext cx="7886700" cy="3284676"/>
          </a:xfrm>
        </p:spPr>
        <p:txBody>
          <a:bodyPr>
            <a:normAutofit lnSpcReduction="10000"/>
          </a:bodyPr>
          <a:lstStyle/>
          <a:p>
            <a:r>
              <a:rPr lang="en-GB" dirty="0"/>
              <a:t>The </a:t>
            </a:r>
            <a:r>
              <a:rPr lang="en-GB" b="1" dirty="0">
                <a:solidFill>
                  <a:srgbClr val="00B050"/>
                </a:solidFill>
              </a:rPr>
              <a:t>‘360-degree’ </a:t>
            </a:r>
            <a:r>
              <a:rPr lang="en-GB" dirty="0"/>
              <a:t>– in other words, wherever you looked, you saw Black Panther marketing!</a:t>
            </a:r>
          </a:p>
          <a:p>
            <a:endParaRPr lang="en-GB" dirty="0"/>
          </a:p>
          <a:p>
            <a:r>
              <a:rPr lang="en-GB" dirty="0"/>
              <a:t>Disney were keen to make the release of the film a ‘cultural’ event, something beyond just another ‘action’ movie. They wanted to lean into the political resonance of the film. Some of the </a:t>
            </a:r>
            <a:r>
              <a:rPr lang="en-GB" b="1" dirty="0">
                <a:solidFill>
                  <a:srgbClr val="00B050"/>
                </a:solidFill>
              </a:rPr>
              <a:t>brand association deals</a:t>
            </a:r>
            <a:r>
              <a:rPr lang="en-GB" dirty="0">
                <a:solidFill>
                  <a:srgbClr val="00B050"/>
                </a:solidFill>
              </a:rPr>
              <a:t> </a:t>
            </a:r>
            <a:r>
              <a:rPr lang="en-GB" dirty="0"/>
              <a:t>helped with this.</a:t>
            </a:r>
          </a:p>
        </p:txBody>
      </p:sp>
    </p:spTree>
    <p:extLst>
      <p:ext uri="{BB962C8B-B14F-4D97-AF65-F5344CB8AC3E}">
        <p14:creationId xmlns:p14="http://schemas.microsoft.com/office/powerpoint/2010/main" val="3982175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76529-16E5-F163-B1AD-94CFF113F2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1FEAEE-F025-4CC1-3AF5-E049CF4C13BD}"/>
              </a:ext>
            </a:extLst>
          </p:cNvPr>
          <p:cNvSpPr>
            <a:spLocks noGrp="1"/>
          </p:cNvSpPr>
          <p:nvPr>
            <p:ph type="title"/>
          </p:nvPr>
        </p:nvSpPr>
        <p:spPr>
          <a:xfrm>
            <a:off x="0" y="110150"/>
            <a:ext cx="8515350" cy="733912"/>
          </a:xfrm>
          <a:solidFill>
            <a:srgbClr val="92D050"/>
          </a:solidFill>
        </p:spPr>
        <p:txBody>
          <a:bodyPr>
            <a:normAutofit/>
          </a:bodyPr>
          <a:lstStyle/>
          <a:p>
            <a:r>
              <a:rPr lang="en-GB" b="1" dirty="0"/>
              <a:t>Brand Association / Synergy</a:t>
            </a:r>
          </a:p>
        </p:txBody>
      </p:sp>
      <p:sp>
        <p:nvSpPr>
          <p:cNvPr id="5" name="Content Placeholder 4">
            <a:extLst>
              <a:ext uri="{FF2B5EF4-FFF2-40B4-BE49-F238E27FC236}">
                <a16:creationId xmlns:a16="http://schemas.microsoft.com/office/drawing/2014/main" id="{C270A811-F8BF-5B51-CA10-F89E6BE0E522}"/>
              </a:ext>
            </a:extLst>
          </p:cNvPr>
          <p:cNvSpPr>
            <a:spLocks noGrp="1"/>
          </p:cNvSpPr>
          <p:nvPr>
            <p:ph idx="1"/>
          </p:nvPr>
        </p:nvSpPr>
        <p:spPr>
          <a:xfrm>
            <a:off x="444472" y="1253331"/>
            <a:ext cx="8407697" cy="4351338"/>
          </a:xfrm>
        </p:spPr>
        <p:txBody>
          <a:bodyPr>
            <a:noAutofit/>
          </a:bodyPr>
          <a:lstStyle/>
          <a:p>
            <a:pPr marL="0" indent="0">
              <a:buNone/>
            </a:pPr>
            <a:r>
              <a:rPr lang="en-GB" b="1" dirty="0"/>
              <a:t>When one brand ties in with another, aiming to grow the profits and  profile of both. </a:t>
            </a:r>
          </a:p>
          <a:p>
            <a:endParaRPr lang="en-GB" dirty="0"/>
          </a:p>
          <a:p>
            <a:pPr marL="0" indent="0">
              <a:buNone/>
            </a:pPr>
            <a:r>
              <a:rPr lang="en-GB" dirty="0">
                <a:solidFill>
                  <a:schemeClr val="bg1">
                    <a:lumMod val="50000"/>
                  </a:schemeClr>
                </a:solidFill>
              </a:rPr>
              <a:t>See also…</a:t>
            </a:r>
          </a:p>
          <a:p>
            <a:pPr marL="0" indent="0">
              <a:buNone/>
            </a:pPr>
            <a:endParaRPr lang="en-GB" dirty="0"/>
          </a:p>
          <a:p>
            <a:pPr marL="0" indent="0">
              <a:buNone/>
            </a:pPr>
            <a:r>
              <a:rPr lang="en-GB" b="1" dirty="0">
                <a:solidFill>
                  <a:srgbClr val="00B050"/>
                </a:solidFill>
              </a:rPr>
              <a:t>SYNERGY</a:t>
            </a:r>
            <a:r>
              <a:rPr lang="en-GB" b="1" dirty="0"/>
              <a:t>: </a:t>
            </a:r>
            <a:r>
              <a:rPr lang="en-GB" b="1" dirty="0">
                <a:effectLst/>
                <a:ea typeface="Calibri" panose="020F0502020204030204" pitchFamily="34" charset="0"/>
              </a:rPr>
              <a:t>The combination of elements to maximise profits within a media organisation or product. For example, where a film soundtrack sells the film and the film sells the soundtrack.</a:t>
            </a:r>
          </a:p>
          <a:p>
            <a:pPr marL="0" indent="0">
              <a:buNone/>
            </a:pPr>
            <a:endParaRPr lang="en-GB" b="1" dirty="0">
              <a:ea typeface="Calibri" panose="020F0502020204030204" pitchFamily="34" charset="0"/>
            </a:endParaRPr>
          </a:p>
          <a:p>
            <a:pPr marL="0" indent="0">
              <a:buNone/>
            </a:pPr>
            <a:r>
              <a:rPr lang="en-GB" dirty="0">
                <a:solidFill>
                  <a:schemeClr val="bg1">
                    <a:lumMod val="50000"/>
                  </a:schemeClr>
                </a:solidFill>
                <a:ea typeface="Calibri" panose="020F0502020204030204" pitchFamily="34" charset="0"/>
              </a:rPr>
              <a:t>Either term might be used in an exam</a:t>
            </a:r>
            <a:endParaRPr lang="en-GB" dirty="0">
              <a:solidFill>
                <a:schemeClr val="bg1">
                  <a:lumMod val="50000"/>
                </a:schemeClr>
              </a:solidFill>
            </a:endParaRPr>
          </a:p>
        </p:txBody>
      </p:sp>
    </p:spTree>
    <p:extLst>
      <p:ext uri="{BB962C8B-B14F-4D97-AF65-F5344CB8AC3E}">
        <p14:creationId xmlns:p14="http://schemas.microsoft.com/office/powerpoint/2010/main" val="4155301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0F38C-0E89-9A68-76E4-A801306ADD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14B38B-E05E-11B9-4C87-14F685DE9E8F}"/>
              </a:ext>
            </a:extLst>
          </p:cNvPr>
          <p:cNvSpPr>
            <a:spLocks noGrp="1"/>
          </p:cNvSpPr>
          <p:nvPr>
            <p:ph type="title"/>
          </p:nvPr>
        </p:nvSpPr>
        <p:spPr>
          <a:xfrm>
            <a:off x="0" y="110150"/>
            <a:ext cx="8515350" cy="733912"/>
          </a:xfrm>
          <a:solidFill>
            <a:srgbClr val="92D050"/>
          </a:solidFill>
        </p:spPr>
        <p:txBody>
          <a:bodyPr>
            <a:normAutofit/>
          </a:bodyPr>
          <a:lstStyle/>
          <a:p>
            <a:r>
              <a:rPr lang="en-GB" b="1" dirty="0"/>
              <a:t>CASE STUDY: Hasbro Toys</a:t>
            </a:r>
          </a:p>
        </p:txBody>
      </p:sp>
      <p:sp>
        <p:nvSpPr>
          <p:cNvPr id="5" name="Content Placeholder 4">
            <a:extLst>
              <a:ext uri="{FF2B5EF4-FFF2-40B4-BE49-F238E27FC236}">
                <a16:creationId xmlns:a16="http://schemas.microsoft.com/office/drawing/2014/main" id="{FE3CD774-A62D-836E-339A-D0AF118E07D7}"/>
              </a:ext>
            </a:extLst>
          </p:cNvPr>
          <p:cNvSpPr>
            <a:spLocks noGrp="1"/>
          </p:cNvSpPr>
          <p:nvPr>
            <p:ph idx="1"/>
          </p:nvPr>
        </p:nvSpPr>
        <p:spPr/>
        <p:txBody>
          <a:bodyPr/>
          <a:lstStyle/>
          <a:p>
            <a:r>
              <a:rPr lang="en-GB" dirty="0">
                <a:hlinkClick r:id="rId2"/>
              </a:rPr>
              <a:t>Black Panther Vibranium suit advert</a:t>
            </a:r>
            <a:endParaRPr lang="en-GB" dirty="0"/>
          </a:p>
          <a:p>
            <a:r>
              <a:rPr lang="en-GB" dirty="0"/>
              <a:t>Compare it to this, released by Hasbro in the same year: </a:t>
            </a:r>
            <a:r>
              <a:rPr lang="en-GB" dirty="0">
                <a:hlinkClick r:id="rId3"/>
              </a:rPr>
              <a:t>NERF gun advert</a:t>
            </a:r>
            <a:endParaRPr lang="en-GB" dirty="0"/>
          </a:p>
          <a:p>
            <a:endParaRPr lang="en-GB" dirty="0"/>
          </a:p>
          <a:p>
            <a:pPr marL="0" indent="0">
              <a:buNone/>
            </a:pPr>
            <a:r>
              <a:rPr lang="en-GB" dirty="0"/>
              <a:t>This toy advert led to commentary like this (see next slide), which definitely helped to cement </a:t>
            </a:r>
            <a:r>
              <a:rPr lang="en-GB" i="1" dirty="0"/>
              <a:t>Black Panther</a:t>
            </a:r>
            <a:r>
              <a:rPr lang="en-GB" dirty="0"/>
              <a:t> as a cultural influence…</a:t>
            </a:r>
          </a:p>
          <a:p>
            <a:endParaRPr lang="en-GB" dirty="0"/>
          </a:p>
        </p:txBody>
      </p:sp>
      <p:pic>
        <p:nvPicPr>
          <p:cNvPr id="3" name="Picture 2">
            <a:extLst>
              <a:ext uri="{FF2B5EF4-FFF2-40B4-BE49-F238E27FC236}">
                <a16:creationId xmlns:a16="http://schemas.microsoft.com/office/drawing/2014/main" id="{5A3C21E0-D436-8C1F-4461-08F6488E015B}"/>
              </a:ext>
            </a:extLst>
          </p:cNvPr>
          <p:cNvPicPr>
            <a:picLocks noChangeAspect="1"/>
          </p:cNvPicPr>
          <p:nvPr/>
        </p:nvPicPr>
        <p:blipFill>
          <a:blip r:embed="rId4"/>
          <a:stretch>
            <a:fillRect/>
          </a:stretch>
        </p:blipFill>
        <p:spPr>
          <a:xfrm>
            <a:off x="4572000" y="5284696"/>
            <a:ext cx="4318000" cy="892267"/>
          </a:xfrm>
          <a:prstGeom prst="rect">
            <a:avLst/>
          </a:prstGeom>
        </p:spPr>
      </p:pic>
    </p:spTree>
    <p:extLst>
      <p:ext uri="{BB962C8B-B14F-4D97-AF65-F5344CB8AC3E}">
        <p14:creationId xmlns:p14="http://schemas.microsoft.com/office/powerpoint/2010/main" val="2460386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B9310-F915-614E-9CD6-57E3FECBD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3FEE8-D820-2FDB-2C70-70D4974AEC99}"/>
              </a:ext>
            </a:extLst>
          </p:cNvPr>
          <p:cNvSpPr>
            <a:spLocks noGrp="1"/>
          </p:cNvSpPr>
          <p:nvPr>
            <p:ph type="title"/>
          </p:nvPr>
        </p:nvSpPr>
        <p:spPr>
          <a:xfrm>
            <a:off x="0" y="110150"/>
            <a:ext cx="8515350" cy="888770"/>
          </a:xfrm>
          <a:solidFill>
            <a:srgbClr val="92D050"/>
          </a:solidFill>
        </p:spPr>
        <p:txBody>
          <a:bodyPr>
            <a:normAutofit/>
          </a:bodyPr>
          <a:lstStyle/>
          <a:p>
            <a:r>
              <a:rPr lang="en-GB" sz="3200" b="1" dirty="0"/>
              <a:t>From </a:t>
            </a:r>
            <a:r>
              <a:rPr lang="en-GB" sz="3200" b="1" dirty="0">
                <a:hlinkClick r:id="rId2"/>
              </a:rPr>
              <a:t>‘Gizmodo’</a:t>
            </a:r>
            <a:endParaRPr lang="en-GB" sz="3200" b="1" dirty="0"/>
          </a:p>
        </p:txBody>
      </p:sp>
      <p:sp>
        <p:nvSpPr>
          <p:cNvPr id="5" name="Content Placeholder 4">
            <a:extLst>
              <a:ext uri="{FF2B5EF4-FFF2-40B4-BE49-F238E27FC236}">
                <a16:creationId xmlns:a16="http://schemas.microsoft.com/office/drawing/2014/main" id="{D505764B-4640-2509-CA5C-EE31FD6FB27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1E484F9B-28A0-047D-9C6C-CCA21237ED6B}"/>
              </a:ext>
            </a:extLst>
          </p:cNvPr>
          <p:cNvPicPr>
            <a:picLocks noChangeAspect="1"/>
          </p:cNvPicPr>
          <p:nvPr/>
        </p:nvPicPr>
        <p:blipFill>
          <a:blip r:embed="rId3"/>
          <a:stretch>
            <a:fillRect/>
          </a:stretch>
        </p:blipFill>
        <p:spPr>
          <a:xfrm>
            <a:off x="241524" y="1199485"/>
            <a:ext cx="8515350" cy="5447451"/>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DDFA7E9-FE79-7505-B2BA-2BBC50E7AC23}"/>
              </a:ext>
            </a:extLst>
          </p:cNvPr>
          <p:cNvPicPr>
            <a:picLocks noChangeAspect="1"/>
          </p:cNvPicPr>
          <p:nvPr/>
        </p:nvPicPr>
        <p:blipFill>
          <a:blip r:embed="rId4"/>
          <a:stretch>
            <a:fillRect/>
          </a:stretch>
        </p:blipFill>
        <p:spPr>
          <a:xfrm>
            <a:off x="4572000" y="106653"/>
            <a:ext cx="4318000" cy="892267"/>
          </a:xfrm>
          <a:prstGeom prst="rect">
            <a:avLst/>
          </a:prstGeom>
        </p:spPr>
      </p:pic>
    </p:spTree>
    <p:extLst>
      <p:ext uri="{BB962C8B-B14F-4D97-AF65-F5344CB8AC3E}">
        <p14:creationId xmlns:p14="http://schemas.microsoft.com/office/powerpoint/2010/main" val="1135239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E5219-2F79-AD17-87CD-C831D84A5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1F8E7-6A88-0C80-EA8B-D20BE587BBB8}"/>
              </a:ext>
            </a:extLst>
          </p:cNvPr>
          <p:cNvSpPr>
            <a:spLocks noGrp="1"/>
          </p:cNvSpPr>
          <p:nvPr>
            <p:ph type="title"/>
          </p:nvPr>
        </p:nvSpPr>
        <p:spPr>
          <a:xfrm>
            <a:off x="0" y="110150"/>
            <a:ext cx="8515350" cy="733912"/>
          </a:xfrm>
          <a:solidFill>
            <a:srgbClr val="92D050"/>
          </a:solidFill>
        </p:spPr>
        <p:txBody>
          <a:bodyPr>
            <a:normAutofit/>
          </a:bodyPr>
          <a:lstStyle/>
          <a:p>
            <a:r>
              <a:rPr lang="en-GB" b="1" dirty="0"/>
              <a:t>CASE STUDY: Lexus Cars</a:t>
            </a:r>
          </a:p>
        </p:txBody>
      </p:sp>
      <p:sp>
        <p:nvSpPr>
          <p:cNvPr id="5" name="Content Placeholder 4">
            <a:extLst>
              <a:ext uri="{FF2B5EF4-FFF2-40B4-BE49-F238E27FC236}">
                <a16:creationId xmlns:a16="http://schemas.microsoft.com/office/drawing/2014/main" id="{C00E87F4-9E4E-465A-6BE2-EA7347052872}"/>
              </a:ext>
            </a:extLst>
          </p:cNvPr>
          <p:cNvSpPr>
            <a:spLocks noGrp="1"/>
          </p:cNvSpPr>
          <p:nvPr>
            <p:ph idx="1"/>
          </p:nvPr>
        </p:nvSpPr>
        <p:spPr>
          <a:xfrm>
            <a:off x="171450" y="1129885"/>
            <a:ext cx="7886700" cy="4351338"/>
          </a:xfrm>
        </p:spPr>
        <p:txBody>
          <a:bodyPr/>
          <a:lstStyle/>
          <a:p>
            <a:pPr marL="0" indent="0">
              <a:buNone/>
            </a:pPr>
            <a:r>
              <a:rPr lang="en-GB" dirty="0"/>
              <a:t>Extract from an interview in </a:t>
            </a:r>
            <a:r>
              <a:rPr lang="en-GB" dirty="0">
                <a:hlinkClick r:id="rId2"/>
              </a:rPr>
              <a:t>Forbes</a:t>
            </a:r>
            <a:r>
              <a:rPr lang="en-GB" dirty="0"/>
              <a:t>: </a:t>
            </a:r>
          </a:p>
        </p:txBody>
      </p:sp>
      <p:pic>
        <p:nvPicPr>
          <p:cNvPr id="7" name="Picture 6">
            <a:extLst>
              <a:ext uri="{FF2B5EF4-FFF2-40B4-BE49-F238E27FC236}">
                <a16:creationId xmlns:a16="http://schemas.microsoft.com/office/drawing/2014/main" id="{85A4FEC4-F2CD-48A0-DA47-EC0725ABB8D0}"/>
              </a:ext>
            </a:extLst>
          </p:cNvPr>
          <p:cNvPicPr>
            <a:picLocks noChangeAspect="1"/>
          </p:cNvPicPr>
          <p:nvPr/>
        </p:nvPicPr>
        <p:blipFill>
          <a:blip r:embed="rId3"/>
          <a:stretch>
            <a:fillRect/>
          </a:stretch>
        </p:blipFill>
        <p:spPr>
          <a:xfrm>
            <a:off x="260336" y="1689165"/>
            <a:ext cx="6555545" cy="4900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The Lexus Super Bowl ad blurred the lines between fantasy and reality">
            <a:extLst>
              <a:ext uri="{FF2B5EF4-FFF2-40B4-BE49-F238E27FC236}">
                <a16:creationId xmlns:a16="http://schemas.microsoft.com/office/drawing/2014/main" id="{E1CEEA91-488C-B76C-EA2F-A1BFF0FD477F}"/>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815881" y="0"/>
            <a:ext cx="2314712" cy="13020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E182C82-82B0-5100-2E90-E955B380A9E5}"/>
              </a:ext>
            </a:extLst>
          </p:cNvPr>
          <p:cNvSpPr txBox="1"/>
          <p:nvPr/>
        </p:nvSpPr>
        <p:spPr>
          <a:xfrm>
            <a:off x="6983508" y="1738747"/>
            <a:ext cx="1989042" cy="4801314"/>
          </a:xfrm>
          <a:custGeom>
            <a:avLst/>
            <a:gdLst>
              <a:gd name="connsiteX0" fmla="*/ 0 w 1989042"/>
              <a:gd name="connsiteY0" fmla="*/ 0 h 4801314"/>
              <a:gd name="connsiteX1" fmla="*/ 437589 w 1989042"/>
              <a:gd name="connsiteY1" fmla="*/ 0 h 4801314"/>
              <a:gd name="connsiteX2" fmla="*/ 914959 w 1989042"/>
              <a:gd name="connsiteY2" fmla="*/ 0 h 4801314"/>
              <a:gd name="connsiteX3" fmla="*/ 1352549 w 1989042"/>
              <a:gd name="connsiteY3" fmla="*/ 0 h 4801314"/>
              <a:gd name="connsiteX4" fmla="*/ 1989042 w 1989042"/>
              <a:gd name="connsiteY4" fmla="*/ 0 h 4801314"/>
              <a:gd name="connsiteX5" fmla="*/ 1989042 w 1989042"/>
              <a:gd name="connsiteY5" fmla="*/ 629506 h 4801314"/>
              <a:gd name="connsiteX6" fmla="*/ 1989042 w 1989042"/>
              <a:gd name="connsiteY6" fmla="*/ 1018946 h 4801314"/>
              <a:gd name="connsiteX7" fmla="*/ 1989042 w 1989042"/>
              <a:gd name="connsiteY7" fmla="*/ 1456399 h 4801314"/>
              <a:gd name="connsiteX8" fmla="*/ 1989042 w 1989042"/>
              <a:gd name="connsiteY8" fmla="*/ 1989878 h 4801314"/>
              <a:gd name="connsiteX9" fmla="*/ 1989042 w 1989042"/>
              <a:gd name="connsiteY9" fmla="*/ 2379318 h 4801314"/>
              <a:gd name="connsiteX10" fmla="*/ 1989042 w 1989042"/>
              <a:gd name="connsiteY10" fmla="*/ 2768758 h 4801314"/>
              <a:gd name="connsiteX11" fmla="*/ 1989042 w 1989042"/>
              <a:gd name="connsiteY11" fmla="*/ 3302237 h 4801314"/>
              <a:gd name="connsiteX12" fmla="*/ 1989042 w 1989042"/>
              <a:gd name="connsiteY12" fmla="*/ 3739690 h 4801314"/>
              <a:gd name="connsiteX13" fmla="*/ 1989042 w 1989042"/>
              <a:gd name="connsiteY13" fmla="*/ 4273169 h 4801314"/>
              <a:gd name="connsiteX14" fmla="*/ 1989042 w 1989042"/>
              <a:gd name="connsiteY14" fmla="*/ 4801314 h 4801314"/>
              <a:gd name="connsiteX15" fmla="*/ 1551453 w 1989042"/>
              <a:gd name="connsiteY15" fmla="*/ 4801314 h 4801314"/>
              <a:gd name="connsiteX16" fmla="*/ 1093973 w 1989042"/>
              <a:gd name="connsiteY16" fmla="*/ 4801314 h 4801314"/>
              <a:gd name="connsiteX17" fmla="*/ 616603 w 1989042"/>
              <a:gd name="connsiteY17" fmla="*/ 4801314 h 4801314"/>
              <a:gd name="connsiteX18" fmla="*/ 0 w 1989042"/>
              <a:gd name="connsiteY18" fmla="*/ 4801314 h 4801314"/>
              <a:gd name="connsiteX19" fmla="*/ 0 w 1989042"/>
              <a:gd name="connsiteY19" fmla="*/ 4315848 h 4801314"/>
              <a:gd name="connsiteX20" fmla="*/ 0 w 1989042"/>
              <a:gd name="connsiteY20" fmla="*/ 3926408 h 4801314"/>
              <a:gd name="connsiteX21" fmla="*/ 0 w 1989042"/>
              <a:gd name="connsiteY21" fmla="*/ 3440942 h 4801314"/>
              <a:gd name="connsiteX22" fmla="*/ 0 w 1989042"/>
              <a:gd name="connsiteY22" fmla="*/ 2955476 h 4801314"/>
              <a:gd name="connsiteX23" fmla="*/ 0 w 1989042"/>
              <a:gd name="connsiteY23" fmla="*/ 2421996 h 4801314"/>
              <a:gd name="connsiteX24" fmla="*/ 0 w 1989042"/>
              <a:gd name="connsiteY24" fmla="*/ 1792491 h 4801314"/>
              <a:gd name="connsiteX25" fmla="*/ 0 w 1989042"/>
              <a:gd name="connsiteY25" fmla="*/ 1259011 h 4801314"/>
              <a:gd name="connsiteX26" fmla="*/ 0 w 1989042"/>
              <a:gd name="connsiteY26" fmla="*/ 869571 h 4801314"/>
              <a:gd name="connsiteX27" fmla="*/ 0 w 1989042"/>
              <a:gd name="connsiteY27" fmla="*/ 0 h 480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9042" h="4801314" fill="none" extrusionOk="0">
                <a:moveTo>
                  <a:pt x="0" y="0"/>
                </a:moveTo>
                <a:cubicBezTo>
                  <a:pt x="146983" y="-27912"/>
                  <a:pt x="334582" y="36816"/>
                  <a:pt x="437589" y="0"/>
                </a:cubicBezTo>
                <a:cubicBezTo>
                  <a:pt x="540596" y="-36816"/>
                  <a:pt x="722229" y="48446"/>
                  <a:pt x="914959" y="0"/>
                </a:cubicBezTo>
                <a:cubicBezTo>
                  <a:pt x="1107689" y="-48446"/>
                  <a:pt x="1181902" y="6549"/>
                  <a:pt x="1352549" y="0"/>
                </a:cubicBezTo>
                <a:cubicBezTo>
                  <a:pt x="1523196" y="-6549"/>
                  <a:pt x="1695086" y="60800"/>
                  <a:pt x="1989042" y="0"/>
                </a:cubicBezTo>
                <a:cubicBezTo>
                  <a:pt x="2045372" y="269177"/>
                  <a:pt x="1956148" y="326447"/>
                  <a:pt x="1989042" y="629506"/>
                </a:cubicBezTo>
                <a:cubicBezTo>
                  <a:pt x="2021936" y="932565"/>
                  <a:pt x="1956637" y="877764"/>
                  <a:pt x="1989042" y="1018946"/>
                </a:cubicBezTo>
                <a:cubicBezTo>
                  <a:pt x="2021447" y="1160128"/>
                  <a:pt x="1952120" y="1292983"/>
                  <a:pt x="1989042" y="1456399"/>
                </a:cubicBezTo>
                <a:cubicBezTo>
                  <a:pt x="2025964" y="1619815"/>
                  <a:pt x="1929034" y="1805983"/>
                  <a:pt x="1989042" y="1989878"/>
                </a:cubicBezTo>
                <a:cubicBezTo>
                  <a:pt x="2049050" y="2173773"/>
                  <a:pt x="1956102" y="2274910"/>
                  <a:pt x="1989042" y="2379318"/>
                </a:cubicBezTo>
                <a:cubicBezTo>
                  <a:pt x="2021982" y="2483726"/>
                  <a:pt x="1975547" y="2579952"/>
                  <a:pt x="1989042" y="2768758"/>
                </a:cubicBezTo>
                <a:cubicBezTo>
                  <a:pt x="2002537" y="2957564"/>
                  <a:pt x="1949284" y="3043147"/>
                  <a:pt x="1989042" y="3302237"/>
                </a:cubicBezTo>
                <a:cubicBezTo>
                  <a:pt x="2028800" y="3561327"/>
                  <a:pt x="1986363" y="3549763"/>
                  <a:pt x="1989042" y="3739690"/>
                </a:cubicBezTo>
                <a:cubicBezTo>
                  <a:pt x="1991721" y="3929617"/>
                  <a:pt x="1937536" y="4014730"/>
                  <a:pt x="1989042" y="4273169"/>
                </a:cubicBezTo>
                <a:cubicBezTo>
                  <a:pt x="2040548" y="4531608"/>
                  <a:pt x="1964825" y="4554227"/>
                  <a:pt x="1989042" y="4801314"/>
                </a:cubicBezTo>
                <a:cubicBezTo>
                  <a:pt x="1798515" y="4805741"/>
                  <a:pt x="1658375" y="4767188"/>
                  <a:pt x="1551453" y="4801314"/>
                </a:cubicBezTo>
                <a:cubicBezTo>
                  <a:pt x="1444531" y="4835440"/>
                  <a:pt x="1275304" y="4746452"/>
                  <a:pt x="1093973" y="4801314"/>
                </a:cubicBezTo>
                <a:cubicBezTo>
                  <a:pt x="912642" y="4856176"/>
                  <a:pt x="803782" y="4779321"/>
                  <a:pt x="616603" y="4801314"/>
                </a:cubicBezTo>
                <a:cubicBezTo>
                  <a:pt x="429424" y="4823307"/>
                  <a:pt x="251182" y="4778204"/>
                  <a:pt x="0" y="4801314"/>
                </a:cubicBezTo>
                <a:cubicBezTo>
                  <a:pt x="-33218" y="4569964"/>
                  <a:pt x="41118" y="4478987"/>
                  <a:pt x="0" y="4315848"/>
                </a:cubicBezTo>
                <a:cubicBezTo>
                  <a:pt x="-41118" y="4152709"/>
                  <a:pt x="810" y="4077247"/>
                  <a:pt x="0" y="3926408"/>
                </a:cubicBezTo>
                <a:cubicBezTo>
                  <a:pt x="-810" y="3775569"/>
                  <a:pt x="36324" y="3548212"/>
                  <a:pt x="0" y="3440942"/>
                </a:cubicBezTo>
                <a:cubicBezTo>
                  <a:pt x="-36324" y="3333672"/>
                  <a:pt x="46802" y="3136611"/>
                  <a:pt x="0" y="2955476"/>
                </a:cubicBezTo>
                <a:cubicBezTo>
                  <a:pt x="-46802" y="2774341"/>
                  <a:pt x="24952" y="2604600"/>
                  <a:pt x="0" y="2421996"/>
                </a:cubicBezTo>
                <a:cubicBezTo>
                  <a:pt x="-24952" y="2239392"/>
                  <a:pt x="586" y="1988427"/>
                  <a:pt x="0" y="1792491"/>
                </a:cubicBezTo>
                <a:cubicBezTo>
                  <a:pt x="-586" y="1596555"/>
                  <a:pt x="20944" y="1469797"/>
                  <a:pt x="0" y="1259011"/>
                </a:cubicBezTo>
                <a:cubicBezTo>
                  <a:pt x="-20944" y="1048225"/>
                  <a:pt x="10079" y="1064104"/>
                  <a:pt x="0" y="869571"/>
                </a:cubicBezTo>
                <a:cubicBezTo>
                  <a:pt x="-10079" y="675038"/>
                  <a:pt x="69597" y="418375"/>
                  <a:pt x="0" y="0"/>
                </a:cubicBezTo>
                <a:close/>
              </a:path>
              <a:path w="1989042" h="4801314" stroke="0" extrusionOk="0">
                <a:moveTo>
                  <a:pt x="0" y="0"/>
                </a:moveTo>
                <a:cubicBezTo>
                  <a:pt x="126254" y="-434"/>
                  <a:pt x="338509" y="17727"/>
                  <a:pt x="437589" y="0"/>
                </a:cubicBezTo>
                <a:cubicBezTo>
                  <a:pt x="536669" y="-17727"/>
                  <a:pt x="801015" y="48315"/>
                  <a:pt x="974631" y="0"/>
                </a:cubicBezTo>
                <a:cubicBezTo>
                  <a:pt x="1148247" y="-48315"/>
                  <a:pt x="1366063" y="2841"/>
                  <a:pt x="1511672" y="0"/>
                </a:cubicBezTo>
                <a:cubicBezTo>
                  <a:pt x="1657281" y="-2841"/>
                  <a:pt x="1756617" y="27486"/>
                  <a:pt x="1989042" y="0"/>
                </a:cubicBezTo>
                <a:cubicBezTo>
                  <a:pt x="2006635" y="146840"/>
                  <a:pt x="1948239" y="306696"/>
                  <a:pt x="1989042" y="437453"/>
                </a:cubicBezTo>
                <a:cubicBezTo>
                  <a:pt x="2029845" y="568210"/>
                  <a:pt x="1967972" y="706447"/>
                  <a:pt x="1989042" y="826893"/>
                </a:cubicBezTo>
                <a:cubicBezTo>
                  <a:pt x="2010112" y="947339"/>
                  <a:pt x="1985480" y="1253601"/>
                  <a:pt x="1989042" y="1360372"/>
                </a:cubicBezTo>
                <a:cubicBezTo>
                  <a:pt x="1992604" y="1467143"/>
                  <a:pt x="1974019" y="1712453"/>
                  <a:pt x="1989042" y="1845838"/>
                </a:cubicBezTo>
                <a:cubicBezTo>
                  <a:pt x="2004065" y="1979223"/>
                  <a:pt x="1927345" y="2166722"/>
                  <a:pt x="1989042" y="2475344"/>
                </a:cubicBezTo>
                <a:cubicBezTo>
                  <a:pt x="2050739" y="2783966"/>
                  <a:pt x="1976630" y="2813625"/>
                  <a:pt x="1989042" y="3056837"/>
                </a:cubicBezTo>
                <a:cubicBezTo>
                  <a:pt x="2001454" y="3300049"/>
                  <a:pt x="1956916" y="3372265"/>
                  <a:pt x="1989042" y="3542303"/>
                </a:cubicBezTo>
                <a:cubicBezTo>
                  <a:pt x="2021168" y="3712341"/>
                  <a:pt x="1986006" y="3896805"/>
                  <a:pt x="1989042" y="4171808"/>
                </a:cubicBezTo>
                <a:cubicBezTo>
                  <a:pt x="1992078" y="4446811"/>
                  <a:pt x="1923363" y="4616812"/>
                  <a:pt x="1989042" y="4801314"/>
                </a:cubicBezTo>
                <a:cubicBezTo>
                  <a:pt x="1726165" y="4836455"/>
                  <a:pt x="1594122" y="4792271"/>
                  <a:pt x="1452001" y="4801314"/>
                </a:cubicBezTo>
                <a:cubicBezTo>
                  <a:pt x="1309880" y="4810357"/>
                  <a:pt x="1119674" y="4778450"/>
                  <a:pt x="974631" y="4801314"/>
                </a:cubicBezTo>
                <a:cubicBezTo>
                  <a:pt x="829588" y="4824178"/>
                  <a:pt x="714305" y="4792955"/>
                  <a:pt x="537041" y="4801314"/>
                </a:cubicBezTo>
                <a:cubicBezTo>
                  <a:pt x="359777" y="4809673"/>
                  <a:pt x="140467" y="4790089"/>
                  <a:pt x="0" y="4801314"/>
                </a:cubicBezTo>
                <a:cubicBezTo>
                  <a:pt x="-23478" y="4591898"/>
                  <a:pt x="32825" y="4351750"/>
                  <a:pt x="0" y="4219822"/>
                </a:cubicBezTo>
                <a:cubicBezTo>
                  <a:pt x="-32825" y="4087894"/>
                  <a:pt x="28414" y="3791661"/>
                  <a:pt x="0" y="3590316"/>
                </a:cubicBezTo>
                <a:cubicBezTo>
                  <a:pt x="-28414" y="3388971"/>
                  <a:pt x="12375" y="3215928"/>
                  <a:pt x="0" y="3104850"/>
                </a:cubicBezTo>
                <a:cubicBezTo>
                  <a:pt x="-12375" y="2993772"/>
                  <a:pt x="31578" y="2800436"/>
                  <a:pt x="0" y="2571370"/>
                </a:cubicBezTo>
                <a:cubicBezTo>
                  <a:pt x="-31578" y="2342304"/>
                  <a:pt x="33190" y="2156270"/>
                  <a:pt x="0" y="1989878"/>
                </a:cubicBezTo>
                <a:cubicBezTo>
                  <a:pt x="-33190" y="1823486"/>
                  <a:pt x="12478" y="1531612"/>
                  <a:pt x="0" y="1360372"/>
                </a:cubicBezTo>
                <a:cubicBezTo>
                  <a:pt x="-12478" y="1189132"/>
                  <a:pt x="36688" y="1003319"/>
                  <a:pt x="0" y="874906"/>
                </a:cubicBezTo>
                <a:cubicBezTo>
                  <a:pt x="-36688" y="746493"/>
                  <a:pt x="81517" y="417320"/>
                  <a:pt x="0" y="0"/>
                </a:cubicBezTo>
                <a:close/>
              </a:path>
            </a:pathLst>
          </a:custGeom>
          <a:solidFill>
            <a:srgbClr val="FFC000"/>
          </a:solidFill>
          <a:ln>
            <a:solidFill>
              <a:schemeClr val="tx1"/>
            </a:solidFill>
            <a:extLst>
              <a:ext uri="{C807C97D-BFC1-408E-A445-0C87EB9F89A2}">
                <ask:lineSketchStyleProps xmlns:ask="http://schemas.microsoft.com/office/drawing/2018/sketchyshapes" xmlns="" sd="859546014">
                  <a:prstGeom prst="rect">
                    <a:avLst/>
                  </a:prstGeom>
                  <ask:type>
                    <ask:lineSketchScribble/>
                  </ask:type>
                </ask:lineSketchStyleProps>
              </a:ext>
            </a:extLst>
          </a:ln>
        </p:spPr>
        <p:txBody>
          <a:bodyPr wrap="square" rtlCol="0">
            <a:spAutoFit/>
          </a:bodyPr>
          <a:lstStyle/>
          <a:p>
            <a:r>
              <a:rPr lang="en-GB" dirty="0"/>
              <a:t>Question:  how does the media language in this scene help to endorse the Lexus brand?</a:t>
            </a:r>
          </a:p>
          <a:p>
            <a:r>
              <a:rPr lang="en-GB" dirty="0">
                <a:hlinkClick r:id="rId5"/>
              </a:rPr>
              <a:t>Black Panther car chase scene</a:t>
            </a:r>
            <a:endParaRPr lang="en-GB" dirty="0"/>
          </a:p>
          <a:p>
            <a:endParaRPr lang="en-GB" dirty="0"/>
          </a:p>
          <a:p>
            <a:r>
              <a:rPr lang="en-GB" dirty="0"/>
              <a:t>You’ll notice that this is also sneaky practice for the unseen! We will watch it three times. What might your three notes columns be? </a:t>
            </a:r>
          </a:p>
        </p:txBody>
      </p:sp>
    </p:spTree>
    <p:extLst>
      <p:ext uri="{BB962C8B-B14F-4D97-AF65-F5344CB8AC3E}">
        <p14:creationId xmlns:p14="http://schemas.microsoft.com/office/powerpoint/2010/main" val="243846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F8EEB-A9CB-C9F3-08CC-FADAD460B1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92C624-C226-E267-0BDC-B837A9C8F51E}"/>
              </a:ext>
            </a:extLst>
          </p:cNvPr>
          <p:cNvSpPr>
            <a:spLocks noGrp="1"/>
          </p:cNvSpPr>
          <p:nvPr>
            <p:ph type="title"/>
          </p:nvPr>
        </p:nvSpPr>
        <p:spPr>
          <a:xfrm>
            <a:off x="0" y="110150"/>
            <a:ext cx="8515350" cy="733912"/>
          </a:xfrm>
          <a:solidFill>
            <a:srgbClr val="92D050"/>
          </a:solidFill>
        </p:spPr>
        <p:txBody>
          <a:bodyPr>
            <a:normAutofit/>
          </a:bodyPr>
          <a:lstStyle/>
          <a:p>
            <a:r>
              <a:rPr lang="en-GB" b="1" dirty="0"/>
              <a:t>CASE STUDY: Kendrick Lamar</a:t>
            </a:r>
          </a:p>
        </p:txBody>
      </p:sp>
      <p:sp>
        <p:nvSpPr>
          <p:cNvPr id="5" name="Content Placeholder 4">
            <a:extLst>
              <a:ext uri="{FF2B5EF4-FFF2-40B4-BE49-F238E27FC236}">
                <a16:creationId xmlns:a16="http://schemas.microsoft.com/office/drawing/2014/main" id="{11545517-7FF6-5047-3953-A338530B512B}"/>
              </a:ext>
            </a:extLst>
          </p:cNvPr>
          <p:cNvSpPr>
            <a:spLocks noGrp="1"/>
          </p:cNvSpPr>
          <p:nvPr>
            <p:ph idx="1"/>
          </p:nvPr>
        </p:nvSpPr>
        <p:spPr>
          <a:xfrm>
            <a:off x="231085" y="1100069"/>
            <a:ext cx="7886700" cy="4351338"/>
          </a:xfrm>
        </p:spPr>
        <p:txBody>
          <a:bodyPr/>
          <a:lstStyle/>
          <a:p>
            <a:pPr marL="0" indent="0">
              <a:buNone/>
            </a:pPr>
            <a:r>
              <a:rPr lang="en-GB" dirty="0">
                <a:hlinkClick r:id="rId2"/>
              </a:rPr>
              <a:t>Kendrick Lamar, SZA - All the Stars</a:t>
            </a: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D35B5C12-FADE-1A0E-59D8-D8C2E2981823}"/>
              </a:ext>
            </a:extLst>
          </p:cNvPr>
          <p:cNvPicPr>
            <a:picLocks noChangeAspect="1"/>
          </p:cNvPicPr>
          <p:nvPr/>
        </p:nvPicPr>
        <p:blipFill>
          <a:blip r:embed="rId3"/>
          <a:stretch>
            <a:fillRect/>
          </a:stretch>
        </p:blipFill>
        <p:spPr>
          <a:xfrm>
            <a:off x="120858" y="1782041"/>
            <a:ext cx="8902283" cy="3293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hlinkClick r:id="rId4"/>
            <a:extLst>
              <a:ext uri="{FF2B5EF4-FFF2-40B4-BE49-F238E27FC236}">
                <a16:creationId xmlns:a16="http://schemas.microsoft.com/office/drawing/2014/main" id="{913C83A0-B142-D286-9823-6D6DB414C3D9}"/>
              </a:ext>
            </a:extLst>
          </p:cNvPr>
          <p:cNvPicPr>
            <a:picLocks noChangeAspect="1"/>
          </p:cNvPicPr>
          <p:nvPr/>
        </p:nvPicPr>
        <p:blipFill>
          <a:blip r:embed="rId5"/>
          <a:stretch>
            <a:fillRect/>
          </a:stretch>
        </p:blipFill>
        <p:spPr>
          <a:xfrm>
            <a:off x="0" y="5339251"/>
            <a:ext cx="9144000" cy="990499"/>
          </a:xfrm>
          <a:prstGeom prst="rect">
            <a:avLst/>
          </a:prstGeom>
        </p:spPr>
      </p:pic>
    </p:spTree>
    <p:extLst>
      <p:ext uri="{BB962C8B-B14F-4D97-AF65-F5344CB8AC3E}">
        <p14:creationId xmlns:p14="http://schemas.microsoft.com/office/powerpoint/2010/main" val="2311765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67CB7-EAAF-B163-AF92-1F924F5993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914BD2-AF47-44BC-B85A-6226EF960A86}"/>
              </a:ext>
            </a:extLst>
          </p:cNvPr>
          <p:cNvSpPr>
            <a:spLocks noGrp="1"/>
          </p:cNvSpPr>
          <p:nvPr>
            <p:ph type="title"/>
          </p:nvPr>
        </p:nvSpPr>
        <p:spPr>
          <a:xfrm>
            <a:off x="0" y="110150"/>
            <a:ext cx="8515350" cy="733912"/>
          </a:xfrm>
          <a:solidFill>
            <a:srgbClr val="92D050"/>
          </a:solidFill>
        </p:spPr>
        <p:txBody>
          <a:bodyPr>
            <a:normAutofit/>
          </a:bodyPr>
          <a:lstStyle/>
          <a:p>
            <a:r>
              <a:rPr lang="en-GB" b="1" dirty="0"/>
              <a:t>More collaborations…</a:t>
            </a:r>
          </a:p>
        </p:txBody>
      </p:sp>
      <p:sp>
        <p:nvSpPr>
          <p:cNvPr id="5" name="Content Placeholder 4">
            <a:extLst>
              <a:ext uri="{FF2B5EF4-FFF2-40B4-BE49-F238E27FC236}">
                <a16:creationId xmlns:a16="http://schemas.microsoft.com/office/drawing/2014/main" id="{E0EA61B6-1078-E482-5DA5-DC8E80889609}"/>
              </a:ext>
            </a:extLst>
          </p:cNvPr>
          <p:cNvSpPr>
            <a:spLocks noGrp="1"/>
          </p:cNvSpPr>
          <p:nvPr>
            <p:ph idx="1"/>
          </p:nvPr>
        </p:nvSpPr>
        <p:spPr>
          <a:xfrm>
            <a:off x="424370" y="1392967"/>
            <a:ext cx="5392772" cy="5145931"/>
          </a:xfrm>
        </p:spPr>
        <p:txBody>
          <a:bodyPr>
            <a:normAutofit fontScale="85000" lnSpcReduction="20000"/>
          </a:bodyPr>
          <a:lstStyle/>
          <a:p>
            <a:r>
              <a:rPr lang="en-GB" dirty="0"/>
              <a:t>Black Panther’s </a:t>
            </a:r>
            <a:r>
              <a:rPr lang="en-GB" b="1" dirty="0">
                <a:solidFill>
                  <a:srgbClr val="00B050"/>
                </a:solidFill>
              </a:rPr>
              <a:t>teaser trailers</a:t>
            </a:r>
            <a:r>
              <a:rPr lang="en-GB" dirty="0"/>
              <a:t> were shown between NBA games and a special collaboration with Lexus called ‘Long Live The King’ was shown during the Superbowl. </a:t>
            </a:r>
          </a:p>
          <a:p>
            <a:pPr marL="0" indent="0">
              <a:buNone/>
            </a:pPr>
            <a:endParaRPr lang="en-GB" dirty="0"/>
          </a:p>
          <a:p>
            <a:pPr marL="0" indent="0">
              <a:buNone/>
            </a:pPr>
            <a:endParaRPr lang="en-GB" dirty="0"/>
          </a:p>
          <a:p>
            <a:r>
              <a:rPr lang="en-GB" dirty="0"/>
              <a:t>The film’s release also harnessed a political element to add gravitas. Crowd-funding projects to buy under-privileged children a ticket won support from celebrities; the film was </a:t>
            </a:r>
            <a:r>
              <a:rPr lang="en-GB" b="1" dirty="0"/>
              <a:t>released during Black History Month</a:t>
            </a:r>
            <a:r>
              <a:rPr lang="en-GB" dirty="0"/>
              <a:t>; plus </a:t>
            </a:r>
            <a:r>
              <a:rPr lang="en-GB" dirty="0" err="1"/>
              <a:t>Coogler</a:t>
            </a:r>
            <a:r>
              <a:rPr lang="en-GB" dirty="0"/>
              <a:t>, the stars and the costume , hair/make-up , production designers all gave detailed interviews about how the film celebrates African culture.</a:t>
            </a:r>
          </a:p>
        </p:txBody>
      </p:sp>
      <p:sp>
        <p:nvSpPr>
          <p:cNvPr id="3" name="TextBox 2">
            <a:extLst>
              <a:ext uri="{FF2B5EF4-FFF2-40B4-BE49-F238E27FC236}">
                <a16:creationId xmlns:a16="http://schemas.microsoft.com/office/drawing/2014/main" id="{ABB1F185-B165-0327-1CC7-0B092678FE96}"/>
              </a:ext>
            </a:extLst>
          </p:cNvPr>
          <p:cNvSpPr txBox="1"/>
          <p:nvPr/>
        </p:nvSpPr>
        <p:spPr>
          <a:xfrm>
            <a:off x="6455996" y="1157592"/>
            <a:ext cx="2396176" cy="1477328"/>
          </a:xfrm>
          <a:custGeom>
            <a:avLst/>
            <a:gdLst>
              <a:gd name="connsiteX0" fmla="*/ 0 w 2396176"/>
              <a:gd name="connsiteY0" fmla="*/ 0 h 1477328"/>
              <a:gd name="connsiteX1" fmla="*/ 646968 w 2396176"/>
              <a:gd name="connsiteY1" fmla="*/ 0 h 1477328"/>
              <a:gd name="connsiteX2" fmla="*/ 1293935 w 2396176"/>
              <a:gd name="connsiteY2" fmla="*/ 0 h 1477328"/>
              <a:gd name="connsiteX3" fmla="*/ 1821094 w 2396176"/>
              <a:gd name="connsiteY3" fmla="*/ 0 h 1477328"/>
              <a:gd name="connsiteX4" fmla="*/ 2396176 w 2396176"/>
              <a:gd name="connsiteY4" fmla="*/ 0 h 1477328"/>
              <a:gd name="connsiteX5" fmla="*/ 2396176 w 2396176"/>
              <a:gd name="connsiteY5" fmla="*/ 492443 h 1477328"/>
              <a:gd name="connsiteX6" fmla="*/ 2396176 w 2396176"/>
              <a:gd name="connsiteY6" fmla="*/ 984885 h 1477328"/>
              <a:gd name="connsiteX7" fmla="*/ 2396176 w 2396176"/>
              <a:gd name="connsiteY7" fmla="*/ 1477328 h 1477328"/>
              <a:gd name="connsiteX8" fmla="*/ 1845056 w 2396176"/>
              <a:gd name="connsiteY8" fmla="*/ 1477328 h 1477328"/>
              <a:gd name="connsiteX9" fmla="*/ 1293935 w 2396176"/>
              <a:gd name="connsiteY9" fmla="*/ 1477328 h 1477328"/>
              <a:gd name="connsiteX10" fmla="*/ 718853 w 2396176"/>
              <a:gd name="connsiteY10" fmla="*/ 1477328 h 1477328"/>
              <a:gd name="connsiteX11" fmla="*/ 0 w 2396176"/>
              <a:gd name="connsiteY11" fmla="*/ 1477328 h 1477328"/>
              <a:gd name="connsiteX12" fmla="*/ 0 w 2396176"/>
              <a:gd name="connsiteY12" fmla="*/ 999659 h 1477328"/>
              <a:gd name="connsiteX13" fmla="*/ 0 w 2396176"/>
              <a:gd name="connsiteY13" fmla="*/ 507216 h 1477328"/>
              <a:gd name="connsiteX14" fmla="*/ 0 w 2396176"/>
              <a:gd name="connsiteY14"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6176" h="1477328" fill="none" extrusionOk="0">
                <a:moveTo>
                  <a:pt x="0" y="0"/>
                </a:moveTo>
                <a:cubicBezTo>
                  <a:pt x="130925" y="-54347"/>
                  <a:pt x="401178" y="65843"/>
                  <a:pt x="646968" y="0"/>
                </a:cubicBezTo>
                <a:cubicBezTo>
                  <a:pt x="892758" y="-65843"/>
                  <a:pt x="977299" y="24156"/>
                  <a:pt x="1293935" y="0"/>
                </a:cubicBezTo>
                <a:cubicBezTo>
                  <a:pt x="1610571" y="-24156"/>
                  <a:pt x="1627575" y="17984"/>
                  <a:pt x="1821094" y="0"/>
                </a:cubicBezTo>
                <a:cubicBezTo>
                  <a:pt x="2014613" y="-17984"/>
                  <a:pt x="2113205" y="59733"/>
                  <a:pt x="2396176" y="0"/>
                </a:cubicBezTo>
                <a:cubicBezTo>
                  <a:pt x="2412695" y="127999"/>
                  <a:pt x="2374844" y="332103"/>
                  <a:pt x="2396176" y="492443"/>
                </a:cubicBezTo>
                <a:cubicBezTo>
                  <a:pt x="2417508" y="652783"/>
                  <a:pt x="2370697" y="771524"/>
                  <a:pt x="2396176" y="984885"/>
                </a:cubicBezTo>
                <a:cubicBezTo>
                  <a:pt x="2421655" y="1198246"/>
                  <a:pt x="2369181" y="1294049"/>
                  <a:pt x="2396176" y="1477328"/>
                </a:cubicBezTo>
                <a:cubicBezTo>
                  <a:pt x="2254592" y="1489887"/>
                  <a:pt x="2016072" y="1462584"/>
                  <a:pt x="1845056" y="1477328"/>
                </a:cubicBezTo>
                <a:cubicBezTo>
                  <a:pt x="1674040" y="1492072"/>
                  <a:pt x="1439989" y="1427274"/>
                  <a:pt x="1293935" y="1477328"/>
                </a:cubicBezTo>
                <a:cubicBezTo>
                  <a:pt x="1147881" y="1527382"/>
                  <a:pt x="881103" y="1432404"/>
                  <a:pt x="718853" y="1477328"/>
                </a:cubicBezTo>
                <a:cubicBezTo>
                  <a:pt x="556603" y="1522252"/>
                  <a:pt x="226959" y="1456270"/>
                  <a:pt x="0" y="1477328"/>
                </a:cubicBezTo>
                <a:cubicBezTo>
                  <a:pt x="-2461" y="1331278"/>
                  <a:pt x="9987" y="1214934"/>
                  <a:pt x="0" y="999659"/>
                </a:cubicBezTo>
                <a:cubicBezTo>
                  <a:pt x="-9987" y="784384"/>
                  <a:pt x="33468" y="705625"/>
                  <a:pt x="0" y="507216"/>
                </a:cubicBezTo>
                <a:cubicBezTo>
                  <a:pt x="-33468" y="308807"/>
                  <a:pt x="11796" y="215228"/>
                  <a:pt x="0" y="0"/>
                </a:cubicBezTo>
                <a:close/>
              </a:path>
              <a:path w="2396176" h="1477328" stroke="0" extrusionOk="0">
                <a:moveTo>
                  <a:pt x="0" y="0"/>
                </a:moveTo>
                <a:cubicBezTo>
                  <a:pt x="162447" y="-30840"/>
                  <a:pt x="384207" y="60869"/>
                  <a:pt x="551120" y="0"/>
                </a:cubicBezTo>
                <a:cubicBezTo>
                  <a:pt x="718033" y="-60869"/>
                  <a:pt x="872370" y="67861"/>
                  <a:pt x="1126203" y="0"/>
                </a:cubicBezTo>
                <a:cubicBezTo>
                  <a:pt x="1380036" y="-67861"/>
                  <a:pt x="1429577" y="61052"/>
                  <a:pt x="1653361" y="0"/>
                </a:cubicBezTo>
                <a:cubicBezTo>
                  <a:pt x="1877145" y="-61052"/>
                  <a:pt x="2188391" y="53887"/>
                  <a:pt x="2396176" y="0"/>
                </a:cubicBezTo>
                <a:cubicBezTo>
                  <a:pt x="2403619" y="122322"/>
                  <a:pt x="2369168" y="365744"/>
                  <a:pt x="2396176" y="462896"/>
                </a:cubicBezTo>
                <a:cubicBezTo>
                  <a:pt x="2423184" y="560048"/>
                  <a:pt x="2351610" y="860405"/>
                  <a:pt x="2396176" y="970112"/>
                </a:cubicBezTo>
                <a:cubicBezTo>
                  <a:pt x="2440742" y="1079819"/>
                  <a:pt x="2337080" y="1322190"/>
                  <a:pt x="2396176" y="1477328"/>
                </a:cubicBezTo>
                <a:cubicBezTo>
                  <a:pt x="2122061" y="1511082"/>
                  <a:pt x="2113454" y="1448698"/>
                  <a:pt x="1845056" y="1477328"/>
                </a:cubicBezTo>
                <a:cubicBezTo>
                  <a:pt x="1576658" y="1505958"/>
                  <a:pt x="1440056" y="1437903"/>
                  <a:pt x="1317897" y="1477328"/>
                </a:cubicBezTo>
                <a:cubicBezTo>
                  <a:pt x="1195738" y="1516753"/>
                  <a:pt x="926286" y="1417699"/>
                  <a:pt x="790738" y="1477328"/>
                </a:cubicBezTo>
                <a:cubicBezTo>
                  <a:pt x="655190" y="1536957"/>
                  <a:pt x="158848" y="1462051"/>
                  <a:pt x="0" y="1477328"/>
                </a:cubicBezTo>
                <a:cubicBezTo>
                  <a:pt x="-39159" y="1256198"/>
                  <a:pt x="36585" y="1194380"/>
                  <a:pt x="0" y="999659"/>
                </a:cubicBezTo>
                <a:cubicBezTo>
                  <a:pt x="-36585" y="804938"/>
                  <a:pt x="55992" y="700798"/>
                  <a:pt x="0" y="477669"/>
                </a:cubicBezTo>
                <a:cubicBezTo>
                  <a:pt x="-55992" y="254540"/>
                  <a:pt x="41262" y="233495"/>
                  <a:pt x="0" y="0"/>
                </a:cubicBezTo>
                <a:close/>
              </a:path>
            </a:pathLst>
          </a:custGeom>
          <a:solidFill>
            <a:srgbClr val="FFC000"/>
          </a:solidFill>
          <a:ln>
            <a:solidFill>
              <a:schemeClr val="tx1"/>
            </a:solidFill>
            <a:extLst>
              <a:ext uri="{C807C97D-BFC1-408E-A445-0C87EB9F89A2}">
                <ask:lineSketchStyleProps xmlns:ask="http://schemas.microsoft.com/office/drawing/2018/sketchyshapes" xmlns="" sd="1288517035">
                  <a:prstGeom prst="rect">
                    <a:avLst/>
                  </a:prstGeom>
                  <ask:type>
                    <ask:lineSketchScribble/>
                  </ask:type>
                </ask:lineSketchStyleProps>
              </a:ext>
            </a:extLst>
          </a:ln>
        </p:spPr>
        <p:txBody>
          <a:bodyPr wrap="square" rtlCol="0">
            <a:spAutoFit/>
          </a:bodyPr>
          <a:lstStyle/>
          <a:p>
            <a:r>
              <a:rPr lang="en-GB" dirty="0"/>
              <a:t>What kind of audiences normally watch these programmes? How are they different to the usual Marvel fanbase?</a:t>
            </a:r>
          </a:p>
        </p:txBody>
      </p:sp>
      <p:sp>
        <p:nvSpPr>
          <p:cNvPr id="4" name="TextBox 3">
            <a:extLst>
              <a:ext uri="{FF2B5EF4-FFF2-40B4-BE49-F238E27FC236}">
                <a16:creationId xmlns:a16="http://schemas.microsoft.com/office/drawing/2014/main" id="{29AEDC7B-ECE8-93C6-6B28-799AFCFB0AFC}"/>
              </a:ext>
            </a:extLst>
          </p:cNvPr>
          <p:cNvSpPr txBox="1"/>
          <p:nvPr/>
        </p:nvSpPr>
        <p:spPr>
          <a:xfrm>
            <a:off x="6455995" y="3122578"/>
            <a:ext cx="2396175" cy="3416320"/>
          </a:xfrm>
          <a:custGeom>
            <a:avLst/>
            <a:gdLst>
              <a:gd name="connsiteX0" fmla="*/ 0 w 2396175"/>
              <a:gd name="connsiteY0" fmla="*/ 0 h 3416320"/>
              <a:gd name="connsiteX1" fmla="*/ 646967 w 2396175"/>
              <a:gd name="connsiteY1" fmla="*/ 0 h 3416320"/>
              <a:gd name="connsiteX2" fmla="*/ 1269973 w 2396175"/>
              <a:gd name="connsiteY2" fmla="*/ 0 h 3416320"/>
              <a:gd name="connsiteX3" fmla="*/ 1797131 w 2396175"/>
              <a:gd name="connsiteY3" fmla="*/ 0 h 3416320"/>
              <a:gd name="connsiteX4" fmla="*/ 2396175 w 2396175"/>
              <a:gd name="connsiteY4" fmla="*/ 0 h 3416320"/>
              <a:gd name="connsiteX5" fmla="*/ 2396175 w 2396175"/>
              <a:gd name="connsiteY5" fmla="*/ 535223 h 3416320"/>
              <a:gd name="connsiteX6" fmla="*/ 2396175 w 2396175"/>
              <a:gd name="connsiteY6" fmla="*/ 1036284 h 3416320"/>
              <a:gd name="connsiteX7" fmla="*/ 2396175 w 2396175"/>
              <a:gd name="connsiteY7" fmla="*/ 1503181 h 3416320"/>
              <a:gd name="connsiteX8" fmla="*/ 2396175 w 2396175"/>
              <a:gd name="connsiteY8" fmla="*/ 2106731 h 3416320"/>
              <a:gd name="connsiteX9" fmla="*/ 2396175 w 2396175"/>
              <a:gd name="connsiteY9" fmla="*/ 2573628 h 3416320"/>
              <a:gd name="connsiteX10" fmla="*/ 2396175 w 2396175"/>
              <a:gd name="connsiteY10" fmla="*/ 3416320 h 3416320"/>
              <a:gd name="connsiteX11" fmla="*/ 1821093 w 2396175"/>
              <a:gd name="connsiteY11" fmla="*/ 3416320 h 3416320"/>
              <a:gd name="connsiteX12" fmla="*/ 1198088 w 2396175"/>
              <a:gd name="connsiteY12" fmla="*/ 3416320 h 3416320"/>
              <a:gd name="connsiteX13" fmla="*/ 551120 w 2396175"/>
              <a:gd name="connsiteY13" fmla="*/ 3416320 h 3416320"/>
              <a:gd name="connsiteX14" fmla="*/ 0 w 2396175"/>
              <a:gd name="connsiteY14" fmla="*/ 3416320 h 3416320"/>
              <a:gd name="connsiteX15" fmla="*/ 0 w 2396175"/>
              <a:gd name="connsiteY15" fmla="*/ 2812770 h 3416320"/>
              <a:gd name="connsiteX16" fmla="*/ 0 w 2396175"/>
              <a:gd name="connsiteY16" fmla="*/ 2345873 h 3416320"/>
              <a:gd name="connsiteX17" fmla="*/ 0 w 2396175"/>
              <a:gd name="connsiteY17" fmla="*/ 1810650 h 3416320"/>
              <a:gd name="connsiteX18" fmla="*/ 0 w 2396175"/>
              <a:gd name="connsiteY18" fmla="*/ 1275426 h 3416320"/>
              <a:gd name="connsiteX19" fmla="*/ 0 w 2396175"/>
              <a:gd name="connsiteY19" fmla="*/ 637713 h 3416320"/>
              <a:gd name="connsiteX20" fmla="*/ 0 w 2396175"/>
              <a:gd name="connsiteY20" fmla="*/ 0 h 341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6175" h="3416320" fill="none" extrusionOk="0">
                <a:moveTo>
                  <a:pt x="0" y="0"/>
                </a:moveTo>
                <a:cubicBezTo>
                  <a:pt x="161807" y="-34438"/>
                  <a:pt x="419842" y="42313"/>
                  <a:pt x="646967" y="0"/>
                </a:cubicBezTo>
                <a:cubicBezTo>
                  <a:pt x="874092" y="-42313"/>
                  <a:pt x="1019345" y="69110"/>
                  <a:pt x="1269973" y="0"/>
                </a:cubicBezTo>
                <a:cubicBezTo>
                  <a:pt x="1520601" y="-69110"/>
                  <a:pt x="1633607" y="34361"/>
                  <a:pt x="1797131" y="0"/>
                </a:cubicBezTo>
                <a:cubicBezTo>
                  <a:pt x="1960655" y="-34361"/>
                  <a:pt x="2149678" y="409"/>
                  <a:pt x="2396175" y="0"/>
                </a:cubicBezTo>
                <a:cubicBezTo>
                  <a:pt x="2399379" y="146126"/>
                  <a:pt x="2384245" y="316802"/>
                  <a:pt x="2396175" y="535223"/>
                </a:cubicBezTo>
                <a:cubicBezTo>
                  <a:pt x="2408105" y="753644"/>
                  <a:pt x="2376924" y="792214"/>
                  <a:pt x="2396175" y="1036284"/>
                </a:cubicBezTo>
                <a:cubicBezTo>
                  <a:pt x="2415426" y="1280354"/>
                  <a:pt x="2347409" y="1359369"/>
                  <a:pt x="2396175" y="1503181"/>
                </a:cubicBezTo>
                <a:cubicBezTo>
                  <a:pt x="2444941" y="1646993"/>
                  <a:pt x="2377605" y="1933642"/>
                  <a:pt x="2396175" y="2106731"/>
                </a:cubicBezTo>
                <a:cubicBezTo>
                  <a:pt x="2414745" y="2279820"/>
                  <a:pt x="2391779" y="2361596"/>
                  <a:pt x="2396175" y="2573628"/>
                </a:cubicBezTo>
                <a:cubicBezTo>
                  <a:pt x="2400571" y="2785660"/>
                  <a:pt x="2340490" y="3211056"/>
                  <a:pt x="2396175" y="3416320"/>
                </a:cubicBezTo>
                <a:cubicBezTo>
                  <a:pt x="2191842" y="3442320"/>
                  <a:pt x="2002008" y="3414888"/>
                  <a:pt x="1821093" y="3416320"/>
                </a:cubicBezTo>
                <a:cubicBezTo>
                  <a:pt x="1640178" y="3417752"/>
                  <a:pt x="1388795" y="3345109"/>
                  <a:pt x="1198088" y="3416320"/>
                </a:cubicBezTo>
                <a:cubicBezTo>
                  <a:pt x="1007382" y="3487531"/>
                  <a:pt x="861448" y="3349917"/>
                  <a:pt x="551120" y="3416320"/>
                </a:cubicBezTo>
                <a:cubicBezTo>
                  <a:pt x="240792" y="3482723"/>
                  <a:pt x="148503" y="3392594"/>
                  <a:pt x="0" y="3416320"/>
                </a:cubicBezTo>
                <a:cubicBezTo>
                  <a:pt x="-59084" y="3206470"/>
                  <a:pt x="53931" y="3061320"/>
                  <a:pt x="0" y="2812770"/>
                </a:cubicBezTo>
                <a:cubicBezTo>
                  <a:pt x="-53931" y="2564220"/>
                  <a:pt x="38723" y="2508066"/>
                  <a:pt x="0" y="2345873"/>
                </a:cubicBezTo>
                <a:cubicBezTo>
                  <a:pt x="-38723" y="2183680"/>
                  <a:pt x="43734" y="2017278"/>
                  <a:pt x="0" y="1810650"/>
                </a:cubicBezTo>
                <a:cubicBezTo>
                  <a:pt x="-43734" y="1604022"/>
                  <a:pt x="22538" y="1482121"/>
                  <a:pt x="0" y="1275426"/>
                </a:cubicBezTo>
                <a:cubicBezTo>
                  <a:pt x="-22538" y="1068731"/>
                  <a:pt x="71906" y="790243"/>
                  <a:pt x="0" y="637713"/>
                </a:cubicBezTo>
                <a:cubicBezTo>
                  <a:pt x="-71906" y="485183"/>
                  <a:pt x="43048" y="315251"/>
                  <a:pt x="0" y="0"/>
                </a:cubicBezTo>
                <a:close/>
              </a:path>
              <a:path w="2396175" h="3416320" stroke="0" extrusionOk="0">
                <a:moveTo>
                  <a:pt x="0" y="0"/>
                </a:moveTo>
                <a:cubicBezTo>
                  <a:pt x="149244" y="-56708"/>
                  <a:pt x="409612" y="9172"/>
                  <a:pt x="575082" y="0"/>
                </a:cubicBezTo>
                <a:cubicBezTo>
                  <a:pt x="740552" y="-9172"/>
                  <a:pt x="903178" y="44795"/>
                  <a:pt x="1126202" y="0"/>
                </a:cubicBezTo>
                <a:cubicBezTo>
                  <a:pt x="1349226" y="-44795"/>
                  <a:pt x="1490009" y="71537"/>
                  <a:pt x="1749208" y="0"/>
                </a:cubicBezTo>
                <a:cubicBezTo>
                  <a:pt x="2008407" y="-71537"/>
                  <a:pt x="2222030" y="66575"/>
                  <a:pt x="2396175" y="0"/>
                </a:cubicBezTo>
                <a:cubicBezTo>
                  <a:pt x="2427444" y="258676"/>
                  <a:pt x="2343425" y="437797"/>
                  <a:pt x="2396175" y="603550"/>
                </a:cubicBezTo>
                <a:cubicBezTo>
                  <a:pt x="2448925" y="769303"/>
                  <a:pt x="2389035" y="879796"/>
                  <a:pt x="2396175" y="1138773"/>
                </a:cubicBezTo>
                <a:cubicBezTo>
                  <a:pt x="2403315" y="1397750"/>
                  <a:pt x="2391884" y="1524044"/>
                  <a:pt x="2396175" y="1673997"/>
                </a:cubicBezTo>
                <a:cubicBezTo>
                  <a:pt x="2400466" y="1823950"/>
                  <a:pt x="2374388" y="2055074"/>
                  <a:pt x="2396175" y="2311710"/>
                </a:cubicBezTo>
                <a:cubicBezTo>
                  <a:pt x="2417962" y="2568346"/>
                  <a:pt x="2384077" y="2616631"/>
                  <a:pt x="2396175" y="2915260"/>
                </a:cubicBezTo>
                <a:cubicBezTo>
                  <a:pt x="2408273" y="3213889"/>
                  <a:pt x="2383798" y="3226137"/>
                  <a:pt x="2396175" y="3416320"/>
                </a:cubicBezTo>
                <a:cubicBezTo>
                  <a:pt x="2244471" y="3470582"/>
                  <a:pt x="1996119" y="3372731"/>
                  <a:pt x="1821093" y="3416320"/>
                </a:cubicBezTo>
                <a:cubicBezTo>
                  <a:pt x="1646067" y="3459909"/>
                  <a:pt x="1393439" y="3398879"/>
                  <a:pt x="1246011" y="3416320"/>
                </a:cubicBezTo>
                <a:cubicBezTo>
                  <a:pt x="1098583" y="3433761"/>
                  <a:pt x="834175" y="3382221"/>
                  <a:pt x="646967" y="3416320"/>
                </a:cubicBezTo>
                <a:cubicBezTo>
                  <a:pt x="459759" y="3450419"/>
                  <a:pt x="130872" y="3378306"/>
                  <a:pt x="0" y="3416320"/>
                </a:cubicBezTo>
                <a:cubicBezTo>
                  <a:pt x="-55546" y="3311011"/>
                  <a:pt x="32580" y="3182609"/>
                  <a:pt x="0" y="2949423"/>
                </a:cubicBezTo>
                <a:cubicBezTo>
                  <a:pt x="-32580" y="2716237"/>
                  <a:pt x="33964" y="2534541"/>
                  <a:pt x="0" y="2311710"/>
                </a:cubicBezTo>
                <a:cubicBezTo>
                  <a:pt x="-33964" y="2088879"/>
                  <a:pt x="51891" y="2044453"/>
                  <a:pt x="0" y="1844813"/>
                </a:cubicBezTo>
                <a:cubicBezTo>
                  <a:pt x="-51891" y="1645173"/>
                  <a:pt x="39357" y="1463165"/>
                  <a:pt x="0" y="1275426"/>
                </a:cubicBezTo>
                <a:cubicBezTo>
                  <a:pt x="-39357" y="1087687"/>
                  <a:pt x="20768" y="876029"/>
                  <a:pt x="0" y="671876"/>
                </a:cubicBezTo>
                <a:cubicBezTo>
                  <a:pt x="-20768" y="467723"/>
                  <a:pt x="73317" y="296508"/>
                  <a:pt x="0" y="0"/>
                </a:cubicBezTo>
                <a:close/>
              </a:path>
            </a:pathLst>
          </a:custGeom>
          <a:solidFill>
            <a:srgbClr val="FFC000"/>
          </a:solidFill>
          <a:ln>
            <a:solidFill>
              <a:schemeClr val="tx1"/>
            </a:solidFill>
            <a:extLst>
              <a:ext uri="{C807C97D-BFC1-408E-A445-0C87EB9F89A2}">
                <ask:lineSketchStyleProps xmlns:ask="http://schemas.microsoft.com/office/drawing/2018/sketchyshapes" xmlns="" sd="3486239475">
                  <a:prstGeom prst="rect">
                    <a:avLst/>
                  </a:prstGeom>
                  <ask:type>
                    <ask:lineSketchScribble/>
                  </ask:type>
                </ask:lineSketchStyleProps>
              </a:ext>
            </a:extLst>
          </a:ln>
        </p:spPr>
        <p:txBody>
          <a:bodyPr wrap="square" rtlCol="0">
            <a:spAutoFit/>
          </a:bodyPr>
          <a:lstStyle/>
          <a:p>
            <a:r>
              <a:rPr lang="en-GB" dirty="0">
                <a:solidFill>
                  <a:srgbClr val="0563C1"/>
                </a:solidFill>
                <a:hlinkClick r:id="rId2">
                  <a:extLst>
                    <a:ext uri="{A12FA001-AC4F-418D-AE19-62706E023703}">
                      <ahyp:hlinkClr xmlns:ahyp="http://schemas.microsoft.com/office/drawing/2018/hyperlinkcolor" xmlns="" val="tx"/>
                    </a:ext>
                  </a:extLst>
                </a:hlinkClick>
              </a:rPr>
              <a:t>https://www.theatlantic.com/entertainment/archive/2018/02/why-fashion-is-key-to-understanding-the-world-of-black-panther/553157/</a:t>
            </a:r>
            <a:endParaRPr lang="en-GB" dirty="0">
              <a:solidFill>
                <a:srgbClr val="0563C1"/>
              </a:solidFill>
            </a:endParaRPr>
          </a:p>
          <a:p>
            <a:endParaRPr lang="en-GB" dirty="0">
              <a:solidFill>
                <a:srgbClr val="0563C1"/>
              </a:solidFill>
            </a:endParaRPr>
          </a:p>
          <a:p>
            <a:r>
              <a:rPr lang="en-GB" dirty="0"/>
              <a:t>Read this article as an example of one of these interviews.</a:t>
            </a:r>
          </a:p>
          <a:p>
            <a:endParaRPr lang="en-GB" dirty="0"/>
          </a:p>
        </p:txBody>
      </p:sp>
      <p:cxnSp>
        <p:nvCxnSpPr>
          <p:cNvPr id="7" name="Straight Arrow Connector 6">
            <a:extLst>
              <a:ext uri="{FF2B5EF4-FFF2-40B4-BE49-F238E27FC236}">
                <a16:creationId xmlns:a16="http://schemas.microsoft.com/office/drawing/2014/main" id="{F80E5810-E947-7BEB-58C2-891BA49D6ED9}"/>
              </a:ext>
            </a:extLst>
          </p:cNvPr>
          <p:cNvCxnSpPr/>
          <p:nvPr/>
        </p:nvCxnSpPr>
        <p:spPr>
          <a:xfrm>
            <a:off x="5603132" y="1896256"/>
            <a:ext cx="651753"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DA82B1-1A5D-1CF3-CA67-A12038039D40}"/>
              </a:ext>
            </a:extLst>
          </p:cNvPr>
          <p:cNvCxnSpPr/>
          <p:nvPr/>
        </p:nvCxnSpPr>
        <p:spPr>
          <a:xfrm>
            <a:off x="5585297" y="5005864"/>
            <a:ext cx="651753"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725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583F8-8949-352D-6104-191BD734C5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2B602-2876-B704-5EE1-3570AA6CB169}"/>
              </a:ext>
            </a:extLst>
          </p:cNvPr>
          <p:cNvSpPr>
            <a:spLocks noGrp="1"/>
          </p:cNvSpPr>
          <p:nvPr>
            <p:ph type="title"/>
          </p:nvPr>
        </p:nvSpPr>
        <p:spPr>
          <a:xfrm>
            <a:off x="0" y="110150"/>
            <a:ext cx="8515350" cy="733912"/>
          </a:xfrm>
          <a:solidFill>
            <a:srgbClr val="92D050"/>
          </a:solidFill>
        </p:spPr>
        <p:txBody>
          <a:bodyPr>
            <a:normAutofit/>
          </a:bodyPr>
          <a:lstStyle/>
          <a:p>
            <a:r>
              <a:rPr lang="en-GB" b="1" dirty="0"/>
              <a:t>And more…</a:t>
            </a:r>
          </a:p>
        </p:txBody>
      </p:sp>
      <p:sp>
        <p:nvSpPr>
          <p:cNvPr id="5" name="Content Placeholder 4">
            <a:extLst>
              <a:ext uri="{FF2B5EF4-FFF2-40B4-BE49-F238E27FC236}">
                <a16:creationId xmlns:a16="http://schemas.microsoft.com/office/drawing/2014/main" id="{1719A255-34A1-A185-CFDA-7A4B6D006579}"/>
              </a:ext>
            </a:extLst>
          </p:cNvPr>
          <p:cNvSpPr>
            <a:spLocks noGrp="1"/>
          </p:cNvSpPr>
          <p:nvPr>
            <p:ph idx="1"/>
          </p:nvPr>
        </p:nvSpPr>
        <p:spPr>
          <a:xfrm>
            <a:off x="628650" y="1253331"/>
            <a:ext cx="7886700" cy="4351338"/>
          </a:xfrm>
        </p:spPr>
        <p:txBody>
          <a:bodyPr/>
          <a:lstStyle/>
          <a:p>
            <a:r>
              <a:rPr lang="en-GB" dirty="0"/>
              <a:t>There was also a ‘Welcome to Wakanda’ catwalk show at New York Fashion Week and features in numerous fashion magazines. (On opening weekend 44% of ticket buyers were female – why would the Black Panther marketing team have been delighted with this?)</a:t>
            </a:r>
          </a:p>
        </p:txBody>
      </p:sp>
      <p:sp>
        <p:nvSpPr>
          <p:cNvPr id="3" name="TextBox 2">
            <a:extLst>
              <a:ext uri="{FF2B5EF4-FFF2-40B4-BE49-F238E27FC236}">
                <a16:creationId xmlns:a16="http://schemas.microsoft.com/office/drawing/2014/main" id="{33B4EF1A-DF5C-8933-8E01-7F2F73032BC9}"/>
              </a:ext>
            </a:extLst>
          </p:cNvPr>
          <p:cNvSpPr txBox="1"/>
          <p:nvPr/>
        </p:nvSpPr>
        <p:spPr>
          <a:xfrm>
            <a:off x="4307676" y="292440"/>
            <a:ext cx="4836324" cy="369332"/>
          </a:xfrm>
          <a:custGeom>
            <a:avLst/>
            <a:gdLst>
              <a:gd name="connsiteX0" fmla="*/ 0 w 4836324"/>
              <a:gd name="connsiteY0" fmla="*/ 0 h 369332"/>
              <a:gd name="connsiteX1" fmla="*/ 634096 w 4836324"/>
              <a:gd name="connsiteY1" fmla="*/ 0 h 369332"/>
              <a:gd name="connsiteX2" fmla="*/ 1026375 w 4836324"/>
              <a:gd name="connsiteY2" fmla="*/ 0 h 369332"/>
              <a:gd name="connsiteX3" fmla="*/ 1660471 w 4836324"/>
              <a:gd name="connsiteY3" fmla="*/ 0 h 369332"/>
              <a:gd name="connsiteX4" fmla="*/ 2294567 w 4836324"/>
              <a:gd name="connsiteY4" fmla="*/ 0 h 369332"/>
              <a:gd name="connsiteX5" fmla="*/ 2686847 w 4836324"/>
              <a:gd name="connsiteY5" fmla="*/ 0 h 369332"/>
              <a:gd name="connsiteX6" fmla="*/ 3224216 w 4836324"/>
              <a:gd name="connsiteY6" fmla="*/ 0 h 369332"/>
              <a:gd name="connsiteX7" fmla="*/ 3713222 w 4836324"/>
              <a:gd name="connsiteY7" fmla="*/ 0 h 369332"/>
              <a:gd name="connsiteX8" fmla="*/ 4298955 w 4836324"/>
              <a:gd name="connsiteY8" fmla="*/ 0 h 369332"/>
              <a:gd name="connsiteX9" fmla="*/ 4836324 w 4836324"/>
              <a:gd name="connsiteY9" fmla="*/ 0 h 369332"/>
              <a:gd name="connsiteX10" fmla="*/ 4836324 w 4836324"/>
              <a:gd name="connsiteY10" fmla="*/ 369332 h 369332"/>
              <a:gd name="connsiteX11" fmla="*/ 4444044 w 4836324"/>
              <a:gd name="connsiteY11" fmla="*/ 369332 h 369332"/>
              <a:gd name="connsiteX12" fmla="*/ 4003402 w 4836324"/>
              <a:gd name="connsiteY12" fmla="*/ 369332 h 369332"/>
              <a:gd name="connsiteX13" fmla="*/ 3369306 w 4836324"/>
              <a:gd name="connsiteY13" fmla="*/ 369332 h 369332"/>
              <a:gd name="connsiteX14" fmla="*/ 2735210 w 4836324"/>
              <a:gd name="connsiteY14" fmla="*/ 369332 h 369332"/>
              <a:gd name="connsiteX15" fmla="*/ 2149477 w 4836324"/>
              <a:gd name="connsiteY15" fmla="*/ 369332 h 369332"/>
              <a:gd name="connsiteX16" fmla="*/ 1708834 w 4836324"/>
              <a:gd name="connsiteY16" fmla="*/ 369332 h 369332"/>
              <a:gd name="connsiteX17" fmla="*/ 1171465 w 4836324"/>
              <a:gd name="connsiteY17" fmla="*/ 369332 h 369332"/>
              <a:gd name="connsiteX18" fmla="*/ 537369 w 4836324"/>
              <a:gd name="connsiteY18" fmla="*/ 369332 h 369332"/>
              <a:gd name="connsiteX19" fmla="*/ 0 w 4836324"/>
              <a:gd name="connsiteY19" fmla="*/ 369332 h 369332"/>
              <a:gd name="connsiteX20" fmla="*/ 0 w 4836324"/>
              <a:gd name="connsiteY2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36324" h="369332" fill="none" extrusionOk="0">
                <a:moveTo>
                  <a:pt x="0" y="0"/>
                </a:moveTo>
                <a:cubicBezTo>
                  <a:pt x="268529" y="-72720"/>
                  <a:pt x="365825" y="56995"/>
                  <a:pt x="634096" y="0"/>
                </a:cubicBezTo>
                <a:cubicBezTo>
                  <a:pt x="902367" y="-56995"/>
                  <a:pt x="833595" y="18622"/>
                  <a:pt x="1026375" y="0"/>
                </a:cubicBezTo>
                <a:cubicBezTo>
                  <a:pt x="1219155" y="-18622"/>
                  <a:pt x="1481941" y="39870"/>
                  <a:pt x="1660471" y="0"/>
                </a:cubicBezTo>
                <a:cubicBezTo>
                  <a:pt x="1839001" y="-39870"/>
                  <a:pt x="2080348" y="46039"/>
                  <a:pt x="2294567" y="0"/>
                </a:cubicBezTo>
                <a:cubicBezTo>
                  <a:pt x="2508786" y="-46039"/>
                  <a:pt x="2492741" y="44425"/>
                  <a:pt x="2686847" y="0"/>
                </a:cubicBezTo>
                <a:cubicBezTo>
                  <a:pt x="2880953" y="-44425"/>
                  <a:pt x="3057226" y="53889"/>
                  <a:pt x="3224216" y="0"/>
                </a:cubicBezTo>
                <a:cubicBezTo>
                  <a:pt x="3391206" y="-53889"/>
                  <a:pt x="3534796" y="40426"/>
                  <a:pt x="3713222" y="0"/>
                </a:cubicBezTo>
                <a:cubicBezTo>
                  <a:pt x="3891648" y="-40426"/>
                  <a:pt x="4030268" y="2540"/>
                  <a:pt x="4298955" y="0"/>
                </a:cubicBezTo>
                <a:cubicBezTo>
                  <a:pt x="4567642" y="-2540"/>
                  <a:pt x="4726047" y="3957"/>
                  <a:pt x="4836324" y="0"/>
                </a:cubicBezTo>
                <a:cubicBezTo>
                  <a:pt x="4846825" y="83341"/>
                  <a:pt x="4815139" y="269979"/>
                  <a:pt x="4836324" y="369332"/>
                </a:cubicBezTo>
                <a:cubicBezTo>
                  <a:pt x="4656193" y="413556"/>
                  <a:pt x="4596670" y="366550"/>
                  <a:pt x="4444044" y="369332"/>
                </a:cubicBezTo>
                <a:cubicBezTo>
                  <a:pt x="4291418" y="372114"/>
                  <a:pt x="4169043" y="342253"/>
                  <a:pt x="4003402" y="369332"/>
                </a:cubicBezTo>
                <a:cubicBezTo>
                  <a:pt x="3837761" y="396411"/>
                  <a:pt x="3638291" y="353452"/>
                  <a:pt x="3369306" y="369332"/>
                </a:cubicBezTo>
                <a:cubicBezTo>
                  <a:pt x="3100321" y="385212"/>
                  <a:pt x="2903841" y="361342"/>
                  <a:pt x="2735210" y="369332"/>
                </a:cubicBezTo>
                <a:cubicBezTo>
                  <a:pt x="2566579" y="377322"/>
                  <a:pt x="2300548" y="331295"/>
                  <a:pt x="2149477" y="369332"/>
                </a:cubicBezTo>
                <a:cubicBezTo>
                  <a:pt x="1998406" y="407369"/>
                  <a:pt x="1846200" y="347065"/>
                  <a:pt x="1708834" y="369332"/>
                </a:cubicBezTo>
                <a:cubicBezTo>
                  <a:pt x="1571468" y="391599"/>
                  <a:pt x="1390363" y="318852"/>
                  <a:pt x="1171465" y="369332"/>
                </a:cubicBezTo>
                <a:cubicBezTo>
                  <a:pt x="952567" y="419812"/>
                  <a:pt x="820918" y="298501"/>
                  <a:pt x="537369" y="369332"/>
                </a:cubicBezTo>
                <a:cubicBezTo>
                  <a:pt x="253820" y="440163"/>
                  <a:pt x="235827" y="325689"/>
                  <a:pt x="0" y="369332"/>
                </a:cubicBezTo>
                <a:cubicBezTo>
                  <a:pt x="-3630" y="211891"/>
                  <a:pt x="36510" y="120513"/>
                  <a:pt x="0" y="0"/>
                </a:cubicBezTo>
                <a:close/>
              </a:path>
              <a:path w="4836324" h="369332" stroke="0" extrusionOk="0">
                <a:moveTo>
                  <a:pt x="0" y="0"/>
                </a:moveTo>
                <a:cubicBezTo>
                  <a:pt x="129024" y="-50523"/>
                  <a:pt x="347951" y="54538"/>
                  <a:pt x="489006" y="0"/>
                </a:cubicBezTo>
                <a:cubicBezTo>
                  <a:pt x="630061" y="-54538"/>
                  <a:pt x="994215" y="64115"/>
                  <a:pt x="1123102" y="0"/>
                </a:cubicBezTo>
                <a:cubicBezTo>
                  <a:pt x="1251989" y="-64115"/>
                  <a:pt x="1506405" y="27463"/>
                  <a:pt x="1708834" y="0"/>
                </a:cubicBezTo>
                <a:cubicBezTo>
                  <a:pt x="1911263" y="-27463"/>
                  <a:pt x="1997229" y="34443"/>
                  <a:pt x="2101114" y="0"/>
                </a:cubicBezTo>
                <a:cubicBezTo>
                  <a:pt x="2204999" y="-34443"/>
                  <a:pt x="2496249" y="20833"/>
                  <a:pt x="2735210" y="0"/>
                </a:cubicBezTo>
                <a:cubicBezTo>
                  <a:pt x="2974171" y="-20833"/>
                  <a:pt x="3111910" y="7226"/>
                  <a:pt x="3224216" y="0"/>
                </a:cubicBezTo>
                <a:cubicBezTo>
                  <a:pt x="3336522" y="-7226"/>
                  <a:pt x="3596984" y="57350"/>
                  <a:pt x="3761585" y="0"/>
                </a:cubicBezTo>
                <a:cubicBezTo>
                  <a:pt x="3926186" y="-57350"/>
                  <a:pt x="4538497" y="41639"/>
                  <a:pt x="4836324" y="0"/>
                </a:cubicBezTo>
                <a:cubicBezTo>
                  <a:pt x="4861927" y="161388"/>
                  <a:pt x="4830509" y="289576"/>
                  <a:pt x="4836324" y="369332"/>
                </a:cubicBezTo>
                <a:cubicBezTo>
                  <a:pt x="4727329" y="370957"/>
                  <a:pt x="4576124" y="359526"/>
                  <a:pt x="4444044" y="369332"/>
                </a:cubicBezTo>
                <a:cubicBezTo>
                  <a:pt x="4311964" y="379138"/>
                  <a:pt x="4183774" y="322054"/>
                  <a:pt x="3955038" y="369332"/>
                </a:cubicBezTo>
                <a:cubicBezTo>
                  <a:pt x="3726302" y="416610"/>
                  <a:pt x="3617447" y="311523"/>
                  <a:pt x="3417669" y="369332"/>
                </a:cubicBezTo>
                <a:cubicBezTo>
                  <a:pt x="3217891" y="427141"/>
                  <a:pt x="3081945" y="320468"/>
                  <a:pt x="2880300" y="369332"/>
                </a:cubicBezTo>
                <a:cubicBezTo>
                  <a:pt x="2678655" y="418196"/>
                  <a:pt x="2488860" y="338164"/>
                  <a:pt x="2342930" y="369332"/>
                </a:cubicBezTo>
                <a:cubicBezTo>
                  <a:pt x="2197000" y="400500"/>
                  <a:pt x="1937300" y="296026"/>
                  <a:pt x="1708834" y="369332"/>
                </a:cubicBezTo>
                <a:cubicBezTo>
                  <a:pt x="1480368" y="442638"/>
                  <a:pt x="1466738" y="356936"/>
                  <a:pt x="1316555" y="369332"/>
                </a:cubicBezTo>
                <a:cubicBezTo>
                  <a:pt x="1166372" y="381728"/>
                  <a:pt x="943720" y="362324"/>
                  <a:pt x="730822" y="369332"/>
                </a:cubicBezTo>
                <a:cubicBezTo>
                  <a:pt x="517924" y="376340"/>
                  <a:pt x="253954" y="357937"/>
                  <a:pt x="0" y="369332"/>
                </a:cubicBezTo>
                <a:cubicBezTo>
                  <a:pt x="-21430" y="250417"/>
                  <a:pt x="2539" y="102762"/>
                  <a:pt x="0" y="0"/>
                </a:cubicBezTo>
                <a:close/>
              </a:path>
            </a:pathLst>
          </a:custGeom>
          <a:solidFill>
            <a:srgbClr val="FFC000"/>
          </a:solidFill>
          <a:ln>
            <a:solidFill>
              <a:schemeClr val="tx1"/>
            </a:solidFill>
            <a:extLst>
              <a:ext uri="{C807C97D-BFC1-408E-A445-0C87EB9F89A2}">
                <ask:lineSketchStyleProps xmlns:ask="http://schemas.microsoft.com/office/drawing/2018/sketchyshapes" xmlns="" sd="142753864">
                  <a:prstGeom prst="rect">
                    <a:avLst/>
                  </a:prstGeom>
                  <ask:type>
                    <ask:lineSketchScribble/>
                  </ask:type>
                </ask:lineSketchStyleProps>
              </a:ext>
            </a:extLst>
          </a:ln>
        </p:spPr>
        <p:txBody>
          <a:bodyPr wrap="none" rtlCol="0">
            <a:spAutoFit/>
          </a:bodyPr>
          <a:lstStyle/>
          <a:p>
            <a:r>
              <a:rPr lang="en-GB" dirty="0">
                <a:hlinkClick r:id="rId2"/>
              </a:rPr>
              <a:t>Black Panther comes to Fashion Week (3.30 mins)</a:t>
            </a:r>
            <a:endParaRPr lang="en-GB" dirty="0"/>
          </a:p>
        </p:txBody>
      </p:sp>
      <p:sp>
        <p:nvSpPr>
          <p:cNvPr id="4" name="TextBox 3">
            <a:extLst>
              <a:ext uri="{FF2B5EF4-FFF2-40B4-BE49-F238E27FC236}">
                <a16:creationId xmlns:a16="http://schemas.microsoft.com/office/drawing/2014/main" id="{C410A0B8-F805-B9C0-90D9-4A2794047311}"/>
              </a:ext>
            </a:extLst>
          </p:cNvPr>
          <p:cNvSpPr txBox="1"/>
          <p:nvPr/>
        </p:nvSpPr>
        <p:spPr>
          <a:xfrm>
            <a:off x="896174" y="3949430"/>
            <a:ext cx="7619176" cy="1938992"/>
          </a:xfrm>
          <a:custGeom>
            <a:avLst/>
            <a:gdLst>
              <a:gd name="connsiteX0" fmla="*/ 0 w 7619176"/>
              <a:gd name="connsiteY0" fmla="*/ 0 h 1938992"/>
              <a:gd name="connsiteX1" fmla="*/ 509899 w 7619176"/>
              <a:gd name="connsiteY1" fmla="*/ 0 h 1938992"/>
              <a:gd name="connsiteX2" fmla="*/ 1248373 w 7619176"/>
              <a:gd name="connsiteY2" fmla="*/ 0 h 1938992"/>
              <a:gd name="connsiteX3" fmla="*/ 1682080 w 7619176"/>
              <a:gd name="connsiteY3" fmla="*/ 0 h 1938992"/>
              <a:gd name="connsiteX4" fmla="*/ 2344362 w 7619176"/>
              <a:gd name="connsiteY4" fmla="*/ 0 h 1938992"/>
              <a:gd name="connsiteX5" fmla="*/ 2778069 w 7619176"/>
              <a:gd name="connsiteY5" fmla="*/ 0 h 1938992"/>
              <a:gd name="connsiteX6" fmla="*/ 3440351 w 7619176"/>
              <a:gd name="connsiteY6" fmla="*/ 0 h 1938992"/>
              <a:gd name="connsiteX7" fmla="*/ 3874058 w 7619176"/>
              <a:gd name="connsiteY7" fmla="*/ 0 h 1938992"/>
              <a:gd name="connsiteX8" fmla="*/ 4383957 w 7619176"/>
              <a:gd name="connsiteY8" fmla="*/ 0 h 1938992"/>
              <a:gd name="connsiteX9" fmla="*/ 4970047 w 7619176"/>
              <a:gd name="connsiteY9" fmla="*/ 0 h 1938992"/>
              <a:gd name="connsiteX10" fmla="*/ 5632329 w 7619176"/>
              <a:gd name="connsiteY10" fmla="*/ 0 h 1938992"/>
              <a:gd name="connsiteX11" fmla="*/ 6066036 w 7619176"/>
              <a:gd name="connsiteY11" fmla="*/ 0 h 1938992"/>
              <a:gd name="connsiteX12" fmla="*/ 6804510 w 7619176"/>
              <a:gd name="connsiteY12" fmla="*/ 0 h 1938992"/>
              <a:gd name="connsiteX13" fmla="*/ 7619176 w 7619176"/>
              <a:gd name="connsiteY13" fmla="*/ 0 h 1938992"/>
              <a:gd name="connsiteX14" fmla="*/ 7619176 w 7619176"/>
              <a:gd name="connsiteY14" fmla="*/ 426578 h 1938992"/>
              <a:gd name="connsiteX15" fmla="*/ 7619176 w 7619176"/>
              <a:gd name="connsiteY15" fmla="*/ 891936 h 1938992"/>
              <a:gd name="connsiteX16" fmla="*/ 7619176 w 7619176"/>
              <a:gd name="connsiteY16" fmla="*/ 1337904 h 1938992"/>
              <a:gd name="connsiteX17" fmla="*/ 7619176 w 7619176"/>
              <a:gd name="connsiteY17" fmla="*/ 1938992 h 1938992"/>
              <a:gd name="connsiteX18" fmla="*/ 7033086 w 7619176"/>
              <a:gd name="connsiteY18" fmla="*/ 1938992 h 1938992"/>
              <a:gd name="connsiteX19" fmla="*/ 6599379 w 7619176"/>
              <a:gd name="connsiteY19" fmla="*/ 1938992 h 1938992"/>
              <a:gd name="connsiteX20" fmla="*/ 5860905 w 7619176"/>
              <a:gd name="connsiteY20" fmla="*/ 1938992 h 1938992"/>
              <a:gd name="connsiteX21" fmla="*/ 5503389 w 7619176"/>
              <a:gd name="connsiteY21" fmla="*/ 1938992 h 1938992"/>
              <a:gd name="connsiteX22" fmla="*/ 4841107 w 7619176"/>
              <a:gd name="connsiteY22" fmla="*/ 1938992 h 1938992"/>
              <a:gd name="connsiteX23" fmla="*/ 4483592 w 7619176"/>
              <a:gd name="connsiteY23" fmla="*/ 1938992 h 1938992"/>
              <a:gd name="connsiteX24" fmla="*/ 3897502 w 7619176"/>
              <a:gd name="connsiteY24" fmla="*/ 1938992 h 1938992"/>
              <a:gd name="connsiteX25" fmla="*/ 3311411 w 7619176"/>
              <a:gd name="connsiteY25" fmla="*/ 1938992 h 1938992"/>
              <a:gd name="connsiteX26" fmla="*/ 2572937 w 7619176"/>
              <a:gd name="connsiteY26" fmla="*/ 1938992 h 1938992"/>
              <a:gd name="connsiteX27" fmla="*/ 2063038 w 7619176"/>
              <a:gd name="connsiteY27" fmla="*/ 1938992 h 1938992"/>
              <a:gd name="connsiteX28" fmla="*/ 1705523 w 7619176"/>
              <a:gd name="connsiteY28" fmla="*/ 1938992 h 1938992"/>
              <a:gd name="connsiteX29" fmla="*/ 1195625 w 7619176"/>
              <a:gd name="connsiteY29" fmla="*/ 1938992 h 1938992"/>
              <a:gd name="connsiteX30" fmla="*/ 838109 w 7619176"/>
              <a:gd name="connsiteY30" fmla="*/ 1938992 h 1938992"/>
              <a:gd name="connsiteX31" fmla="*/ 0 w 7619176"/>
              <a:gd name="connsiteY31" fmla="*/ 1938992 h 1938992"/>
              <a:gd name="connsiteX32" fmla="*/ 0 w 7619176"/>
              <a:gd name="connsiteY32" fmla="*/ 1434854 h 1938992"/>
              <a:gd name="connsiteX33" fmla="*/ 0 w 7619176"/>
              <a:gd name="connsiteY33" fmla="*/ 911326 h 1938992"/>
              <a:gd name="connsiteX34" fmla="*/ 0 w 7619176"/>
              <a:gd name="connsiteY34" fmla="*/ 426578 h 1938992"/>
              <a:gd name="connsiteX35" fmla="*/ 0 w 7619176"/>
              <a:gd name="connsiteY35"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619176" h="1938992" fill="none" extrusionOk="0">
                <a:moveTo>
                  <a:pt x="0" y="0"/>
                </a:moveTo>
                <a:cubicBezTo>
                  <a:pt x="156528" y="-46789"/>
                  <a:pt x="352104" y="45033"/>
                  <a:pt x="509899" y="0"/>
                </a:cubicBezTo>
                <a:cubicBezTo>
                  <a:pt x="667694" y="-45033"/>
                  <a:pt x="1052010" y="81775"/>
                  <a:pt x="1248373" y="0"/>
                </a:cubicBezTo>
                <a:cubicBezTo>
                  <a:pt x="1444736" y="-81775"/>
                  <a:pt x="1564445" y="29813"/>
                  <a:pt x="1682080" y="0"/>
                </a:cubicBezTo>
                <a:cubicBezTo>
                  <a:pt x="1799715" y="-29813"/>
                  <a:pt x="2028585" y="16643"/>
                  <a:pt x="2344362" y="0"/>
                </a:cubicBezTo>
                <a:cubicBezTo>
                  <a:pt x="2660139" y="-16643"/>
                  <a:pt x="2675633" y="3423"/>
                  <a:pt x="2778069" y="0"/>
                </a:cubicBezTo>
                <a:cubicBezTo>
                  <a:pt x="2880505" y="-3423"/>
                  <a:pt x="3148884" y="31448"/>
                  <a:pt x="3440351" y="0"/>
                </a:cubicBezTo>
                <a:cubicBezTo>
                  <a:pt x="3731818" y="-31448"/>
                  <a:pt x="3782688" y="34191"/>
                  <a:pt x="3874058" y="0"/>
                </a:cubicBezTo>
                <a:cubicBezTo>
                  <a:pt x="3965428" y="-34191"/>
                  <a:pt x="4191641" y="8420"/>
                  <a:pt x="4383957" y="0"/>
                </a:cubicBezTo>
                <a:cubicBezTo>
                  <a:pt x="4576273" y="-8420"/>
                  <a:pt x="4729696" y="68589"/>
                  <a:pt x="4970047" y="0"/>
                </a:cubicBezTo>
                <a:cubicBezTo>
                  <a:pt x="5210398" y="-68589"/>
                  <a:pt x="5460160" y="56131"/>
                  <a:pt x="5632329" y="0"/>
                </a:cubicBezTo>
                <a:cubicBezTo>
                  <a:pt x="5804498" y="-56131"/>
                  <a:pt x="5849425" y="13147"/>
                  <a:pt x="6066036" y="0"/>
                </a:cubicBezTo>
                <a:cubicBezTo>
                  <a:pt x="6282647" y="-13147"/>
                  <a:pt x="6545859" y="71291"/>
                  <a:pt x="6804510" y="0"/>
                </a:cubicBezTo>
                <a:cubicBezTo>
                  <a:pt x="7063161" y="-71291"/>
                  <a:pt x="7369795" y="80527"/>
                  <a:pt x="7619176" y="0"/>
                </a:cubicBezTo>
                <a:cubicBezTo>
                  <a:pt x="7638943" y="119885"/>
                  <a:pt x="7584379" y="266073"/>
                  <a:pt x="7619176" y="426578"/>
                </a:cubicBezTo>
                <a:cubicBezTo>
                  <a:pt x="7653973" y="587083"/>
                  <a:pt x="7586559" y="694716"/>
                  <a:pt x="7619176" y="891936"/>
                </a:cubicBezTo>
                <a:cubicBezTo>
                  <a:pt x="7651793" y="1089156"/>
                  <a:pt x="7590338" y="1164967"/>
                  <a:pt x="7619176" y="1337904"/>
                </a:cubicBezTo>
                <a:cubicBezTo>
                  <a:pt x="7648014" y="1510841"/>
                  <a:pt x="7612789" y="1661603"/>
                  <a:pt x="7619176" y="1938992"/>
                </a:cubicBezTo>
                <a:cubicBezTo>
                  <a:pt x="7468906" y="1971798"/>
                  <a:pt x="7179559" y="1916307"/>
                  <a:pt x="7033086" y="1938992"/>
                </a:cubicBezTo>
                <a:cubicBezTo>
                  <a:pt x="6886613" y="1961677"/>
                  <a:pt x="6724472" y="1926065"/>
                  <a:pt x="6599379" y="1938992"/>
                </a:cubicBezTo>
                <a:cubicBezTo>
                  <a:pt x="6474286" y="1951919"/>
                  <a:pt x="6162858" y="1931146"/>
                  <a:pt x="5860905" y="1938992"/>
                </a:cubicBezTo>
                <a:cubicBezTo>
                  <a:pt x="5558952" y="1946838"/>
                  <a:pt x="5648794" y="1906835"/>
                  <a:pt x="5503389" y="1938992"/>
                </a:cubicBezTo>
                <a:cubicBezTo>
                  <a:pt x="5357984" y="1971149"/>
                  <a:pt x="5107829" y="1876544"/>
                  <a:pt x="4841107" y="1938992"/>
                </a:cubicBezTo>
                <a:cubicBezTo>
                  <a:pt x="4574385" y="2001440"/>
                  <a:pt x="4596739" y="1900752"/>
                  <a:pt x="4483592" y="1938992"/>
                </a:cubicBezTo>
                <a:cubicBezTo>
                  <a:pt x="4370446" y="1977232"/>
                  <a:pt x="4025225" y="1910690"/>
                  <a:pt x="3897502" y="1938992"/>
                </a:cubicBezTo>
                <a:cubicBezTo>
                  <a:pt x="3769779" y="1967294"/>
                  <a:pt x="3502040" y="1938820"/>
                  <a:pt x="3311411" y="1938992"/>
                </a:cubicBezTo>
                <a:cubicBezTo>
                  <a:pt x="3120782" y="1939164"/>
                  <a:pt x="2809796" y="1916906"/>
                  <a:pt x="2572937" y="1938992"/>
                </a:cubicBezTo>
                <a:cubicBezTo>
                  <a:pt x="2336078" y="1961078"/>
                  <a:pt x="2199160" y="1878148"/>
                  <a:pt x="2063038" y="1938992"/>
                </a:cubicBezTo>
                <a:cubicBezTo>
                  <a:pt x="1926916" y="1999836"/>
                  <a:pt x="1845832" y="1923798"/>
                  <a:pt x="1705523" y="1938992"/>
                </a:cubicBezTo>
                <a:cubicBezTo>
                  <a:pt x="1565215" y="1954186"/>
                  <a:pt x="1419911" y="1877901"/>
                  <a:pt x="1195625" y="1938992"/>
                </a:cubicBezTo>
                <a:cubicBezTo>
                  <a:pt x="971339" y="2000083"/>
                  <a:pt x="917665" y="1934425"/>
                  <a:pt x="838109" y="1938992"/>
                </a:cubicBezTo>
                <a:cubicBezTo>
                  <a:pt x="758553" y="1943559"/>
                  <a:pt x="416038" y="1875416"/>
                  <a:pt x="0" y="1938992"/>
                </a:cubicBezTo>
                <a:cubicBezTo>
                  <a:pt x="-53044" y="1813307"/>
                  <a:pt x="53622" y="1635965"/>
                  <a:pt x="0" y="1434854"/>
                </a:cubicBezTo>
                <a:cubicBezTo>
                  <a:pt x="-53622" y="1233743"/>
                  <a:pt x="45738" y="1020383"/>
                  <a:pt x="0" y="911326"/>
                </a:cubicBezTo>
                <a:cubicBezTo>
                  <a:pt x="-45738" y="802269"/>
                  <a:pt x="29103" y="613622"/>
                  <a:pt x="0" y="426578"/>
                </a:cubicBezTo>
                <a:cubicBezTo>
                  <a:pt x="-29103" y="239534"/>
                  <a:pt x="42736" y="89049"/>
                  <a:pt x="0" y="0"/>
                </a:cubicBezTo>
                <a:close/>
              </a:path>
              <a:path w="7619176" h="1938992" stroke="0" extrusionOk="0">
                <a:moveTo>
                  <a:pt x="0" y="0"/>
                </a:moveTo>
                <a:cubicBezTo>
                  <a:pt x="202350" y="-47016"/>
                  <a:pt x="429760" y="38428"/>
                  <a:pt x="586090" y="0"/>
                </a:cubicBezTo>
                <a:cubicBezTo>
                  <a:pt x="742420" y="-38428"/>
                  <a:pt x="830300" y="42146"/>
                  <a:pt x="943606" y="0"/>
                </a:cubicBezTo>
                <a:cubicBezTo>
                  <a:pt x="1056912" y="-42146"/>
                  <a:pt x="1290544" y="17383"/>
                  <a:pt x="1453504" y="0"/>
                </a:cubicBezTo>
                <a:cubicBezTo>
                  <a:pt x="1616464" y="-17383"/>
                  <a:pt x="1818716" y="48331"/>
                  <a:pt x="2115787" y="0"/>
                </a:cubicBezTo>
                <a:cubicBezTo>
                  <a:pt x="2412858" y="-48331"/>
                  <a:pt x="2503461" y="75492"/>
                  <a:pt x="2778069" y="0"/>
                </a:cubicBezTo>
                <a:cubicBezTo>
                  <a:pt x="3052677" y="-75492"/>
                  <a:pt x="3352414" y="75594"/>
                  <a:pt x="3516543" y="0"/>
                </a:cubicBezTo>
                <a:cubicBezTo>
                  <a:pt x="3680672" y="-75594"/>
                  <a:pt x="3922838" y="50657"/>
                  <a:pt x="4026441" y="0"/>
                </a:cubicBezTo>
                <a:cubicBezTo>
                  <a:pt x="4130044" y="-50657"/>
                  <a:pt x="4286362" y="8658"/>
                  <a:pt x="4536340" y="0"/>
                </a:cubicBezTo>
                <a:cubicBezTo>
                  <a:pt x="4786318" y="-8658"/>
                  <a:pt x="4820928" y="17437"/>
                  <a:pt x="4893855" y="0"/>
                </a:cubicBezTo>
                <a:cubicBezTo>
                  <a:pt x="4966783" y="-17437"/>
                  <a:pt x="5218906" y="47761"/>
                  <a:pt x="5403754" y="0"/>
                </a:cubicBezTo>
                <a:cubicBezTo>
                  <a:pt x="5588602" y="-47761"/>
                  <a:pt x="5617995" y="7746"/>
                  <a:pt x="5761269" y="0"/>
                </a:cubicBezTo>
                <a:cubicBezTo>
                  <a:pt x="5904544" y="-7746"/>
                  <a:pt x="6263275" y="71906"/>
                  <a:pt x="6499743" y="0"/>
                </a:cubicBezTo>
                <a:cubicBezTo>
                  <a:pt x="6736211" y="-71906"/>
                  <a:pt x="6807521" y="51666"/>
                  <a:pt x="6933450" y="0"/>
                </a:cubicBezTo>
                <a:cubicBezTo>
                  <a:pt x="7059379" y="-51666"/>
                  <a:pt x="7417574" y="23531"/>
                  <a:pt x="7619176" y="0"/>
                </a:cubicBezTo>
                <a:cubicBezTo>
                  <a:pt x="7663474" y="168014"/>
                  <a:pt x="7601127" y="311000"/>
                  <a:pt x="7619176" y="484748"/>
                </a:cubicBezTo>
                <a:cubicBezTo>
                  <a:pt x="7637225" y="658496"/>
                  <a:pt x="7597793" y="824268"/>
                  <a:pt x="7619176" y="969496"/>
                </a:cubicBezTo>
                <a:cubicBezTo>
                  <a:pt x="7640559" y="1114724"/>
                  <a:pt x="7618863" y="1304171"/>
                  <a:pt x="7619176" y="1454244"/>
                </a:cubicBezTo>
                <a:cubicBezTo>
                  <a:pt x="7619489" y="1604317"/>
                  <a:pt x="7581531" y="1744070"/>
                  <a:pt x="7619176" y="1938992"/>
                </a:cubicBezTo>
                <a:cubicBezTo>
                  <a:pt x="7510880" y="1968642"/>
                  <a:pt x="7235212" y="1878603"/>
                  <a:pt x="7109277" y="1938992"/>
                </a:cubicBezTo>
                <a:cubicBezTo>
                  <a:pt x="6983342" y="1999381"/>
                  <a:pt x="6790226" y="1916948"/>
                  <a:pt x="6523187" y="1938992"/>
                </a:cubicBezTo>
                <a:cubicBezTo>
                  <a:pt x="6256148" y="1961036"/>
                  <a:pt x="6019773" y="1887568"/>
                  <a:pt x="5860905" y="1938992"/>
                </a:cubicBezTo>
                <a:cubicBezTo>
                  <a:pt x="5702037" y="1990416"/>
                  <a:pt x="5499497" y="1913681"/>
                  <a:pt x="5198622" y="1938992"/>
                </a:cubicBezTo>
                <a:cubicBezTo>
                  <a:pt x="4897747" y="1964303"/>
                  <a:pt x="4847146" y="1903583"/>
                  <a:pt x="4612532" y="1938992"/>
                </a:cubicBezTo>
                <a:cubicBezTo>
                  <a:pt x="4377918" y="1974401"/>
                  <a:pt x="4199557" y="1874656"/>
                  <a:pt x="3950250" y="1938992"/>
                </a:cubicBezTo>
                <a:cubicBezTo>
                  <a:pt x="3700943" y="2003328"/>
                  <a:pt x="3697979" y="1901632"/>
                  <a:pt x="3516543" y="1938992"/>
                </a:cubicBezTo>
                <a:cubicBezTo>
                  <a:pt x="3335107" y="1976352"/>
                  <a:pt x="3183425" y="1929378"/>
                  <a:pt x="3006644" y="1938992"/>
                </a:cubicBezTo>
                <a:cubicBezTo>
                  <a:pt x="2829863" y="1948606"/>
                  <a:pt x="2735837" y="1937032"/>
                  <a:pt x="2496745" y="1938992"/>
                </a:cubicBezTo>
                <a:cubicBezTo>
                  <a:pt x="2257653" y="1940952"/>
                  <a:pt x="2111961" y="1862647"/>
                  <a:pt x="1834463" y="1938992"/>
                </a:cubicBezTo>
                <a:cubicBezTo>
                  <a:pt x="1556965" y="2015337"/>
                  <a:pt x="1592146" y="1936386"/>
                  <a:pt x="1476948" y="1938992"/>
                </a:cubicBezTo>
                <a:cubicBezTo>
                  <a:pt x="1361750" y="1941598"/>
                  <a:pt x="1181611" y="1931040"/>
                  <a:pt x="1043241" y="1938992"/>
                </a:cubicBezTo>
                <a:cubicBezTo>
                  <a:pt x="904871" y="1946944"/>
                  <a:pt x="221307" y="1907202"/>
                  <a:pt x="0" y="1938992"/>
                </a:cubicBezTo>
                <a:cubicBezTo>
                  <a:pt x="-18864" y="1818407"/>
                  <a:pt x="5538" y="1675974"/>
                  <a:pt x="0" y="1415464"/>
                </a:cubicBezTo>
                <a:cubicBezTo>
                  <a:pt x="-5538" y="1154954"/>
                  <a:pt x="47194" y="1107042"/>
                  <a:pt x="0" y="930716"/>
                </a:cubicBezTo>
                <a:cubicBezTo>
                  <a:pt x="-47194" y="754390"/>
                  <a:pt x="58846" y="615950"/>
                  <a:pt x="0" y="426578"/>
                </a:cubicBezTo>
                <a:cubicBezTo>
                  <a:pt x="-58846" y="237206"/>
                  <a:pt x="50156" y="154318"/>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xmlns="" sd="3741944302">
                  <a:prstGeom prst="rect">
                    <a:avLst/>
                  </a:prstGeom>
                  <ask:type>
                    <ask:lineSketchScribble/>
                  </ask:type>
                </ask:lineSketchStyleProps>
              </a:ext>
            </a:extLst>
          </a:ln>
        </p:spPr>
        <p:txBody>
          <a:bodyPr wrap="square" rtlCol="0">
            <a:spAutoFit/>
          </a:bodyPr>
          <a:lstStyle/>
          <a:p>
            <a:r>
              <a:rPr lang="en-GB" sz="2000" dirty="0"/>
              <a:t>Disney are adept at identifying </a:t>
            </a:r>
            <a:r>
              <a:rPr lang="en-GB" sz="2000" b="1" dirty="0">
                <a:solidFill>
                  <a:srgbClr val="00B050"/>
                </a:solidFill>
              </a:rPr>
              <a:t>nuanced demographic groups </a:t>
            </a:r>
            <a:r>
              <a:rPr lang="en-GB" sz="2000" dirty="0"/>
              <a:t>and strategies for targeting them. Many of their products are ‘intercultural’ i.e. they strongly represent one cultural tradition but in a way that resonates with audiences from other cultural / national / ethnic backgrounds. </a:t>
            </a:r>
            <a:r>
              <a:rPr lang="en-GB" sz="2000" b="1" dirty="0"/>
              <a:t>Question: can you see any evidence of that from this clip?</a:t>
            </a:r>
          </a:p>
        </p:txBody>
      </p:sp>
    </p:spTree>
    <p:extLst>
      <p:ext uri="{BB962C8B-B14F-4D97-AF65-F5344CB8AC3E}">
        <p14:creationId xmlns:p14="http://schemas.microsoft.com/office/powerpoint/2010/main" val="2413815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733912"/>
          </a:xfrm>
          <a:solidFill>
            <a:srgbClr val="92D050"/>
          </a:solidFill>
        </p:spPr>
        <p:txBody>
          <a:bodyPr>
            <a:normAutofit/>
          </a:bodyPr>
          <a:lstStyle/>
          <a:p>
            <a:r>
              <a:rPr lang="en-GB" b="1" dirty="0" smtClean="0"/>
              <a:t>Examples of Digital Convergence</a:t>
            </a:r>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p:txBody>
          <a:bodyPr>
            <a:normAutofit fontScale="92500" lnSpcReduction="10000"/>
          </a:bodyPr>
          <a:lstStyle/>
          <a:p>
            <a:r>
              <a:rPr lang="en-US" dirty="0"/>
              <a:t>The teaser trailer was released in June 2017 by Disney’s sister channel ABC, during NBA Finals.</a:t>
            </a:r>
          </a:p>
          <a:p>
            <a:r>
              <a:rPr lang="en-US" dirty="0"/>
              <a:t>Within 24 hours it had been viewed 89 million times on </a:t>
            </a:r>
            <a:r>
              <a:rPr lang="en-US" dirty="0" err="1"/>
              <a:t>Youtube</a:t>
            </a:r>
            <a:r>
              <a:rPr lang="en-US" dirty="0"/>
              <a:t>.</a:t>
            </a:r>
          </a:p>
          <a:p>
            <a:r>
              <a:rPr lang="en-US" dirty="0"/>
              <a:t>Just before release, Black Panther was the most-tweeted about film of 2018 with more than </a:t>
            </a:r>
            <a:r>
              <a:rPr lang="en-US" dirty="0" smtClean="0"/>
              <a:t>5 million </a:t>
            </a:r>
            <a:r>
              <a:rPr lang="en-US" dirty="0"/>
              <a:t>tweets globally. In mid- March 2018, it became the most-tweeted about film ever with </a:t>
            </a:r>
            <a:r>
              <a:rPr lang="en-US" dirty="0" smtClean="0"/>
              <a:t>35 million </a:t>
            </a:r>
            <a:r>
              <a:rPr lang="en-US" dirty="0"/>
              <a:t>tweets.</a:t>
            </a:r>
          </a:p>
          <a:p>
            <a:r>
              <a:rPr lang="en-US" dirty="0"/>
              <a:t>This is an example of how Disney’s TV platform (ABC) worked in synergy with its film </a:t>
            </a:r>
            <a:r>
              <a:rPr lang="en-US" dirty="0" smtClean="0"/>
              <a:t>studio (Marvel </a:t>
            </a:r>
            <a:r>
              <a:rPr lang="en-US" dirty="0"/>
              <a:t>studios) to better promote its product </a:t>
            </a:r>
            <a:endParaRPr lang="en-GB" dirty="0"/>
          </a:p>
        </p:txBody>
      </p:sp>
    </p:spTree>
    <p:extLst>
      <p:ext uri="{BB962C8B-B14F-4D97-AF65-F5344CB8AC3E}">
        <p14:creationId xmlns:p14="http://schemas.microsoft.com/office/powerpoint/2010/main" val="819040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32856-2171-5655-9A41-D2615F690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4A48E9-2A02-4D0F-51B4-7BDED86B8856}"/>
              </a:ext>
            </a:extLst>
          </p:cNvPr>
          <p:cNvSpPr>
            <a:spLocks noGrp="1"/>
          </p:cNvSpPr>
          <p:nvPr>
            <p:ph type="title"/>
          </p:nvPr>
        </p:nvSpPr>
        <p:spPr>
          <a:xfrm>
            <a:off x="0" y="110150"/>
            <a:ext cx="8515350" cy="733912"/>
          </a:xfrm>
          <a:solidFill>
            <a:srgbClr val="92D050"/>
          </a:solidFill>
        </p:spPr>
        <p:txBody>
          <a:bodyPr>
            <a:normAutofit/>
          </a:bodyPr>
          <a:lstStyle/>
          <a:p>
            <a:r>
              <a:rPr lang="en-GB" b="1" dirty="0"/>
              <a:t>Disney has also done their research…</a:t>
            </a:r>
          </a:p>
        </p:txBody>
      </p:sp>
      <p:sp>
        <p:nvSpPr>
          <p:cNvPr id="5" name="Content Placeholder 4">
            <a:extLst>
              <a:ext uri="{FF2B5EF4-FFF2-40B4-BE49-F238E27FC236}">
                <a16:creationId xmlns:a16="http://schemas.microsoft.com/office/drawing/2014/main" id="{33C7BB1F-6D3D-151F-751C-81238C9E236F}"/>
              </a:ext>
            </a:extLst>
          </p:cNvPr>
          <p:cNvSpPr>
            <a:spLocks noGrp="1"/>
          </p:cNvSpPr>
          <p:nvPr>
            <p:ph idx="1"/>
          </p:nvPr>
        </p:nvSpPr>
        <p:spPr/>
        <p:txBody>
          <a:bodyPr>
            <a:normAutofit fontScale="92500" lnSpcReduction="10000"/>
          </a:bodyPr>
          <a:lstStyle/>
          <a:p>
            <a:r>
              <a:rPr lang="en-GB" dirty="0"/>
              <a:t>Disney has used recent Nielsen research to challenge conventional ideas about the ethnic diversity in mainstream America. 53% of Americans live in a multicultural or ‘blended’ household. 67% indicated they were enthusiastic about encountering and experimenting with ‘diverse cultures’.</a:t>
            </a:r>
          </a:p>
          <a:p>
            <a:endParaRPr lang="en-GB" dirty="0"/>
          </a:p>
          <a:p>
            <a:r>
              <a:rPr lang="en-GB" b="1" dirty="0"/>
              <a:t>Question</a:t>
            </a:r>
            <a:r>
              <a:rPr lang="en-GB" dirty="0"/>
              <a:t>: what are the ‘conventional ideas’ about ethnic diversity that this research challenges? </a:t>
            </a:r>
          </a:p>
          <a:p>
            <a:r>
              <a:rPr lang="en-GB" b="1" dirty="0"/>
              <a:t>Question</a:t>
            </a:r>
            <a:r>
              <a:rPr lang="en-GB" dirty="0"/>
              <a:t>: can you think of any other Disney releases that also challenge conventional ideas about ethnic diversity? </a:t>
            </a:r>
          </a:p>
        </p:txBody>
      </p:sp>
    </p:spTree>
    <p:extLst>
      <p:ext uri="{BB962C8B-B14F-4D97-AF65-F5344CB8AC3E}">
        <p14:creationId xmlns:p14="http://schemas.microsoft.com/office/powerpoint/2010/main" val="1815940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7B51D-8978-6183-7595-FA69489F5C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5AD50-A35D-4080-B3AF-6B6564924C74}"/>
              </a:ext>
            </a:extLst>
          </p:cNvPr>
          <p:cNvSpPr>
            <a:spLocks noGrp="1"/>
          </p:cNvSpPr>
          <p:nvPr>
            <p:ph type="title"/>
          </p:nvPr>
        </p:nvSpPr>
        <p:spPr>
          <a:xfrm>
            <a:off x="-1" y="228939"/>
            <a:ext cx="8599251" cy="870287"/>
          </a:xfrm>
          <a:solidFill>
            <a:srgbClr val="92D050"/>
          </a:solidFill>
        </p:spPr>
        <p:txBody>
          <a:bodyPr>
            <a:normAutofit/>
          </a:bodyPr>
          <a:lstStyle/>
          <a:p>
            <a:r>
              <a:rPr lang="en-GB" b="1" dirty="0"/>
              <a:t>Homework: hand in Tues 20</a:t>
            </a:r>
            <a:r>
              <a:rPr lang="en-GB" b="1" baseline="30000" dirty="0"/>
              <a:t>th</a:t>
            </a:r>
            <a:r>
              <a:rPr lang="en-GB" b="1" dirty="0"/>
              <a:t> Feb</a:t>
            </a:r>
          </a:p>
        </p:txBody>
      </p:sp>
      <p:sp>
        <p:nvSpPr>
          <p:cNvPr id="3" name="Content Placeholder 2">
            <a:extLst>
              <a:ext uri="{FF2B5EF4-FFF2-40B4-BE49-F238E27FC236}">
                <a16:creationId xmlns:a16="http://schemas.microsoft.com/office/drawing/2014/main" id="{88CEB931-2E78-628E-E2BE-2CC17AEC67D5}"/>
              </a:ext>
            </a:extLst>
          </p:cNvPr>
          <p:cNvSpPr>
            <a:spLocks noGrp="1"/>
          </p:cNvSpPr>
          <p:nvPr>
            <p:ph idx="1"/>
          </p:nvPr>
        </p:nvSpPr>
        <p:spPr>
          <a:xfrm>
            <a:off x="85478" y="1378152"/>
            <a:ext cx="6140223" cy="4730818"/>
          </a:xfrm>
        </p:spPr>
        <p:txBody>
          <a:bodyPr>
            <a:noAutofit/>
          </a:bodyPr>
          <a:lstStyle/>
          <a:p>
            <a:pPr marL="0" indent="0">
              <a:buNone/>
            </a:pPr>
            <a:r>
              <a:rPr lang="en-GB" sz="2400" b="1" dirty="0"/>
              <a:t>Use this </a:t>
            </a:r>
            <a:r>
              <a:rPr lang="en-GB" sz="2400" b="1" dirty="0" err="1"/>
              <a:t>powerpoint</a:t>
            </a:r>
            <a:r>
              <a:rPr lang="en-GB" sz="2400" b="1" dirty="0"/>
              <a:t> to answer the question:</a:t>
            </a:r>
          </a:p>
          <a:p>
            <a:pPr marL="0" indent="0">
              <a:buNone/>
            </a:pPr>
            <a:endParaRPr lang="en-GB" sz="2400" b="1" dirty="0"/>
          </a:p>
          <a:p>
            <a:pPr marL="0" indent="0">
              <a:buNone/>
            </a:pPr>
            <a:endParaRPr lang="en-GB" sz="2400" dirty="0"/>
          </a:p>
          <a:p>
            <a:pPr marL="0" indent="0">
              <a:buNone/>
            </a:pPr>
            <a:endParaRPr lang="en-GB" sz="2400" dirty="0"/>
          </a:p>
          <a:p>
            <a:pPr marL="0" indent="0">
              <a:buNone/>
            </a:pPr>
            <a:endParaRPr lang="en-GB" sz="2400" dirty="0"/>
          </a:p>
          <a:p>
            <a:pPr marL="0" indent="0">
              <a:buNone/>
            </a:pPr>
            <a:r>
              <a:rPr lang="en-GB" sz="2400" dirty="0"/>
              <a:t>Discussion – how many marks do you think this should be worth now that you’ve seen how much material there is?</a:t>
            </a:r>
          </a:p>
          <a:p>
            <a:pPr marL="0" indent="0">
              <a:buNone/>
            </a:pPr>
            <a:endParaRPr lang="en-GB" sz="2400" dirty="0"/>
          </a:p>
          <a:p>
            <a:pPr marL="0" indent="0">
              <a:buNone/>
            </a:pPr>
            <a:r>
              <a:rPr lang="en-GB" sz="2400" dirty="0">
                <a:solidFill>
                  <a:srgbClr val="00B050"/>
                </a:solidFill>
              </a:rPr>
              <a:t>Question: how would this question be worded if it were set for </a:t>
            </a:r>
            <a:r>
              <a:rPr lang="en-GB" sz="2400" i="1" dirty="0">
                <a:solidFill>
                  <a:srgbClr val="00B050"/>
                </a:solidFill>
              </a:rPr>
              <a:t>I, Daniel Blake </a:t>
            </a:r>
            <a:r>
              <a:rPr lang="en-GB" sz="2400" dirty="0">
                <a:solidFill>
                  <a:srgbClr val="00B050"/>
                </a:solidFill>
              </a:rPr>
              <a:t>instead?</a:t>
            </a:r>
          </a:p>
          <a:p>
            <a:pPr marL="0" indent="0">
              <a:buNone/>
            </a:pPr>
            <a:endParaRPr lang="en-GB" sz="2400" dirty="0"/>
          </a:p>
        </p:txBody>
      </p:sp>
      <p:sp>
        <p:nvSpPr>
          <p:cNvPr id="4" name="TextBox 3">
            <a:extLst>
              <a:ext uri="{FF2B5EF4-FFF2-40B4-BE49-F238E27FC236}">
                <a16:creationId xmlns:a16="http://schemas.microsoft.com/office/drawing/2014/main" id="{31BFD8BB-4CE1-8965-F8A8-DAEE39158D8A}"/>
              </a:ext>
            </a:extLst>
          </p:cNvPr>
          <p:cNvSpPr txBox="1"/>
          <p:nvPr/>
        </p:nvSpPr>
        <p:spPr>
          <a:xfrm>
            <a:off x="85478" y="1917945"/>
            <a:ext cx="6140223" cy="1384995"/>
          </a:xfrm>
          <a:custGeom>
            <a:avLst/>
            <a:gdLst>
              <a:gd name="connsiteX0" fmla="*/ 0 w 6140223"/>
              <a:gd name="connsiteY0" fmla="*/ 0 h 1384995"/>
              <a:gd name="connsiteX1" fmla="*/ 619604 w 6140223"/>
              <a:gd name="connsiteY1" fmla="*/ 0 h 1384995"/>
              <a:gd name="connsiteX2" fmla="*/ 1239209 w 6140223"/>
              <a:gd name="connsiteY2" fmla="*/ 0 h 1384995"/>
              <a:gd name="connsiteX3" fmla="*/ 1858813 w 6140223"/>
              <a:gd name="connsiteY3" fmla="*/ 0 h 1384995"/>
              <a:gd name="connsiteX4" fmla="*/ 2294211 w 6140223"/>
              <a:gd name="connsiteY4" fmla="*/ 0 h 1384995"/>
              <a:gd name="connsiteX5" fmla="*/ 2975217 w 6140223"/>
              <a:gd name="connsiteY5" fmla="*/ 0 h 1384995"/>
              <a:gd name="connsiteX6" fmla="*/ 3656224 w 6140223"/>
              <a:gd name="connsiteY6" fmla="*/ 0 h 1384995"/>
              <a:gd name="connsiteX7" fmla="*/ 4214426 w 6140223"/>
              <a:gd name="connsiteY7" fmla="*/ 0 h 1384995"/>
              <a:gd name="connsiteX8" fmla="*/ 4772628 w 6140223"/>
              <a:gd name="connsiteY8" fmla="*/ 0 h 1384995"/>
              <a:gd name="connsiteX9" fmla="*/ 5330830 w 6140223"/>
              <a:gd name="connsiteY9" fmla="*/ 0 h 1384995"/>
              <a:gd name="connsiteX10" fmla="*/ 6140223 w 6140223"/>
              <a:gd name="connsiteY10" fmla="*/ 0 h 1384995"/>
              <a:gd name="connsiteX11" fmla="*/ 6140223 w 6140223"/>
              <a:gd name="connsiteY11" fmla="*/ 461665 h 1384995"/>
              <a:gd name="connsiteX12" fmla="*/ 6140223 w 6140223"/>
              <a:gd name="connsiteY12" fmla="*/ 895630 h 1384995"/>
              <a:gd name="connsiteX13" fmla="*/ 6140223 w 6140223"/>
              <a:gd name="connsiteY13" fmla="*/ 1384995 h 1384995"/>
              <a:gd name="connsiteX14" fmla="*/ 5766228 w 6140223"/>
              <a:gd name="connsiteY14" fmla="*/ 1384995 h 1384995"/>
              <a:gd name="connsiteX15" fmla="*/ 5146623 w 6140223"/>
              <a:gd name="connsiteY15" fmla="*/ 1384995 h 1384995"/>
              <a:gd name="connsiteX16" fmla="*/ 4465617 w 6140223"/>
              <a:gd name="connsiteY16" fmla="*/ 1384995 h 1384995"/>
              <a:gd name="connsiteX17" fmla="*/ 4030219 w 6140223"/>
              <a:gd name="connsiteY17" fmla="*/ 1384995 h 1384995"/>
              <a:gd name="connsiteX18" fmla="*/ 3349213 w 6140223"/>
              <a:gd name="connsiteY18" fmla="*/ 1384995 h 1384995"/>
              <a:gd name="connsiteX19" fmla="*/ 2852413 w 6140223"/>
              <a:gd name="connsiteY19" fmla="*/ 1384995 h 1384995"/>
              <a:gd name="connsiteX20" fmla="*/ 2232808 w 6140223"/>
              <a:gd name="connsiteY20" fmla="*/ 1384995 h 1384995"/>
              <a:gd name="connsiteX21" fmla="*/ 1797411 w 6140223"/>
              <a:gd name="connsiteY21" fmla="*/ 1384995 h 1384995"/>
              <a:gd name="connsiteX22" fmla="*/ 1362013 w 6140223"/>
              <a:gd name="connsiteY22" fmla="*/ 1384995 h 1384995"/>
              <a:gd name="connsiteX23" fmla="*/ 803811 w 6140223"/>
              <a:gd name="connsiteY23" fmla="*/ 1384995 h 1384995"/>
              <a:gd name="connsiteX24" fmla="*/ 0 w 6140223"/>
              <a:gd name="connsiteY24" fmla="*/ 1384995 h 1384995"/>
              <a:gd name="connsiteX25" fmla="*/ 0 w 6140223"/>
              <a:gd name="connsiteY25" fmla="*/ 895630 h 1384995"/>
              <a:gd name="connsiteX26" fmla="*/ 0 w 6140223"/>
              <a:gd name="connsiteY26" fmla="*/ 475515 h 1384995"/>
              <a:gd name="connsiteX27" fmla="*/ 0 w 6140223"/>
              <a:gd name="connsiteY27"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140223" h="1384995" fill="none" extrusionOk="0">
                <a:moveTo>
                  <a:pt x="0" y="0"/>
                </a:moveTo>
                <a:cubicBezTo>
                  <a:pt x="273549" y="-1688"/>
                  <a:pt x="421831" y="68161"/>
                  <a:pt x="619604" y="0"/>
                </a:cubicBezTo>
                <a:cubicBezTo>
                  <a:pt x="817377" y="-68161"/>
                  <a:pt x="990525" y="48294"/>
                  <a:pt x="1239209" y="0"/>
                </a:cubicBezTo>
                <a:cubicBezTo>
                  <a:pt x="1487893" y="-48294"/>
                  <a:pt x="1719195" y="52935"/>
                  <a:pt x="1858813" y="0"/>
                </a:cubicBezTo>
                <a:cubicBezTo>
                  <a:pt x="1998431" y="-52935"/>
                  <a:pt x="2114570" y="2393"/>
                  <a:pt x="2294211" y="0"/>
                </a:cubicBezTo>
                <a:cubicBezTo>
                  <a:pt x="2473852" y="-2393"/>
                  <a:pt x="2707772" y="59374"/>
                  <a:pt x="2975217" y="0"/>
                </a:cubicBezTo>
                <a:cubicBezTo>
                  <a:pt x="3242662" y="-59374"/>
                  <a:pt x="3318916" y="44675"/>
                  <a:pt x="3656224" y="0"/>
                </a:cubicBezTo>
                <a:cubicBezTo>
                  <a:pt x="3993532" y="-44675"/>
                  <a:pt x="3998253" y="30861"/>
                  <a:pt x="4214426" y="0"/>
                </a:cubicBezTo>
                <a:cubicBezTo>
                  <a:pt x="4430599" y="-30861"/>
                  <a:pt x="4542616" y="9965"/>
                  <a:pt x="4772628" y="0"/>
                </a:cubicBezTo>
                <a:cubicBezTo>
                  <a:pt x="5002640" y="-9965"/>
                  <a:pt x="5093031" y="61353"/>
                  <a:pt x="5330830" y="0"/>
                </a:cubicBezTo>
                <a:cubicBezTo>
                  <a:pt x="5568629" y="-61353"/>
                  <a:pt x="5871238" y="54826"/>
                  <a:pt x="6140223" y="0"/>
                </a:cubicBezTo>
                <a:cubicBezTo>
                  <a:pt x="6184043" y="183976"/>
                  <a:pt x="6119184" y="361945"/>
                  <a:pt x="6140223" y="461665"/>
                </a:cubicBezTo>
                <a:cubicBezTo>
                  <a:pt x="6161262" y="561386"/>
                  <a:pt x="6120528" y="792099"/>
                  <a:pt x="6140223" y="895630"/>
                </a:cubicBezTo>
                <a:cubicBezTo>
                  <a:pt x="6159918" y="999161"/>
                  <a:pt x="6096419" y="1230194"/>
                  <a:pt x="6140223" y="1384995"/>
                </a:cubicBezTo>
                <a:cubicBezTo>
                  <a:pt x="5971862" y="1394306"/>
                  <a:pt x="5919961" y="1344128"/>
                  <a:pt x="5766228" y="1384995"/>
                </a:cubicBezTo>
                <a:cubicBezTo>
                  <a:pt x="5612495" y="1425862"/>
                  <a:pt x="5421688" y="1377166"/>
                  <a:pt x="5146623" y="1384995"/>
                </a:cubicBezTo>
                <a:cubicBezTo>
                  <a:pt x="4871558" y="1392824"/>
                  <a:pt x="4680734" y="1374231"/>
                  <a:pt x="4465617" y="1384995"/>
                </a:cubicBezTo>
                <a:cubicBezTo>
                  <a:pt x="4250500" y="1395759"/>
                  <a:pt x="4191544" y="1366440"/>
                  <a:pt x="4030219" y="1384995"/>
                </a:cubicBezTo>
                <a:cubicBezTo>
                  <a:pt x="3868894" y="1403550"/>
                  <a:pt x="3562122" y="1373492"/>
                  <a:pt x="3349213" y="1384995"/>
                </a:cubicBezTo>
                <a:cubicBezTo>
                  <a:pt x="3136304" y="1396498"/>
                  <a:pt x="2984312" y="1337746"/>
                  <a:pt x="2852413" y="1384995"/>
                </a:cubicBezTo>
                <a:cubicBezTo>
                  <a:pt x="2720514" y="1432244"/>
                  <a:pt x="2536190" y="1359075"/>
                  <a:pt x="2232808" y="1384995"/>
                </a:cubicBezTo>
                <a:cubicBezTo>
                  <a:pt x="1929427" y="1410915"/>
                  <a:pt x="1935262" y="1376232"/>
                  <a:pt x="1797411" y="1384995"/>
                </a:cubicBezTo>
                <a:cubicBezTo>
                  <a:pt x="1659560" y="1393758"/>
                  <a:pt x="1513978" y="1344260"/>
                  <a:pt x="1362013" y="1384995"/>
                </a:cubicBezTo>
                <a:cubicBezTo>
                  <a:pt x="1210048" y="1425730"/>
                  <a:pt x="944433" y="1337524"/>
                  <a:pt x="803811" y="1384995"/>
                </a:cubicBezTo>
                <a:cubicBezTo>
                  <a:pt x="663189" y="1432466"/>
                  <a:pt x="385739" y="1289396"/>
                  <a:pt x="0" y="1384995"/>
                </a:cubicBezTo>
                <a:cubicBezTo>
                  <a:pt x="-58564" y="1269523"/>
                  <a:pt x="44991" y="1030599"/>
                  <a:pt x="0" y="895630"/>
                </a:cubicBezTo>
                <a:cubicBezTo>
                  <a:pt x="-44991" y="760662"/>
                  <a:pt x="43724" y="564969"/>
                  <a:pt x="0" y="475515"/>
                </a:cubicBezTo>
                <a:cubicBezTo>
                  <a:pt x="-43724" y="386062"/>
                  <a:pt x="55637" y="166948"/>
                  <a:pt x="0" y="0"/>
                </a:cubicBezTo>
                <a:close/>
              </a:path>
              <a:path w="6140223" h="1384995" stroke="0" extrusionOk="0">
                <a:moveTo>
                  <a:pt x="0" y="0"/>
                </a:moveTo>
                <a:cubicBezTo>
                  <a:pt x="162342" y="-43075"/>
                  <a:pt x="363903" y="40280"/>
                  <a:pt x="496800" y="0"/>
                </a:cubicBezTo>
                <a:cubicBezTo>
                  <a:pt x="629697" y="-40280"/>
                  <a:pt x="893726" y="65356"/>
                  <a:pt x="1116404" y="0"/>
                </a:cubicBezTo>
                <a:cubicBezTo>
                  <a:pt x="1339082" y="-65356"/>
                  <a:pt x="1382342" y="47281"/>
                  <a:pt x="1551802" y="0"/>
                </a:cubicBezTo>
                <a:cubicBezTo>
                  <a:pt x="1721262" y="-47281"/>
                  <a:pt x="1892215" y="11502"/>
                  <a:pt x="1987199" y="0"/>
                </a:cubicBezTo>
                <a:cubicBezTo>
                  <a:pt x="2082183" y="-11502"/>
                  <a:pt x="2281887" y="28359"/>
                  <a:pt x="2483999" y="0"/>
                </a:cubicBezTo>
                <a:cubicBezTo>
                  <a:pt x="2686111" y="-28359"/>
                  <a:pt x="2910007" y="61544"/>
                  <a:pt x="3042201" y="0"/>
                </a:cubicBezTo>
                <a:cubicBezTo>
                  <a:pt x="3174395" y="-61544"/>
                  <a:pt x="3358134" y="63137"/>
                  <a:pt x="3661806" y="0"/>
                </a:cubicBezTo>
                <a:cubicBezTo>
                  <a:pt x="3965478" y="-63137"/>
                  <a:pt x="4020697" y="16368"/>
                  <a:pt x="4342812" y="0"/>
                </a:cubicBezTo>
                <a:cubicBezTo>
                  <a:pt x="4664927" y="-16368"/>
                  <a:pt x="4607894" y="29760"/>
                  <a:pt x="4716808" y="0"/>
                </a:cubicBezTo>
                <a:cubicBezTo>
                  <a:pt x="4825722" y="-29760"/>
                  <a:pt x="5222834" y="31208"/>
                  <a:pt x="5397814" y="0"/>
                </a:cubicBezTo>
                <a:cubicBezTo>
                  <a:pt x="5572794" y="-31208"/>
                  <a:pt x="5823724" y="25091"/>
                  <a:pt x="6140223" y="0"/>
                </a:cubicBezTo>
                <a:cubicBezTo>
                  <a:pt x="6155401" y="162655"/>
                  <a:pt x="6094432" y="299326"/>
                  <a:pt x="6140223" y="447815"/>
                </a:cubicBezTo>
                <a:cubicBezTo>
                  <a:pt x="6186014" y="596305"/>
                  <a:pt x="6106897" y="682139"/>
                  <a:pt x="6140223" y="895630"/>
                </a:cubicBezTo>
                <a:cubicBezTo>
                  <a:pt x="6173549" y="1109121"/>
                  <a:pt x="6089701" y="1191329"/>
                  <a:pt x="6140223" y="1384995"/>
                </a:cubicBezTo>
                <a:cubicBezTo>
                  <a:pt x="6039056" y="1425659"/>
                  <a:pt x="5819570" y="1349019"/>
                  <a:pt x="5704825" y="1384995"/>
                </a:cubicBezTo>
                <a:cubicBezTo>
                  <a:pt x="5590080" y="1420971"/>
                  <a:pt x="5513729" y="1378895"/>
                  <a:pt x="5330830" y="1384995"/>
                </a:cubicBezTo>
                <a:cubicBezTo>
                  <a:pt x="5147932" y="1391095"/>
                  <a:pt x="4995333" y="1333922"/>
                  <a:pt x="4895432" y="1384995"/>
                </a:cubicBezTo>
                <a:cubicBezTo>
                  <a:pt x="4795531" y="1436068"/>
                  <a:pt x="4535241" y="1364974"/>
                  <a:pt x="4337230" y="1384995"/>
                </a:cubicBezTo>
                <a:cubicBezTo>
                  <a:pt x="4139219" y="1405016"/>
                  <a:pt x="3934631" y="1345522"/>
                  <a:pt x="3779028" y="1384995"/>
                </a:cubicBezTo>
                <a:cubicBezTo>
                  <a:pt x="3623425" y="1424468"/>
                  <a:pt x="3437859" y="1361545"/>
                  <a:pt x="3098022" y="1384995"/>
                </a:cubicBezTo>
                <a:cubicBezTo>
                  <a:pt x="2758185" y="1408445"/>
                  <a:pt x="2627429" y="1330305"/>
                  <a:pt x="2478417" y="1384995"/>
                </a:cubicBezTo>
                <a:cubicBezTo>
                  <a:pt x="2329405" y="1439685"/>
                  <a:pt x="2079906" y="1347340"/>
                  <a:pt x="1920215" y="1384995"/>
                </a:cubicBezTo>
                <a:cubicBezTo>
                  <a:pt x="1760524" y="1422650"/>
                  <a:pt x="1608167" y="1372921"/>
                  <a:pt x="1300611" y="1384995"/>
                </a:cubicBezTo>
                <a:cubicBezTo>
                  <a:pt x="993055" y="1397069"/>
                  <a:pt x="837632" y="1345045"/>
                  <a:pt x="619604" y="1384995"/>
                </a:cubicBezTo>
                <a:cubicBezTo>
                  <a:pt x="401576" y="1424945"/>
                  <a:pt x="222733" y="1368090"/>
                  <a:pt x="0" y="1384995"/>
                </a:cubicBezTo>
                <a:cubicBezTo>
                  <a:pt x="-25243" y="1239610"/>
                  <a:pt x="10958" y="1036987"/>
                  <a:pt x="0" y="895630"/>
                </a:cubicBezTo>
                <a:cubicBezTo>
                  <a:pt x="-10958" y="754273"/>
                  <a:pt x="49268" y="599508"/>
                  <a:pt x="0" y="406265"/>
                </a:cubicBezTo>
                <a:cubicBezTo>
                  <a:pt x="-49268" y="213023"/>
                  <a:pt x="41437" y="126100"/>
                  <a:pt x="0" y="0"/>
                </a:cubicBezTo>
                <a:close/>
              </a:path>
            </a:pathLst>
          </a:custGeom>
          <a:solidFill>
            <a:srgbClr val="00FF00"/>
          </a:solidFill>
          <a:ln>
            <a:solidFill>
              <a:schemeClr val="tx1"/>
            </a:solidFill>
            <a:extLst>
              <a:ext uri="{C807C97D-BFC1-408E-A445-0C87EB9F89A2}">
                <ask:lineSketchStyleProps xmlns:ask="http://schemas.microsoft.com/office/drawing/2018/sketchyshapes" xmlns="" sd="2687724005">
                  <a:prstGeom prst="rect">
                    <a:avLst/>
                  </a:prstGeom>
                  <ask:type>
                    <ask:lineSketchScribble/>
                  </ask:type>
                </ask:lineSketchStyleProps>
              </a:ext>
            </a:extLst>
          </a:ln>
        </p:spPr>
        <p:txBody>
          <a:bodyPr wrap="square" rtlCol="0">
            <a:spAutoFit/>
          </a:bodyPr>
          <a:lstStyle/>
          <a:p>
            <a:r>
              <a:rPr lang="en-GB" sz="2800" b="1" dirty="0"/>
              <a:t>How did Disney target, grow and maintain audiences for Black Panther both nationally and globally?</a:t>
            </a:r>
            <a:endParaRPr lang="en-US" sz="2800" b="1" dirty="0"/>
          </a:p>
        </p:txBody>
      </p:sp>
      <p:sp>
        <p:nvSpPr>
          <p:cNvPr id="5" name="TextBox 4">
            <a:extLst>
              <a:ext uri="{FF2B5EF4-FFF2-40B4-BE49-F238E27FC236}">
                <a16:creationId xmlns:a16="http://schemas.microsoft.com/office/drawing/2014/main" id="{5A4E9607-9D7A-914A-A9E7-B15F0BE3A20E}"/>
              </a:ext>
            </a:extLst>
          </p:cNvPr>
          <p:cNvSpPr txBox="1"/>
          <p:nvPr/>
        </p:nvSpPr>
        <p:spPr>
          <a:xfrm>
            <a:off x="6412599" y="1222510"/>
            <a:ext cx="2645923" cy="5509200"/>
          </a:xfrm>
          <a:custGeom>
            <a:avLst/>
            <a:gdLst>
              <a:gd name="connsiteX0" fmla="*/ 0 w 2645923"/>
              <a:gd name="connsiteY0" fmla="*/ 0 h 5509200"/>
              <a:gd name="connsiteX1" fmla="*/ 529185 w 2645923"/>
              <a:gd name="connsiteY1" fmla="*/ 0 h 5509200"/>
              <a:gd name="connsiteX2" fmla="*/ 1005451 w 2645923"/>
              <a:gd name="connsiteY2" fmla="*/ 0 h 5509200"/>
              <a:gd name="connsiteX3" fmla="*/ 1455258 w 2645923"/>
              <a:gd name="connsiteY3" fmla="*/ 0 h 5509200"/>
              <a:gd name="connsiteX4" fmla="*/ 1931524 w 2645923"/>
              <a:gd name="connsiteY4" fmla="*/ 0 h 5509200"/>
              <a:gd name="connsiteX5" fmla="*/ 2645923 w 2645923"/>
              <a:gd name="connsiteY5" fmla="*/ 0 h 5509200"/>
              <a:gd name="connsiteX6" fmla="*/ 2645923 w 2645923"/>
              <a:gd name="connsiteY6" fmla="*/ 440736 h 5509200"/>
              <a:gd name="connsiteX7" fmla="*/ 2645923 w 2645923"/>
              <a:gd name="connsiteY7" fmla="*/ 991656 h 5509200"/>
              <a:gd name="connsiteX8" fmla="*/ 2645923 w 2645923"/>
              <a:gd name="connsiteY8" fmla="*/ 1377300 h 5509200"/>
              <a:gd name="connsiteX9" fmla="*/ 2645923 w 2645923"/>
              <a:gd name="connsiteY9" fmla="*/ 2038404 h 5509200"/>
              <a:gd name="connsiteX10" fmla="*/ 2645923 w 2645923"/>
              <a:gd name="connsiteY10" fmla="*/ 2589324 h 5509200"/>
              <a:gd name="connsiteX11" fmla="*/ 2645923 w 2645923"/>
              <a:gd name="connsiteY11" fmla="*/ 3250428 h 5509200"/>
              <a:gd name="connsiteX12" fmla="*/ 2645923 w 2645923"/>
              <a:gd name="connsiteY12" fmla="*/ 3856440 h 5509200"/>
              <a:gd name="connsiteX13" fmla="*/ 2645923 w 2645923"/>
              <a:gd name="connsiteY13" fmla="*/ 4242084 h 5509200"/>
              <a:gd name="connsiteX14" fmla="*/ 2645923 w 2645923"/>
              <a:gd name="connsiteY14" fmla="*/ 4848096 h 5509200"/>
              <a:gd name="connsiteX15" fmla="*/ 2645923 w 2645923"/>
              <a:gd name="connsiteY15" fmla="*/ 5509200 h 5509200"/>
              <a:gd name="connsiteX16" fmla="*/ 2169657 w 2645923"/>
              <a:gd name="connsiteY16" fmla="*/ 5509200 h 5509200"/>
              <a:gd name="connsiteX17" fmla="*/ 1719850 w 2645923"/>
              <a:gd name="connsiteY17" fmla="*/ 5509200 h 5509200"/>
              <a:gd name="connsiteX18" fmla="*/ 1164206 w 2645923"/>
              <a:gd name="connsiteY18" fmla="*/ 5509200 h 5509200"/>
              <a:gd name="connsiteX19" fmla="*/ 687940 w 2645923"/>
              <a:gd name="connsiteY19" fmla="*/ 5509200 h 5509200"/>
              <a:gd name="connsiteX20" fmla="*/ 0 w 2645923"/>
              <a:gd name="connsiteY20" fmla="*/ 5509200 h 5509200"/>
              <a:gd name="connsiteX21" fmla="*/ 0 w 2645923"/>
              <a:gd name="connsiteY21" fmla="*/ 5123556 h 5509200"/>
              <a:gd name="connsiteX22" fmla="*/ 0 w 2645923"/>
              <a:gd name="connsiteY22" fmla="*/ 4682820 h 5509200"/>
              <a:gd name="connsiteX23" fmla="*/ 0 w 2645923"/>
              <a:gd name="connsiteY23" fmla="*/ 4021716 h 5509200"/>
              <a:gd name="connsiteX24" fmla="*/ 0 w 2645923"/>
              <a:gd name="connsiteY24" fmla="*/ 3470796 h 5509200"/>
              <a:gd name="connsiteX25" fmla="*/ 0 w 2645923"/>
              <a:gd name="connsiteY25" fmla="*/ 3085152 h 5509200"/>
              <a:gd name="connsiteX26" fmla="*/ 0 w 2645923"/>
              <a:gd name="connsiteY26" fmla="*/ 2699508 h 5509200"/>
              <a:gd name="connsiteX27" fmla="*/ 0 w 2645923"/>
              <a:gd name="connsiteY27" fmla="*/ 2148588 h 5509200"/>
              <a:gd name="connsiteX28" fmla="*/ 0 w 2645923"/>
              <a:gd name="connsiteY28" fmla="*/ 1597668 h 5509200"/>
              <a:gd name="connsiteX29" fmla="*/ 0 w 2645923"/>
              <a:gd name="connsiteY29" fmla="*/ 1156932 h 5509200"/>
              <a:gd name="connsiteX30" fmla="*/ 0 w 2645923"/>
              <a:gd name="connsiteY30" fmla="*/ 550920 h 5509200"/>
              <a:gd name="connsiteX31" fmla="*/ 0 w 2645923"/>
              <a:gd name="connsiteY31" fmla="*/ 0 h 550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45923" h="5509200" fill="none" extrusionOk="0">
                <a:moveTo>
                  <a:pt x="0" y="0"/>
                </a:moveTo>
                <a:cubicBezTo>
                  <a:pt x="230640" y="-12112"/>
                  <a:pt x="382114" y="36813"/>
                  <a:pt x="529185" y="0"/>
                </a:cubicBezTo>
                <a:cubicBezTo>
                  <a:pt x="676257" y="-36813"/>
                  <a:pt x="769651" y="47476"/>
                  <a:pt x="1005451" y="0"/>
                </a:cubicBezTo>
                <a:cubicBezTo>
                  <a:pt x="1241251" y="-47476"/>
                  <a:pt x="1280825" y="22250"/>
                  <a:pt x="1455258" y="0"/>
                </a:cubicBezTo>
                <a:cubicBezTo>
                  <a:pt x="1629691" y="-22250"/>
                  <a:pt x="1717167" y="15271"/>
                  <a:pt x="1931524" y="0"/>
                </a:cubicBezTo>
                <a:cubicBezTo>
                  <a:pt x="2145881" y="-15271"/>
                  <a:pt x="2299271" y="77425"/>
                  <a:pt x="2645923" y="0"/>
                </a:cubicBezTo>
                <a:cubicBezTo>
                  <a:pt x="2660254" y="196995"/>
                  <a:pt x="2621975" y="222037"/>
                  <a:pt x="2645923" y="440736"/>
                </a:cubicBezTo>
                <a:cubicBezTo>
                  <a:pt x="2669871" y="659435"/>
                  <a:pt x="2605862" y="722292"/>
                  <a:pt x="2645923" y="991656"/>
                </a:cubicBezTo>
                <a:cubicBezTo>
                  <a:pt x="2685984" y="1261020"/>
                  <a:pt x="2603567" y="1206653"/>
                  <a:pt x="2645923" y="1377300"/>
                </a:cubicBezTo>
                <a:cubicBezTo>
                  <a:pt x="2688279" y="1547947"/>
                  <a:pt x="2639012" y="1721507"/>
                  <a:pt x="2645923" y="2038404"/>
                </a:cubicBezTo>
                <a:cubicBezTo>
                  <a:pt x="2652834" y="2355301"/>
                  <a:pt x="2591722" y="2358198"/>
                  <a:pt x="2645923" y="2589324"/>
                </a:cubicBezTo>
                <a:cubicBezTo>
                  <a:pt x="2700124" y="2820450"/>
                  <a:pt x="2614450" y="2967915"/>
                  <a:pt x="2645923" y="3250428"/>
                </a:cubicBezTo>
                <a:cubicBezTo>
                  <a:pt x="2677396" y="3532941"/>
                  <a:pt x="2575496" y="3614494"/>
                  <a:pt x="2645923" y="3856440"/>
                </a:cubicBezTo>
                <a:cubicBezTo>
                  <a:pt x="2716350" y="4098386"/>
                  <a:pt x="2610538" y="4091038"/>
                  <a:pt x="2645923" y="4242084"/>
                </a:cubicBezTo>
                <a:cubicBezTo>
                  <a:pt x="2681308" y="4393130"/>
                  <a:pt x="2615731" y="4726365"/>
                  <a:pt x="2645923" y="4848096"/>
                </a:cubicBezTo>
                <a:cubicBezTo>
                  <a:pt x="2676115" y="4969827"/>
                  <a:pt x="2644086" y="5281542"/>
                  <a:pt x="2645923" y="5509200"/>
                </a:cubicBezTo>
                <a:cubicBezTo>
                  <a:pt x="2466796" y="5546086"/>
                  <a:pt x="2339377" y="5489898"/>
                  <a:pt x="2169657" y="5509200"/>
                </a:cubicBezTo>
                <a:cubicBezTo>
                  <a:pt x="1999937" y="5528502"/>
                  <a:pt x="1899105" y="5491441"/>
                  <a:pt x="1719850" y="5509200"/>
                </a:cubicBezTo>
                <a:cubicBezTo>
                  <a:pt x="1540595" y="5526959"/>
                  <a:pt x="1336022" y="5478548"/>
                  <a:pt x="1164206" y="5509200"/>
                </a:cubicBezTo>
                <a:cubicBezTo>
                  <a:pt x="992390" y="5539852"/>
                  <a:pt x="858062" y="5456163"/>
                  <a:pt x="687940" y="5509200"/>
                </a:cubicBezTo>
                <a:cubicBezTo>
                  <a:pt x="517818" y="5562237"/>
                  <a:pt x="333348" y="5432115"/>
                  <a:pt x="0" y="5509200"/>
                </a:cubicBezTo>
                <a:cubicBezTo>
                  <a:pt x="-35595" y="5321179"/>
                  <a:pt x="43065" y="5283178"/>
                  <a:pt x="0" y="5123556"/>
                </a:cubicBezTo>
                <a:cubicBezTo>
                  <a:pt x="-43065" y="4963934"/>
                  <a:pt x="35940" y="4779539"/>
                  <a:pt x="0" y="4682820"/>
                </a:cubicBezTo>
                <a:cubicBezTo>
                  <a:pt x="-35940" y="4586101"/>
                  <a:pt x="49787" y="4182330"/>
                  <a:pt x="0" y="4021716"/>
                </a:cubicBezTo>
                <a:cubicBezTo>
                  <a:pt x="-49787" y="3861102"/>
                  <a:pt x="14549" y="3727935"/>
                  <a:pt x="0" y="3470796"/>
                </a:cubicBezTo>
                <a:cubicBezTo>
                  <a:pt x="-14549" y="3213657"/>
                  <a:pt x="5069" y="3174170"/>
                  <a:pt x="0" y="3085152"/>
                </a:cubicBezTo>
                <a:cubicBezTo>
                  <a:pt x="-5069" y="2996134"/>
                  <a:pt x="10777" y="2850471"/>
                  <a:pt x="0" y="2699508"/>
                </a:cubicBezTo>
                <a:cubicBezTo>
                  <a:pt x="-10777" y="2548545"/>
                  <a:pt x="60116" y="2272319"/>
                  <a:pt x="0" y="2148588"/>
                </a:cubicBezTo>
                <a:cubicBezTo>
                  <a:pt x="-60116" y="2024857"/>
                  <a:pt x="23737" y="1818141"/>
                  <a:pt x="0" y="1597668"/>
                </a:cubicBezTo>
                <a:cubicBezTo>
                  <a:pt x="-23737" y="1377195"/>
                  <a:pt x="51257" y="1282886"/>
                  <a:pt x="0" y="1156932"/>
                </a:cubicBezTo>
                <a:cubicBezTo>
                  <a:pt x="-51257" y="1030978"/>
                  <a:pt x="72403" y="677243"/>
                  <a:pt x="0" y="550920"/>
                </a:cubicBezTo>
                <a:cubicBezTo>
                  <a:pt x="-72403" y="424597"/>
                  <a:pt x="44366" y="265621"/>
                  <a:pt x="0" y="0"/>
                </a:cubicBezTo>
                <a:close/>
              </a:path>
              <a:path w="2645923" h="5509200" stroke="0" extrusionOk="0">
                <a:moveTo>
                  <a:pt x="0" y="0"/>
                </a:moveTo>
                <a:cubicBezTo>
                  <a:pt x="219866" y="-26295"/>
                  <a:pt x="322122" y="22185"/>
                  <a:pt x="449807" y="0"/>
                </a:cubicBezTo>
                <a:cubicBezTo>
                  <a:pt x="577492" y="-22185"/>
                  <a:pt x="688151" y="18490"/>
                  <a:pt x="926073" y="0"/>
                </a:cubicBezTo>
                <a:cubicBezTo>
                  <a:pt x="1163995" y="-18490"/>
                  <a:pt x="1236725" y="47347"/>
                  <a:pt x="1508176" y="0"/>
                </a:cubicBezTo>
                <a:cubicBezTo>
                  <a:pt x="1779627" y="-47347"/>
                  <a:pt x="1846279" y="16812"/>
                  <a:pt x="1957983" y="0"/>
                </a:cubicBezTo>
                <a:cubicBezTo>
                  <a:pt x="2069687" y="-16812"/>
                  <a:pt x="2463818" y="55334"/>
                  <a:pt x="2645923" y="0"/>
                </a:cubicBezTo>
                <a:cubicBezTo>
                  <a:pt x="2654565" y="139724"/>
                  <a:pt x="2638948" y="301733"/>
                  <a:pt x="2645923" y="440736"/>
                </a:cubicBezTo>
                <a:cubicBezTo>
                  <a:pt x="2652898" y="579739"/>
                  <a:pt x="2612628" y="850477"/>
                  <a:pt x="2645923" y="1046748"/>
                </a:cubicBezTo>
                <a:cubicBezTo>
                  <a:pt x="2679218" y="1243019"/>
                  <a:pt x="2638293" y="1314885"/>
                  <a:pt x="2645923" y="1542576"/>
                </a:cubicBezTo>
                <a:cubicBezTo>
                  <a:pt x="2653553" y="1770267"/>
                  <a:pt x="2644982" y="1792631"/>
                  <a:pt x="2645923" y="2038404"/>
                </a:cubicBezTo>
                <a:cubicBezTo>
                  <a:pt x="2646864" y="2284177"/>
                  <a:pt x="2637209" y="2530489"/>
                  <a:pt x="2645923" y="2699508"/>
                </a:cubicBezTo>
                <a:cubicBezTo>
                  <a:pt x="2654637" y="2868527"/>
                  <a:pt x="2612463" y="3064571"/>
                  <a:pt x="2645923" y="3305520"/>
                </a:cubicBezTo>
                <a:cubicBezTo>
                  <a:pt x="2679383" y="3546469"/>
                  <a:pt x="2618695" y="3830253"/>
                  <a:pt x="2645923" y="3966624"/>
                </a:cubicBezTo>
                <a:cubicBezTo>
                  <a:pt x="2673151" y="4102995"/>
                  <a:pt x="2608430" y="4247434"/>
                  <a:pt x="2645923" y="4462452"/>
                </a:cubicBezTo>
                <a:cubicBezTo>
                  <a:pt x="2683416" y="4677470"/>
                  <a:pt x="2637326" y="4755447"/>
                  <a:pt x="2645923" y="4958280"/>
                </a:cubicBezTo>
                <a:cubicBezTo>
                  <a:pt x="2654520" y="5161113"/>
                  <a:pt x="2588758" y="5282670"/>
                  <a:pt x="2645923" y="5509200"/>
                </a:cubicBezTo>
                <a:cubicBezTo>
                  <a:pt x="2420119" y="5513225"/>
                  <a:pt x="2365158" y="5456123"/>
                  <a:pt x="2090279" y="5509200"/>
                </a:cubicBezTo>
                <a:cubicBezTo>
                  <a:pt x="1815400" y="5562277"/>
                  <a:pt x="1755696" y="5460154"/>
                  <a:pt x="1614013" y="5509200"/>
                </a:cubicBezTo>
                <a:cubicBezTo>
                  <a:pt x="1472330" y="5558246"/>
                  <a:pt x="1194508" y="5465469"/>
                  <a:pt x="1058369" y="5509200"/>
                </a:cubicBezTo>
                <a:cubicBezTo>
                  <a:pt x="922230" y="5552931"/>
                  <a:pt x="694541" y="5497603"/>
                  <a:pt x="502725" y="5509200"/>
                </a:cubicBezTo>
                <a:cubicBezTo>
                  <a:pt x="310909" y="5520797"/>
                  <a:pt x="227318" y="5449255"/>
                  <a:pt x="0" y="5509200"/>
                </a:cubicBezTo>
                <a:cubicBezTo>
                  <a:pt x="-28192" y="5267714"/>
                  <a:pt x="25994" y="5249713"/>
                  <a:pt x="0" y="5013372"/>
                </a:cubicBezTo>
                <a:cubicBezTo>
                  <a:pt x="-25994" y="4777031"/>
                  <a:pt x="57305" y="4622363"/>
                  <a:pt x="0" y="4407360"/>
                </a:cubicBezTo>
                <a:cubicBezTo>
                  <a:pt x="-57305" y="4192357"/>
                  <a:pt x="34515" y="4124959"/>
                  <a:pt x="0" y="4021716"/>
                </a:cubicBezTo>
                <a:cubicBezTo>
                  <a:pt x="-34515" y="3918473"/>
                  <a:pt x="25907" y="3786911"/>
                  <a:pt x="0" y="3580980"/>
                </a:cubicBezTo>
                <a:cubicBezTo>
                  <a:pt x="-25907" y="3375049"/>
                  <a:pt x="41031" y="3350832"/>
                  <a:pt x="0" y="3140244"/>
                </a:cubicBezTo>
                <a:cubicBezTo>
                  <a:pt x="-41031" y="2929656"/>
                  <a:pt x="3702" y="2677995"/>
                  <a:pt x="0" y="2479140"/>
                </a:cubicBezTo>
                <a:cubicBezTo>
                  <a:pt x="-3702" y="2280285"/>
                  <a:pt x="39674" y="2244971"/>
                  <a:pt x="0" y="2038404"/>
                </a:cubicBezTo>
                <a:cubicBezTo>
                  <a:pt x="-39674" y="1831837"/>
                  <a:pt x="20855" y="1747183"/>
                  <a:pt x="0" y="1597668"/>
                </a:cubicBezTo>
                <a:cubicBezTo>
                  <a:pt x="-20855" y="1448153"/>
                  <a:pt x="25263" y="1305557"/>
                  <a:pt x="0" y="1212024"/>
                </a:cubicBezTo>
                <a:cubicBezTo>
                  <a:pt x="-25263" y="1118491"/>
                  <a:pt x="5100" y="885182"/>
                  <a:pt x="0" y="771288"/>
                </a:cubicBezTo>
                <a:cubicBezTo>
                  <a:pt x="-5100" y="657394"/>
                  <a:pt x="2952" y="188894"/>
                  <a:pt x="0" y="0"/>
                </a:cubicBezTo>
                <a:close/>
              </a:path>
            </a:pathLst>
          </a:custGeom>
          <a:solidFill>
            <a:schemeClr val="accent4">
              <a:lumMod val="20000"/>
              <a:lumOff val="80000"/>
            </a:schemeClr>
          </a:solidFill>
          <a:ln>
            <a:solidFill>
              <a:schemeClr val="tx1"/>
            </a:solidFill>
            <a:extLst>
              <a:ext uri="{C807C97D-BFC1-408E-A445-0C87EB9F89A2}">
                <ask:lineSketchStyleProps xmlns:ask="http://schemas.microsoft.com/office/drawing/2018/sketchyshapes" xmlns="" sd="2715306452">
                  <a:prstGeom prst="rect">
                    <a:avLst/>
                  </a:prstGeom>
                  <ask:type>
                    <ask:lineSketchScribble/>
                  </ask:type>
                </ask:lineSketchStyleProps>
              </a:ext>
            </a:extLst>
          </a:ln>
        </p:spPr>
        <p:txBody>
          <a:bodyPr wrap="square" rtlCol="0">
            <a:spAutoFit/>
          </a:bodyPr>
          <a:lstStyle/>
          <a:p>
            <a:r>
              <a:rPr lang="en-GB" sz="1600" b="1" dirty="0"/>
              <a:t>In summary:</a:t>
            </a:r>
          </a:p>
          <a:p>
            <a:pPr marL="285750" indent="-285750">
              <a:buFont typeface="Arial" panose="020B0604020202020204" pitchFamily="34" charset="0"/>
              <a:buChar char="•"/>
            </a:pPr>
            <a:r>
              <a:rPr lang="en-GB" sz="1600" dirty="0"/>
              <a:t>They used 360 degree marketing</a:t>
            </a:r>
          </a:p>
          <a:p>
            <a:pPr marL="285750" indent="-285750">
              <a:buFont typeface="Arial" panose="020B0604020202020204" pitchFamily="34" charset="0"/>
              <a:buChar char="•"/>
            </a:pPr>
            <a:r>
              <a:rPr lang="en-GB" sz="1600" dirty="0"/>
              <a:t>They used synergy and brand association</a:t>
            </a:r>
          </a:p>
          <a:p>
            <a:pPr marL="285750" indent="-285750">
              <a:buFont typeface="Arial" panose="020B0604020202020204" pitchFamily="34" charset="0"/>
              <a:buChar char="•"/>
            </a:pPr>
            <a:r>
              <a:rPr lang="en-GB" sz="1600" dirty="0"/>
              <a:t>They thought carefully about where and when to show teaser trailers, for example at the Superbowl</a:t>
            </a:r>
          </a:p>
          <a:p>
            <a:pPr marL="285750" indent="-285750">
              <a:buFont typeface="Arial" panose="020B0604020202020204" pitchFamily="34" charset="0"/>
              <a:buChar char="•"/>
            </a:pPr>
            <a:r>
              <a:rPr lang="en-GB" sz="1600" dirty="0"/>
              <a:t>They released it during Black History Month</a:t>
            </a:r>
          </a:p>
          <a:p>
            <a:pPr marL="285750" indent="-285750">
              <a:buFont typeface="Arial" panose="020B0604020202020204" pitchFamily="34" charset="0"/>
              <a:buChar char="•"/>
            </a:pPr>
            <a:r>
              <a:rPr lang="en-GB" sz="1600" dirty="0"/>
              <a:t>They use crowdfunding to raise money for charitable donations</a:t>
            </a:r>
          </a:p>
          <a:p>
            <a:pPr marL="285750" indent="-285750">
              <a:buFont typeface="Arial" panose="020B0604020202020204" pitchFamily="34" charset="0"/>
              <a:buChar char="•"/>
            </a:pPr>
            <a:r>
              <a:rPr lang="en-GB" sz="1600" dirty="0"/>
              <a:t>They gave lots of interviews about the cultural aspect of the film</a:t>
            </a:r>
          </a:p>
          <a:p>
            <a:pPr marL="285750" indent="-285750">
              <a:buFont typeface="Arial" panose="020B0604020202020204" pitchFamily="34" charset="0"/>
              <a:buChar char="•"/>
            </a:pPr>
            <a:r>
              <a:rPr lang="en-GB" sz="1600" dirty="0"/>
              <a:t>They ran a fashion show</a:t>
            </a:r>
          </a:p>
          <a:p>
            <a:pPr marL="285750" indent="-285750">
              <a:buFont typeface="Arial" panose="020B0604020202020204" pitchFamily="34" charset="0"/>
              <a:buChar char="•"/>
            </a:pPr>
            <a:r>
              <a:rPr lang="en-GB" sz="1600" dirty="0"/>
              <a:t>Disney commissioned research.</a:t>
            </a:r>
          </a:p>
          <a:p>
            <a:r>
              <a:rPr lang="en-GB" sz="1600" dirty="0"/>
              <a:t>WHICH IS </a:t>
            </a:r>
            <a:r>
              <a:rPr lang="en-GB" sz="1600" b="1" dirty="0"/>
              <a:t>NATIONAL</a:t>
            </a:r>
            <a:r>
              <a:rPr lang="en-GB" sz="1600" dirty="0"/>
              <a:t> AND WHICH IS </a:t>
            </a:r>
            <a:r>
              <a:rPr lang="en-GB" sz="1600" b="1" dirty="0"/>
              <a:t>GLOBAL</a:t>
            </a:r>
            <a:r>
              <a:rPr lang="en-GB" sz="1600" dirty="0"/>
              <a:t>?</a:t>
            </a:r>
          </a:p>
        </p:txBody>
      </p:sp>
    </p:spTree>
    <p:extLst>
      <p:ext uri="{BB962C8B-B14F-4D97-AF65-F5344CB8AC3E}">
        <p14:creationId xmlns:p14="http://schemas.microsoft.com/office/powerpoint/2010/main" val="986318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018B1-2CC9-D8D1-28F6-62370DA91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CB053-F11D-C9AF-44F7-AF199F06BFB2}"/>
              </a:ext>
            </a:extLst>
          </p:cNvPr>
          <p:cNvSpPr>
            <a:spLocks noGrp="1"/>
          </p:cNvSpPr>
          <p:nvPr>
            <p:ph type="title"/>
          </p:nvPr>
        </p:nvSpPr>
        <p:spPr>
          <a:xfrm>
            <a:off x="0" y="110149"/>
            <a:ext cx="8515350" cy="1300361"/>
          </a:xfrm>
          <a:solidFill>
            <a:srgbClr val="92D050"/>
          </a:solidFill>
        </p:spPr>
        <p:txBody>
          <a:bodyPr>
            <a:normAutofit/>
          </a:bodyPr>
          <a:lstStyle/>
          <a:p>
            <a:r>
              <a:rPr lang="en-GB" b="1" dirty="0"/>
              <a:t>Vocabulary – do you know what the following mean?</a:t>
            </a:r>
          </a:p>
        </p:txBody>
      </p:sp>
      <p:sp>
        <p:nvSpPr>
          <p:cNvPr id="5" name="Content Placeholder 4">
            <a:extLst>
              <a:ext uri="{FF2B5EF4-FFF2-40B4-BE49-F238E27FC236}">
                <a16:creationId xmlns:a16="http://schemas.microsoft.com/office/drawing/2014/main" id="{65822FF7-816F-91D8-EA98-98487F049154}"/>
              </a:ext>
            </a:extLst>
          </p:cNvPr>
          <p:cNvSpPr>
            <a:spLocks noGrp="1"/>
          </p:cNvSpPr>
          <p:nvPr>
            <p:ph idx="1"/>
          </p:nvPr>
        </p:nvSpPr>
        <p:spPr/>
        <p:txBody>
          <a:bodyPr/>
          <a:lstStyle/>
          <a:p>
            <a:r>
              <a:rPr lang="en-GB" b="1" dirty="0">
                <a:solidFill>
                  <a:srgbClr val="00B050"/>
                </a:solidFill>
              </a:rPr>
              <a:t>‘360-degree’ marketing</a:t>
            </a:r>
          </a:p>
          <a:p>
            <a:r>
              <a:rPr lang="en-GB" b="1" dirty="0">
                <a:solidFill>
                  <a:srgbClr val="00B050"/>
                </a:solidFill>
              </a:rPr>
              <a:t>brand association deals</a:t>
            </a:r>
            <a:r>
              <a:rPr lang="en-GB" dirty="0">
                <a:solidFill>
                  <a:srgbClr val="00B050"/>
                </a:solidFill>
              </a:rPr>
              <a:t> </a:t>
            </a:r>
          </a:p>
          <a:p>
            <a:r>
              <a:rPr lang="en-GB" b="1" dirty="0">
                <a:solidFill>
                  <a:srgbClr val="00B050"/>
                </a:solidFill>
              </a:rPr>
              <a:t>synergy </a:t>
            </a:r>
          </a:p>
          <a:p>
            <a:r>
              <a:rPr lang="en-GB" b="1" dirty="0">
                <a:solidFill>
                  <a:srgbClr val="00B050"/>
                </a:solidFill>
              </a:rPr>
              <a:t>teaser trailers</a:t>
            </a:r>
            <a:r>
              <a:rPr lang="en-GB" dirty="0"/>
              <a:t> </a:t>
            </a:r>
          </a:p>
          <a:p>
            <a:r>
              <a:rPr lang="en-GB" sz="2800" b="1" dirty="0">
                <a:solidFill>
                  <a:srgbClr val="00B050"/>
                </a:solidFill>
              </a:rPr>
              <a:t>nuanced demographic groups</a:t>
            </a:r>
          </a:p>
          <a:p>
            <a:endParaRPr lang="en-GB" b="1" dirty="0">
              <a:solidFill>
                <a:srgbClr val="00B050"/>
              </a:solidFill>
            </a:endParaRPr>
          </a:p>
          <a:p>
            <a:r>
              <a:rPr lang="en-GB" sz="2800" dirty="0"/>
              <a:t>What other words have we learned today? </a:t>
            </a:r>
            <a:r>
              <a:rPr lang="en-GB" sz="2800" b="1" dirty="0">
                <a:solidFill>
                  <a:srgbClr val="00B050"/>
                </a:solidFill>
              </a:rPr>
              <a:t> </a:t>
            </a:r>
            <a:endParaRPr lang="en-GB" dirty="0"/>
          </a:p>
        </p:txBody>
      </p:sp>
    </p:spTree>
    <p:extLst>
      <p:ext uri="{BB962C8B-B14F-4D97-AF65-F5344CB8AC3E}">
        <p14:creationId xmlns:p14="http://schemas.microsoft.com/office/powerpoint/2010/main" val="1806670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F6CB-3A41-82CB-8860-EC68F8D84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F463A8-FB24-2770-AD5D-892B57C03362}"/>
              </a:ext>
            </a:extLst>
          </p:cNvPr>
          <p:cNvSpPr>
            <a:spLocks noGrp="1"/>
          </p:cNvSpPr>
          <p:nvPr>
            <p:ph type="title"/>
          </p:nvPr>
        </p:nvSpPr>
        <p:spPr>
          <a:xfrm>
            <a:off x="0" y="110150"/>
            <a:ext cx="8515350" cy="733912"/>
          </a:xfrm>
          <a:solidFill>
            <a:srgbClr val="92D050"/>
          </a:solidFill>
        </p:spPr>
        <p:txBody>
          <a:bodyPr>
            <a:normAutofit/>
          </a:bodyPr>
          <a:lstStyle/>
          <a:p>
            <a:r>
              <a:rPr lang="en-GB" b="1" dirty="0"/>
              <a:t>Finally…</a:t>
            </a:r>
          </a:p>
        </p:txBody>
      </p:sp>
      <p:sp>
        <p:nvSpPr>
          <p:cNvPr id="5" name="Content Placeholder 4">
            <a:extLst>
              <a:ext uri="{FF2B5EF4-FFF2-40B4-BE49-F238E27FC236}">
                <a16:creationId xmlns:a16="http://schemas.microsoft.com/office/drawing/2014/main" id="{CDD72712-EB1A-AC0A-8847-F1AD0AECC39D}"/>
              </a:ext>
            </a:extLst>
          </p:cNvPr>
          <p:cNvSpPr>
            <a:spLocks noGrp="1"/>
          </p:cNvSpPr>
          <p:nvPr>
            <p:ph idx="1"/>
          </p:nvPr>
        </p:nvSpPr>
        <p:spPr/>
        <p:txBody>
          <a:bodyPr/>
          <a:lstStyle/>
          <a:p>
            <a:r>
              <a:rPr lang="en-GB" dirty="0"/>
              <a:t>If we have time, spend it going back through this ppt and following the many links. Have a read of the articles and note down any interesting material that might help you in your exam.</a:t>
            </a:r>
          </a:p>
        </p:txBody>
      </p:sp>
    </p:spTree>
    <p:extLst>
      <p:ext uri="{BB962C8B-B14F-4D97-AF65-F5344CB8AC3E}">
        <p14:creationId xmlns:p14="http://schemas.microsoft.com/office/powerpoint/2010/main" val="1619479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733912"/>
          </a:xfrm>
          <a:solidFill>
            <a:srgbClr val="92D050"/>
          </a:solidFill>
        </p:spPr>
        <p:txBody>
          <a:bodyPr>
            <a:normAutofit/>
          </a:bodyPr>
          <a:lstStyle/>
          <a:p>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14196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1070257"/>
          </a:xfrm>
          <a:solidFill>
            <a:srgbClr val="92D050"/>
          </a:solidFill>
        </p:spPr>
        <p:txBody>
          <a:bodyPr>
            <a:normAutofit/>
          </a:bodyPr>
          <a:lstStyle/>
          <a:p>
            <a:r>
              <a:rPr lang="en-GB" sz="3200" b="1" dirty="0" smtClean="0"/>
              <a:t>Not all of the social media convergence would have been welcome to the marketing team…</a:t>
            </a:r>
            <a:endParaRPr lang="en-GB" sz="3200"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a:xfrm>
            <a:off x="628650" y="1825625"/>
            <a:ext cx="3319895" cy="4351338"/>
          </a:xfrm>
        </p:spPr>
        <p:txBody>
          <a:bodyPr/>
          <a:lstStyle/>
          <a:p>
            <a:r>
              <a:rPr lang="en-GB" dirty="0" smtClean="0"/>
              <a:t>Inaccurate reporting on Twitter</a:t>
            </a:r>
            <a:endParaRPr lang="en-GB" dirty="0"/>
          </a:p>
        </p:txBody>
      </p:sp>
      <p:pic>
        <p:nvPicPr>
          <p:cNvPr id="3" name="Picture 2"/>
          <p:cNvPicPr>
            <a:picLocks noChangeAspect="1"/>
          </p:cNvPicPr>
          <p:nvPr/>
        </p:nvPicPr>
        <p:blipFill>
          <a:blip r:embed="rId2"/>
          <a:stretch>
            <a:fillRect/>
          </a:stretch>
        </p:blipFill>
        <p:spPr>
          <a:xfrm>
            <a:off x="4422371" y="1390231"/>
            <a:ext cx="4454550" cy="3379267"/>
          </a:xfrm>
          <a:prstGeom prst="rect">
            <a:avLst/>
          </a:prstGeom>
        </p:spPr>
      </p:pic>
    </p:spTree>
    <p:extLst>
      <p:ext uri="{BB962C8B-B14F-4D97-AF65-F5344CB8AC3E}">
        <p14:creationId xmlns:p14="http://schemas.microsoft.com/office/powerpoint/2010/main" val="202752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1303014"/>
          </a:xfrm>
          <a:solidFill>
            <a:srgbClr val="92D050"/>
          </a:solidFill>
        </p:spPr>
        <p:txBody>
          <a:bodyPr>
            <a:normAutofit/>
          </a:bodyPr>
          <a:lstStyle/>
          <a:p>
            <a:r>
              <a:rPr lang="en-GB" b="1" dirty="0" smtClean="0"/>
              <a:t>Questions on digital convergence and marketing</a:t>
            </a:r>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p:txBody>
          <a:bodyPr>
            <a:normAutofit fontScale="70000" lnSpcReduction="20000"/>
          </a:bodyPr>
          <a:lstStyle/>
          <a:p>
            <a:r>
              <a:rPr lang="en-US" dirty="0"/>
              <a:t>Where and how is film/film marketing most likely to be consumed by audiences?</a:t>
            </a:r>
          </a:p>
          <a:p>
            <a:r>
              <a:rPr lang="en-US" dirty="0"/>
              <a:t>How has this consumption changed/ been impacted by the internet, including YouTube and smartphones?</a:t>
            </a:r>
          </a:p>
          <a:p>
            <a:r>
              <a:rPr lang="en-US" dirty="0"/>
              <a:t>Are audiences now more likely to seek out, for example, new trailers online as active consumers? (Think </a:t>
            </a:r>
            <a:r>
              <a:rPr lang="en-US" dirty="0" smtClean="0"/>
              <a:t>about ‘reaction</a:t>
            </a:r>
            <a:r>
              <a:rPr lang="en-US" dirty="0"/>
              <a:t>’ videos of people watching trailers!)</a:t>
            </a:r>
          </a:p>
          <a:p>
            <a:r>
              <a:rPr lang="en-US" dirty="0"/>
              <a:t>Consider the way people share trailers or movie gossip (casting decisions, plot elements etc.) especially </a:t>
            </a:r>
            <a:r>
              <a:rPr lang="en-US" dirty="0" smtClean="0"/>
              <a:t>those with </a:t>
            </a:r>
            <a:r>
              <a:rPr lang="en-US" dirty="0"/>
              <a:t>a strong fan community. How is this is an example of ‘word-of- mouth’ marketing?</a:t>
            </a:r>
          </a:p>
          <a:p>
            <a:r>
              <a:rPr lang="en-US" dirty="0"/>
              <a:t>How does this impact the relationship between audience and product?</a:t>
            </a:r>
          </a:p>
          <a:p>
            <a:r>
              <a:rPr lang="en-US" dirty="0"/>
              <a:t>How did Black Panther harness other, more political social media campaigns to create a ‘cultural event’ </a:t>
            </a:r>
            <a:r>
              <a:rPr lang="en-US" dirty="0" smtClean="0"/>
              <a:t>rather than </a:t>
            </a:r>
            <a:r>
              <a:rPr lang="en-US" dirty="0"/>
              <a:t>just another summer blockbuster</a:t>
            </a:r>
            <a:r>
              <a:rPr lang="en-US" dirty="0" smtClean="0"/>
              <a:t>? (We covered this yesterday)</a:t>
            </a:r>
            <a:endParaRPr lang="en-GB" dirty="0"/>
          </a:p>
        </p:txBody>
      </p:sp>
    </p:spTree>
    <p:extLst>
      <p:ext uri="{BB962C8B-B14F-4D97-AF65-F5344CB8AC3E}">
        <p14:creationId xmlns:p14="http://schemas.microsoft.com/office/powerpoint/2010/main" val="266921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733912"/>
          </a:xfrm>
          <a:solidFill>
            <a:srgbClr val="92D050"/>
          </a:solidFill>
        </p:spPr>
        <p:txBody>
          <a:bodyPr>
            <a:noAutofit/>
          </a:bodyPr>
          <a:lstStyle/>
          <a:p>
            <a:r>
              <a:rPr lang="en-GB" sz="3200" b="1" dirty="0"/>
              <a:t>BLACK PANTHER: APPLYING THEORY</a:t>
            </a:r>
            <a:br>
              <a:rPr lang="en-GB" sz="3200" b="1" dirty="0"/>
            </a:br>
            <a:r>
              <a:rPr lang="en-US" sz="3200" b="1" dirty="0"/>
              <a:t>CURRAN AND SEATON ‐ MEDIA AND POWER</a:t>
            </a:r>
            <a:endParaRPr lang="en-GB" sz="3200"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p:txBody>
          <a:bodyPr>
            <a:normAutofit fontScale="70000" lnSpcReduction="20000"/>
          </a:bodyPr>
          <a:lstStyle/>
          <a:p>
            <a:pPr marL="0" indent="0">
              <a:buNone/>
            </a:pPr>
            <a:r>
              <a:rPr lang="en-GB" sz="4000" b="1" dirty="0" smtClean="0">
                <a:solidFill>
                  <a:schemeClr val="accent6">
                    <a:lumMod val="75000"/>
                  </a:schemeClr>
                </a:solidFill>
              </a:rPr>
              <a:t>What are Curran and Seaton’s big ideas?</a:t>
            </a:r>
          </a:p>
          <a:p>
            <a:endParaRPr lang="en-GB" dirty="0"/>
          </a:p>
          <a:p>
            <a:r>
              <a:rPr lang="en-US" dirty="0"/>
              <a:t>The media is controlled by a small number of companies primarily driven by the </a:t>
            </a:r>
            <a:r>
              <a:rPr lang="en-US" b="1" dirty="0"/>
              <a:t>logic </a:t>
            </a:r>
            <a:r>
              <a:rPr lang="en-US" b="1" dirty="0" smtClean="0"/>
              <a:t>of </a:t>
            </a:r>
            <a:r>
              <a:rPr lang="en-GB" b="1" dirty="0" smtClean="0"/>
              <a:t>profit </a:t>
            </a:r>
            <a:r>
              <a:rPr lang="en-GB" b="1" dirty="0"/>
              <a:t>and power</a:t>
            </a:r>
          </a:p>
          <a:p>
            <a:r>
              <a:rPr lang="en-US" b="1" dirty="0" smtClean="0"/>
              <a:t>Media </a:t>
            </a:r>
            <a:r>
              <a:rPr lang="en-US" b="1" dirty="0"/>
              <a:t>concentration </a:t>
            </a:r>
            <a:r>
              <a:rPr lang="en-US" dirty="0"/>
              <a:t>generally limits or </a:t>
            </a:r>
            <a:r>
              <a:rPr lang="en-US" b="1" dirty="0"/>
              <a:t>inhibits variety, creativity and </a:t>
            </a:r>
            <a:r>
              <a:rPr lang="en-US" b="1" dirty="0" smtClean="0"/>
              <a:t>quality</a:t>
            </a:r>
          </a:p>
          <a:p>
            <a:r>
              <a:rPr lang="en-US" dirty="0" smtClean="0"/>
              <a:t>More </a:t>
            </a:r>
            <a:r>
              <a:rPr lang="en-US" b="1" dirty="0"/>
              <a:t>socially diverse patterns </a:t>
            </a:r>
            <a:r>
              <a:rPr lang="en-US" dirty="0"/>
              <a:t>of ownership help to create the conditions for </a:t>
            </a:r>
            <a:r>
              <a:rPr lang="en-US" b="1" dirty="0"/>
              <a:t>more </a:t>
            </a:r>
            <a:r>
              <a:rPr lang="en-US" b="1" dirty="0" smtClean="0"/>
              <a:t>varied </a:t>
            </a:r>
            <a:r>
              <a:rPr lang="en-GB" b="1" dirty="0" smtClean="0"/>
              <a:t>and </a:t>
            </a:r>
            <a:r>
              <a:rPr lang="en-GB" b="1" dirty="0"/>
              <a:t>adventurous </a:t>
            </a:r>
            <a:r>
              <a:rPr lang="en-GB" dirty="0"/>
              <a:t>media productions</a:t>
            </a:r>
            <a:r>
              <a:rPr lang="en-GB" dirty="0" smtClean="0"/>
              <a:t>.</a:t>
            </a:r>
            <a:r>
              <a:rPr lang="en-US" dirty="0" smtClean="0"/>
              <a:t> </a:t>
            </a:r>
          </a:p>
          <a:p>
            <a:endParaRPr lang="en-US" b="1" dirty="0"/>
          </a:p>
          <a:p>
            <a:pPr marL="0" indent="0">
              <a:buNone/>
            </a:pPr>
            <a:r>
              <a:rPr lang="en-US" b="1" dirty="0" smtClean="0"/>
              <a:t>SUMMARY</a:t>
            </a:r>
            <a:r>
              <a:rPr lang="en-US" b="1" dirty="0"/>
              <a:t>: If we had more of a variety of media companies we’d have more of </a:t>
            </a:r>
            <a:r>
              <a:rPr lang="en-US" b="1" dirty="0" smtClean="0"/>
              <a:t>a variety </a:t>
            </a:r>
            <a:r>
              <a:rPr lang="en-US" b="1" dirty="0"/>
              <a:t>of better quality texts</a:t>
            </a:r>
            <a:r>
              <a:rPr lang="en-US" b="1" dirty="0" smtClean="0"/>
              <a:t>.</a:t>
            </a:r>
          </a:p>
          <a:p>
            <a:pPr marL="0" indent="0">
              <a:buNone/>
            </a:pPr>
            <a:endParaRPr lang="en-US" b="1" dirty="0"/>
          </a:p>
          <a:p>
            <a:pPr marL="0" indent="0">
              <a:buNone/>
            </a:pPr>
            <a:r>
              <a:rPr lang="en-US" b="1" dirty="0" smtClean="0">
                <a:solidFill>
                  <a:schemeClr val="accent6">
                    <a:lumMod val="75000"/>
                  </a:schemeClr>
                </a:solidFill>
              </a:rPr>
              <a:t>How might this theory apply to Black Panther? Does it challenge or reinforce these ideas? Does it do both? </a:t>
            </a:r>
            <a:endParaRPr lang="en-GB" dirty="0">
              <a:solidFill>
                <a:schemeClr val="accent6">
                  <a:lumMod val="75000"/>
                </a:schemeClr>
              </a:solidFill>
            </a:endParaRPr>
          </a:p>
        </p:txBody>
      </p:sp>
    </p:spTree>
    <p:extLst>
      <p:ext uri="{BB962C8B-B14F-4D97-AF65-F5344CB8AC3E}">
        <p14:creationId xmlns:p14="http://schemas.microsoft.com/office/powerpoint/2010/main" val="160031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733912"/>
          </a:xfrm>
          <a:solidFill>
            <a:srgbClr val="92D050"/>
          </a:solidFill>
        </p:spPr>
        <p:txBody>
          <a:bodyPr>
            <a:normAutofit/>
          </a:bodyPr>
          <a:lstStyle/>
          <a:p>
            <a:r>
              <a:rPr lang="en-GB" b="1" dirty="0"/>
              <a:t>T</a:t>
            </a:r>
            <a:r>
              <a:rPr lang="en-GB" b="1" dirty="0" smtClean="0"/>
              <a:t>houghts about Curran and Seaton</a:t>
            </a:r>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a:xfrm>
            <a:off x="479021" y="1426614"/>
            <a:ext cx="7886700" cy="4351338"/>
          </a:xfrm>
        </p:spPr>
        <p:txBody>
          <a:bodyPr>
            <a:normAutofit fontScale="92500" lnSpcReduction="20000"/>
          </a:bodyPr>
          <a:lstStyle/>
          <a:p>
            <a:pPr marL="0" indent="0">
              <a:buNone/>
            </a:pPr>
            <a:endParaRPr lang="en-GB" dirty="0"/>
          </a:p>
          <a:p>
            <a:r>
              <a:rPr lang="en-US" dirty="0"/>
              <a:t>How does the film’s much celebrated diversity challenge Curran and Seaton’s idea that domination by a small number of media institutions limits creativity and variety?</a:t>
            </a:r>
          </a:p>
          <a:p>
            <a:endParaRPr lang="en-GB" dirty="0"/>
          </a:p>
          <a:p>
            <a:r>
              <a:rPr lang="en-US" dirty="0"/>
              <a:t>How could the </a:t>
            </a:r>
            <a:r>
              <a:rPr lang="en-US" b="1" dirty="0"/>
              <a:t>conglomerate model </a:t>
            </a:r>
            <a:r>
              <a:rPr lang="en-US" dirty="0"/>
              <a:t>(Marvel as a separate brand to Disney) offer a more complex pattern of ownership than Curran and Seaton describe?</a:t>
            </a:r>
          </a:p>
          <a:p>
            <a:endParaRPr lang="en-GB" dirty="0"/>
          </a:p>
          <a:p>
            <a:r>
              <a:rPr lang="en-US" dirty="0"/>
              <a:t>To what extent does the dominance of Marvel in the sci-fi/superhero genre limit </a:t>
            </a:r>
            <a:r>
              <a:rPr lang="en-US" dirty="0" err="1"/>
              <a:t>theopportunities</a:t>
            </a:r>
            <a:r>
              <a:rPr lang="en-US" dirty="0"/>
              <a:t> for alternative, riskier </a:t>
            </a:r>
            <a:r>
              <a:rPr lang="en-US" b="1" dirty="0"/>
              <a:t>independent </a:t>
            </a:r>
            <a:r>
              <a:rPr lang="en-US" dirty="0"/>
              <a:t>films in these genres?</a:t>
            </a:r>
          </a:p>
          <a:p>
            <a:endParaRPr lang="en-GB" dirty="0"/>
          </a:p>
        </p:txBody>
      </p:sp>
    </p:spTree>
    <p:extLst>
      <p:ext uri="{BB962C8B-B14F-4D97-AF65-F5344CB8AC3E}">
        <p14:creationId xmlns:p14="http://schemas.microsoft.com/office/powerpoint/2010/main" val="397876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49"/>
            <a:ext cx="8515350" cy="1715475"/>
          </a:xfrm>
          <a:solidFill>
            <a:srgbClr val="92D050"/>
          </a:solidFill>
        </p:spPr>
        <p:txBody>
          <a:bodyPr>
            <a:normAutofit fontScale="90000"/>
          </a:bodyPr>
          <a:lstStyle/>
          <a:p>
            <a:r>
              <a:rPr lang="en-GB" b="1" dirty="0" smtClean="0"/>
              <a:t>BLACK PANTHER: APPLYING THEORY</a:t>
            </a:r>
            <a:br>
              <a:rPr lang="en-GB" b="1" dirty="0" smtClean="0"/>
            </a:br>
            <a:r>
              <a:rPr lang="en-GB" b="1" dirty="0" smtClean="0"/>
              <a:t>HESMONDHALGH – CULTURAL INDUSTRIES</a:t>
            </a:r>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a:xfrm>
            <a:off x="628650" y="2560319"/>
            <a:ext cx="7886700" cy="3616643"/>
          </a:xfrm>
        </p:spPr>
        <p:txBody>
          <a:bodyPr>
            <a:normAutofit/>
          </a:bodyPr>
          <a:lstStyle/>
          <a:p>
            <a:r>
              <a:rPr lang="en-GB" dirty="0" smtClean="0">
                <a:hlinkClick r:id="rId2"/>
              </a:rPr>
              <a:t>Mrs Fisher </a:t>
            </a:r>
            <a:r>
              <a:rPr lang="en-GB" dirty="0" err="1" smtClean="0">
                <a:hlinkClick r:id="rId2"/>
              </a:rPr>
              <a:t>Hesmondhalgh</a:t>
            </a:r>
            <a:endParaRPr lang="en-GB" dirty="0" smtClean="0"/>
          </a:p>
          <a:p>
            <a:endParaRPr lang="en-GB" dirty="0"/>
          </a:p>
          <a:p>
            <a:r>
              <a:rPr lang="en-US" dirty="0"/>
              <a:t>In what ways might the film Black Panther be seen as a </a:t>
            </a:r>
            <a:r>
              <a:rPr lang="en-US" b="1" dirty="0"/>
              <a:t>commercial </a:t>
            </a:r>
            <a:r>
              <a:rPr lang="en-US" b="1" dirty="0" smtClean="0"/>
              <a:t>risk</a:t>
            </a:r>
            <a:r>
              <a:rPr lang="en-US" dirty="0" smtClean="0"/>
              <a:t>? (</a:t>
            </a:r>
            <a:r>
              <a:rPr lang="en-US" i="1" dirty="0" smtClean="0"/>
              <a:t>i.e</a:t>
            </a:r>
            <a:r>
              <a:rPr lang="en-US" i="1" dirty="0"/>
              <a:t>. a risk of losing money and not returning </a:t>
            </a:r>
            <a:r>
              <a:rPr lang="en-US" i="1" dirty="0" smtClean="0"/>
              <a:t>profit)</a:t>
            </a:r>
            <a:endParaRPr lang="en-US" i="1" dirty="0"/>
          </a:p>
          <a:p>
            <a:r>
              <a:rPr lang="en-US" dirty="0"/>
              <a:t>In what ways might it be seen as </a:t>
            </a:r>
            <a:r>
              <a:rPr lang="en-US" b="1" dirty="0"/>
              <a:t>commercially </a:t>
            </a:r>
            <a:r>
              <a:rPr lang="en-US" b="1" dirty="0" smtClean="0"/>
              <a:t>safe</a:t>
            </a:r>
            <a:r>
              <a:rPr lang="en-US" dirty="0" smtClean="0"/>
              <a:t>? (</a:t>
            </a:r>
            <a:r>
              <a:rPr lang="en-US" i="1" dirty="0" smtClean="0"/>
              <a:t>i.e</a:t>
            </a:r>
            <a:r>
              <a:rPr lang="en-US" i="1" dirty="0"/>
              <a:t>. likely to make a lot of money and return a healthy </a:t>
            </a:r>
            <a:r>
              <a:rPr lang="en-US" i="1" dirty="0" smtClean="0"/>
              <a:t>profit)</a:t>
            </a:r>
            <a:endParaRPr lang="en-GB" dirty="0" smtClean="0"/>
          </a:p>
          <a:p>
            <a:endParaRPr lang="en-GB" dirty="0"/>
          </a:p>
        </p:txBody>
      </p:sp>
    </p:spTree>
    <p:extLst>
      <p:ext uri="{BB962C8B-B14F-4D97-AF65-F5344CB8AC3E}">
        <p14:creationId xmlns:p14="http://schemas.microsoft.com/office/powerpoint/2010/main" val="1165908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59977-4318-0F89-9E95-09C0730ED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2DCC3C-B8BF-BF3A-4394-6A4618A7A61C}"/>
              </a:ext>
            </a:extLst>
          </p:cNvPr>
          <p:cNvSpPr>
            <a:spLocks noGrp="1"/>
          </p:cNvSpPr>
          <p:nvPr>
            <p:ph type="title"/>
          </p:nvPr>
        </p:nvSpPr>
        <p:spPr>
          <a:xfrm>
            <a:off x="0" y="110150"/>
            <a:ext cx="8515350" cy="1303014"/>
          </a:xfrm>
          <a:solidFill>
            <a:srgbClr val="92D050"/>
          </a:solidFill>
        </p:spPr>
        <p:txBody>
          <a:bodyPr>
            <a:normAutofit/>
          </a:bodyPr>
          <a:lstStyle/>
          <a:p>
            <a:r>
              <a:rPr lang="en-GB" b="1" dirty="0" smtClean="0"/>
              <a:t>Ideas about profit v risk and Black Panther</a:t>
            </a:r>
            <a:endParaRPr lang="en-GB" b="1" dirty="0"/>
          </a:p>
        </p:txBody>
      </p:sp>
      <p:sp>
        <p:nvSpPr>
          <p:cNvPr id="5" name="Content Placeholder 4">
            <a:extLst>
              <a:ext uri="{FF2B5EF4-FFF2-40B4-BE49-F238E27FC236}">
                <a16:creationId xmlns:a16="http://schemas.microsoft.com/office/drawing/2014/main" id="{E53421A2-2DA9-5332-29AC-62766B2A0C49}"/>
              </a:ext>
            </a:extLst>
          </p:cNvPr>
          <p:cNvSpPr>
            <a:spLocks noGrp="1"/>
          </p:cNvSpPr>
          <p:nvPr>
            <p:ph idx="1"/>
          </p:nvPr>
        </p:nvSpPr>
        <p:spPr/>
        <p:txBody>
          <a:bodyPr>
            <a:normAutofit fontScale="70000" lnSpcReduction="20000"/>
          </a:bodyPr>
          <a:lstStyle/>
          <a:p>
            <a:r>
              <a:rPr lang="en-US" dirty="0"/>
              <a:t>Further explore the concept of profit in relation to the film industry and in this case specifically to the film franchises.</a:t>
            </a:r>
          </a:p>
          <a:p>
            <a:r>
              <a:rPr lang="en-US" dirty="0"/>
              <a:t>Often films within a series can become formulaic and lack risk. Is this the case with Marvel Studios? Or Disney?</a:t>
            </a:r>
          </a:p>
          <a:p>
            <a:r>
              <a:rPr lang="en-US" dirty="0"/>
              <a:t>Explore </a:t>
            </a:r>
            <a:r>
              <a:rPr lang="en-US" dirty="0" err="1"/>
              <a:t>Hesmondhalgh’s</a:t>
            </a:r>
            <a:r>
              <a:rPr lang="en-US" dirty="0"/>
              <a:t> idea that media conglomerates operate across a range of cultural industries by </a:t>
            </a:r>
            <a:r>
              <a:rPr lang="en-US" dirty="0" smtClean="0"/>
              <a:t>considering the </a:t>
            </a:r>
            <a:r>
              <a:rPr lang="en-US" dirty="0"/>
              <a:t>way the film was released as part of a synergy - with fashion, music, videogames, sports tie-ins, even a car!</a:t>
            </a:r>
          </a:p>
          <a:p>
            <a:r>
              <a:rPr lang="en-US" dirty="0"/>
              <a:t>You might also usefully introduce the idea that this film has a very low risk for the producers. The character of </a:t>
            </a:r>
            <a:r>
              <a:rPr lang="en-US" dirty="0" err="1" smtClean="0"/>
              <a:t>T’Challa</a:t>
            </a:r>
            <a:r>
              <a:rPr lang="en-US" dirty="0"/>
              <a:t> </a:t>
            </a:r>
            <a:r>
              <a:rPr lang="en-US" dirty="0" smtClean="0"/>
              <a:t>and </a:t>
            </a:r>
            <a:r>
              <a:rPr lang="en-US" dirty="0" err="1"/>
              <a:t>Wakanda</a:t>
            </a:r>
            <a:r>
              <a:rPr lang="en-US" dirty="0"/>
              <a:t> were introduced in Captain America: Civil War, the comic is over 50 years old, and all previous </a:t>
            </a:r>
            <a:r>
              <a:rPr lang="en-US" dirty="0" smtClean="0"/>
              <a:t>Marvel films </a:t>
            </a:r>
            <a:r>
              <a:rPr lang="en-US" dirty="0"/>
              <a:t>have been hugely successful.</a:t>
            </a:r>
          </a:p>
          <a:p>
            <a:r>
              <a:rPr lang="en-US" dirty="0"/>
              <a:t>On the other hand, having such an Afrocentric film could have been seen as a commercial risk, especially outside </a:t>
            </a:r>
            <a:r>
              <a:rPr lang="en-US" dirty="0" smtClean="0"/>
              <a:t>the </a:t>
            </a:r>
            <a:r>
              <a:rPr lang="en-GB" dirty="0" smtClean="0"/>
              <a:t>USA </a:t>
            </a:r>
            <a:r>
              <a:rPr lang="en-GB" dirty="0"/>
              <a:t>and Africa.</a:t>
            </a:r>
          </a:p>
          <a:p>
            <a:endParaRPr lang="en-GB" dirty="0"/>
          </a:p>
        </p:txBody>
      </p:sp>
    </p:spTree>
    <p:extLst>
      <p:ext uri="{BB962C8B-B14F-4D97-AF65-F5344CB8AC3E}">
        <p14:creationId xmlns:p14="http://schemas.microsoft.com/office/powerpoint/2010/main" val="3921915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28</TotalTime>
  <Words>1903</Words>
  <Application>Microsoft Office PowerPoint</Application>
  <PresentationFormat>On-screen Show (4:3)</PresentationFormat>
  <Paragraphs>157</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COM 1 SEC B</vt:lpstr>
      <vt:lpstr>Starter</vt:lpstr>
      <vt:lpstr>Examples of Digital Convergence</vt:lpstr>
      <vt:lpstr>Not all of the social media convergence would have been welcome to the marketing team…</vt:lpstr>
      <vt:lpstr>Questions on digital convergence and marketing</vt:lpstr>
      <vt:lpstr>BLACK PANTHER: APPLYING THEORY CURRAN AND SEATON ‐ MEDIA AND POWER</vt:lpstr>
      <vt:lpstr>Thoughts about Curran and Seaton</vt:lpstr>
      <vt:lpstr>BLACK PANTHER: APPLYING THEORY HESMONDHALGH – CULTURAL INDUSTRIES</vt:lpstr>
      <vt:lpstr>Ideas about profit v risk and Black Panther</vt:lpstr>
      <vt:lpstr>Finally…regulation</vt:lpstr>
      <vt:lpstr>And finally – a fun article</vt:lpstr>
      <vt:lpstr>PowerPoint Presentation</vt:lpstr>
      <vt:lpstr>PowerPoint Presentation</vt:lpstr>
      <vt:lpstr>PowerPoint Presentation</vt:lpstr>
      <vt:lpstr>PowerPoint Presentation</vt:lpstr>
      <vt:lpstr>PowerPoint Presentation</vt:lpstr>
      <vt:lpstr>PowerPoint Presentation</vt:lpstr>
      <vt:lpstr>Admin</vt:lpstr>
      <vt:lpstr>Homework: hand in Tuesday 20th Feb</vt:lpstr>
      <vt:lpstr>Starter: I, Daniel Blake revision Kahoot</vt:lpstr>
      <vt:lpstr>Flash forward</vt:lpstr>
      <vt:lpstr>So, what marketing strategies did Disney use to target, grow and maintain audiences?</vt:lpstr>
      <vt:lpstr>Brand Association / Synergy</vt:lpstr>
      <vt:lpstr>CASE STUDY: Hasbro Toys</vt:lpstr>
      <vt:lpstr>From ‘Gizmodo’</vt:lpstr>
      <vt:lpstr>CASE STUDY: Lexus Cars</vt:lpstr>
      <vt:lpstr>CASE STUDY: Kendrick Lamar</vt:lpstr>
      <vt:lpstr>More collaborations…</vt:lpstr>
      <vt:lpstr>And more…</vt:lpstr>
      <vt:lpstr>Disney has also done their research…</vt:lpstr>
      <vt:lpstr>Homework: hand in Tues 20th Feb</vt:lpstr>
      <vt:lpstr>Vocabulary – do you know what the following mean?</vt:lpstr>
      <vt:lpstr>Finally…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 1 SEC B</dc:title>
  <dc:creator>Clare Howard-Saunders</dc:creator>
  <cp:lastModifiedBy>Clare HOWARD-SAUNDERS</cp:lastModifiedBy>
  <cp:revision>8</cp:revision>
  <dcterms:created xsi:type="dcterms:W3CDTF">2024-02-05T09:48:50Z</dcterms:created>
  <dcterms:modified xsi:type="dcterms:W3CDTF">2024-02-07T12:58:25Z</dcterms:modified>
</cp:coreProperties>
</file>