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7" r:id="rId2"/>
    <p:sldId id="387" r:id="rId3"/>
    <p:sldId id="388" r:id="rId4"/>
    <p:sldId id="389" r:id="rId5"/>
    <p:sldId id="390" r:id="rId6"/>
    <p:sldId id="397" r:id="rId7"/>
    <p:sldId id="391" r:id="rId8"/>
    <p:sldId id="392" r:id="rId9"/>
    <p:sldId id="393" r:id="rId10"/>
    <p:sldId id="394" r:id="rId11"/>
    <p:sldId id="395" r:id="rId12"/>
    <p:sldId id="39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94660"/>
  </p:normalViewPr>
  <p:slideViewPr>
    <p:cSldViewPr snapToGrid="0">
      <p:cViewPr varScale="1">
        <p:scale>
          <a:sx n="79" d="100"/>
          <a:sy n="79" d="100"/>
        </p:scale>
        <p:origin x="7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C815E-C2FC-4021-812D-EC33D876CC55}" type="datetimeFigureOut">
              <a:rPr lang="en-GB" smtClean="0"/>
              <a:t>04/12/2023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E8EB6-1B73-433E-8CA4-703305A2E109}" type="slidenum">
              <a:rPr lang="en-GB" smtClean="0"/>
              <a:t>‹#›</a:t>
            </a:fld>
            <a:endParaRPr lang="en-GB"/>
          </a:p>
        </p:txBody>
      </p:sp>
    </p:spTree>
    <p:extLst>
      <p:ext uri="{BB962C8B-B14F-4D97-AF65-F5344CB8AC3E}">
        <p14:creationId xmlns:p14="http://schemas.microsoft.com/office/powerpoint/2010/main" val="72651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34024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10</a:t>
            </a:fld>
            <a:endParaRPr lang="en-GB"/>
          </a:p>
        </p:txBody>
      </p:sp>
    </p:spTree>
    <p:extLst>
      <p:ext uri="{BB962C8B-B14F-4D97-AF65-F5344CB8AC3E}">
        <p14:creationId xmlns:p14="http://schemas.microsoft.com/office/powerpoint/2010/main" val="234169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11</a:t>
            </a:fld>
            <a:endParaRPr lang="en-GB"/>
          </a:p>
        </p:txBody>
      </p:sp>
    </p:spTree>
    <p:extLst>
      <p:ext uri="{BB962C8B-B14F-4D97-AF65-F5344CB8AC3E}">
        <p14:creationId xmlns:p14="http://schemas.microsoft.com/office/powerpoint/2010/main" val="4060882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12</a:t>
            </a:fld>
            <a:endParaRPr lang="en-GB"/>
          </a:p>
        </p:txBody>
      </p:sp>
    </p:spTree>
    <p:extLst>
      <p:ext uri="{BB962C8B-B14F-4D97-AF65-F5344CB8AC3E}">
        <p14:creationId xmlns:p14="http://schemas.microsoft.com/office/powerpoint/2010/main" val="72085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2</a:t>
            </a:fld>
            <a:endParaRPr lang="en-GB"/>
          </a:p>
        </p:txBody>
      </p:sp>
    </p:spTree>
    <p:extLst>
      <p:ext uri="{BB962C8B-B14F-4D97-AF65-F5344CB8AC3E}">
        <p14:creationId xmlns:p14="http://schemas.microsoft.com/office/powerpoint/2010/main" val="244020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3</a:t>
            </a:fld>
            <a:endParaRPr lang="en-GB"/>
          </a:p>
        </p:txBody>
      </p:sp>
    </p:spTree>
    <p:extLst>
      <p:ext uri="{BB962C8B-B14F-4D97-AF65-F5344CB8AC3E}">
        <p14:creationId xmlns:p14="http://schemas.microsoft.com/office/powerpoint/2010/main" val="244020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4</a:t>
            </a:fld>
            <a:endParaRPr lang="en-GB"/>
          </a:p>
        </p:txBody>
      </p:sp>
    </p:spTree>
    <p:extLst>
      <p:ext uri="{BB962C8B-B14F-4D97-AF65-F5344CB8AC3E}">
        <p14:creationId xmlns:p14="http://schemas.microsoft.com/office/powerpoint/2010/main" val="244020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5</a:t>
            </a:fld>
            <a:endParaRPr lang="en-GB"/>
          </a:p>
        </p:txBody>
      </p:sp>
    </p:spTree>
    <p:extLst>
      <p:ext uri="{BB962C8B-B14F-4D97-AF65-F5344CB8AC3E}">
        <p14:creationId xmlns:p14="http://schemas.microsoft.com/office/powerpoint/2010/main" val="30475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6</a:t>
            </a:fld>
            <a:endParaRPr lang="en-GB"/>
          </a:p>
        </p:txBody>
      </p:sp>
    </p:spTree>
    <p:extLst>
      <p:ext uri="{BB962C8B-B14F-4D97-AF65-F5344CB8AC3E}">
        <p14:creationId xmlns:p14="http://schemas.microsoft.com/office/powerpoint/2010/main" val="280355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7</a:t>
            </a:fld>
            <a:endParaRPr lang="en-GB"/>
          </a:p>
        </p:txBody>
      </p:sp>
    </p:spTree>
    <p:extLst>
      <p:ext uri="{BB962C8B-B14F-4D97-AF65-F5344CB8AC3E}">
        <p14:creationId xmlns:p14="http://schemas.microsoft.com/office/powerpoint/2010/main" val="176999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8</a:t>
            </a:fld>
            <a:endParaRPr lang="en-GB"/>
          </a:p>
        </p:txBody>
      </p:sp>
    </p:spTree>
    <p:extLst>
      <p:ext uri="{BB962C8B-B14F-4D97-AF65-F5344CB8AC3E}">
        <p14:creationId xmlns:p14="http://schemas.microsoft.com/office/powerpoint/2010/main" val="98563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Discussion/spider diagram</a:t>
            </a:r>
          </a:p>
        </p:txBody>
      </p:sp>
      <p:sp>
        <p:nvSpPr>
          <p:cNvPr id="4" name="Slide Number Placeholder 3"/>
          <p:cNvSpPr>
            <a:spLocks noGrp="1"/>
          </p:cNvSpPr>
          <p:nvPr>
            <p:ph type="sldNum" sz="quarter" idx="5"/>
          </p:nvPr>
        </p:nvSpPr>
        <p:spPr/>
        <p:txBody>
          <a:bodyPr/>
          <a:lstStyle/>
          <a:p>
            <a:fld id="{6EB3ADAB-20C1-4A8D-AC06-5F6D9ED732FC}" type="slidenum">
              <a:rPr lang="en-GB" smtClean="0"/>
              <a:t>9</a:t>
            </a:fld>
            <a:endParaRPr lang="en-GB"/>
          </a:p>
        </p:txBody>
      </p:sp>
    </p:spTree>
    <p:extLst>
      <p:ext uri="{BB962C8B-B14F-4D97-AF65-F5344CB8AC3E}">
        <p14:creationId xmlns:p14="http://schemas.microsoft.com/office/powerpoint/2010/main" val="109693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CBE868-89F8-4D5F-A3E3-07D97818CDE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41253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CBE868-89F8-4D5F-A3E3-07D97818CDE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333139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CBE868-89F8-4D5F-A3E3-07D97818CDE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301165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CBE868-89F8-4D5F-A3E3-07D97818CDE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393324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CBE868-89F8-4D5F-A3E3-07D97818CDEB}" type="datetimeFigureOut">
              <a:rPr lang="en-GB" smtClean="0"/>
              <a:t>04/12/2023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122782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CBE868-89F8-4D5F-A3E3-07D97818CDEB}"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316241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CBE868-89F8-4D5F-A3E3-07D97818CDEB}" type="datetimeFigureOut">
              <a:rPr lang="en-GB" smtClean="0"/>
              <a:t>04/12/2023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233431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CBE868-89F8-4D5F-A3E3-07D97818CDEB}" type="datetimeFigureOut">
              <a:rPr lang="en-GB" smtClean="0"/>
              <a:t>04/12/2023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20625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BE868-89F8-4D5F-A3E3-07D97818CDEB}" type="datetimeFigureOut">
              <a:rPr lang="en-GB" smtClean="0"/>
              <a:t>04/12/2023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169633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ACBE868-89F8-4D5F-A3E3-07D97818CDEB}"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253954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ACBE868-89F8-4D5F-A3E3-07D97818CDEB}" type="datetimeFigureOut">
              <a:rPr lang="en-GB" smtClean="0"/>
              <a:t>04/12/2023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09C1-5787-4601-B435-C417965E2BDC}" type="slidenum">
              <a:rPr lang="en-GB" smtClean="0"/>
              <a:t>‹#›</a:t>
            </a:fld>
            <a:endParaRPr lang="en-GB"/>
          </a:p>
        </p:txBody>
      </p:sp>
    </p:spTree>
    <p:extLst>
      <p:ext uri="{BB962C8B-B14F-4D97-AF65-F5344CB8AC3E}">
        <p14:creationId xmlns:p14="http://schemas.microsoft.com/office/powerpoint/2010/main" val="228123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E868-89F8-4D5F-A3E3-07D97818CDEB}" type="datetimeFigureOut">
              <a:rPr lang="en-GB" smtClean="0"/>
              <a:t>04/12/2023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209C1-5787-4601-B435-C417965E2BDC}" type="slidenum">
              <a:rPr lang="en-GB" smtClean="0"/>
              <a:t>‹#›</a:t>
            </a:fld>
            <a:endParaRPr lang="en-GB"/>
          </a:p>
        </p:txBody>
      </p:sp>
    </p:spTree>
    <p:extLst>
      <p:ext uri="{BB962C8B-B14F-4D97-AF65-F5344CB8AC3E}">
        <p14:creationId xmlns:p14="http://schemas.microsoft.com/office/powerpoint/2010/main" val="2646723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www.youtube.com/watch?app=desktop&amp;v=mTeGscfMfF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hQKeIzvSz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o.uk/gp/video/detail/B01M6ZFMCC/ref=atv_hm_wat_7_c_7de9kC_1_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834887"/>
            <a:ext cx="9144000" cy="1497496"/>
          </a:xfrm>
          <a:solidFill>
            <a:srgbClr val="92D050"/>
          </a:solidFill>
        </p:spPr>
        <p:txBody>
          <a:bodyPr>
            <a:noAutofit/>
          </a:bodyPr>
          <a:lstStyle/>
          <a:p>
            <a:r>
              <a:rPr lang="en-GB" sz="9600" b="1" dirty="0">
                <a:latin typeface="+mn-lt"/>
              </a:rPr>
              <a:t>COM 1 SEC B</a:t>
            </a:r>
          </a:p>
        </p:txBody>
      </p:sp>
      <p:sp>
        <p:nvSpPr>
          <p:cNvPr id="3" name="Subtitle 2"/>
          <p:cNvSpPr>
            <a:spLocks noGrp="1"/>
          </p:cNvSpPr>
          <p:nvPr>
            <p:ph type="subTitle" idx="1"/>
          </p:nvPr>
        </p:nvSpPr>
        <p:spPr>
          <a:xfrm>
            <a:off x="820882" y="4365106"/>
            <a:ext cx="7502236" cy="767569"/>
          </a:xfrm>
        </p:spPr>
        <p:txBody>
          <a:bodyPr>
            <a:noAutofit/>
          </a:bodyPr>
          <a:lstStyle/>
          <a:p>
            <a:r>
              <a:rPr lang="en-GB" sz="3200" dirty="0"/>
              <a:t>L2: What is the context of ‘I, Daniel Blake’?</a:t>
            </a:r>
          </a:p>
        </p:txBody>
      </p:sp>
      <p:sp>
        <p:nvSpPr>
          <p:cNvPr id="5" name="Slide Number Placeholder 4"/>
          <p:cNvSpPr>
            <a:spLocks noGrp="1"/>
          </p:cNvSpPr>
          <p:nvPr>
            <p:ph type="sldNum" sz="quarter" idx="12"/>
          </p:nvPr>
        </p:nvSpPr>
        <p:spPr/>
        <p:txBody>
          <a:bodyPr/>
          <a:lstStyle/>
          <a:p>
            <a:pPr>
              <a:defRPr/>
            </a:pPr>
            <a:fld id="{9D9F2017-00EC-410E-BC58-683B3B49D387}" type="slidenum">
              <a:rPr lang="en-GB">
                <a:solidFill>
                  <a:prstClr val="black">
                    <a:tint val="75000"/>
                  </a:prstClr>
                </a:solidFill>
                <a:latin typeface="Calibri" panose="020F0502020204030204"/>
              </a:rPr>
              <a:pPr>
                <a:defRPr/>
              </a:pPr>
              <a:t>1</a:t>
            </a:fld>
            <a:endParaRPr lang="en-GB">
              <a:solidFill>
                <a:prstClr val="black">
                  <a:tint val="75000"/>
                </a:prstClr>
              </a:solidFill>
              <a:latin typeface="Calibri" panose="020F0502020204030204"/>
            </a:endParaRPr>
          </a:p>
        </p:txBody>
      </p:sp>
      <p:sp>
        <p:nvSpPr>
          <p:cNvPr id="8" name="Title 1"/>
          <p:cNvSpPr txBox="1">
            <a:spLocks/>
          </p:cNvSpPr>
          <p:nvPr/>
        </p:nvSpPr>
        <p:spPr>
          <a:xfrm>
            <a:off x="0" y="2595273"/>
            <a:ext cx="9144000" cy="1193769"/>
          </a:xfrm>
          <a:prstGeom prst="rect">
            <a:avLst/>
          </a:prstGeom>
          <a:solidFill>
            <a:schemeClr val="bg1">
              <a:lumMod val="6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b="1" dirty="0">
                <a:solidFill>
                  <a:prstClr val="black"/>
                </a:solidFill>
                <a:latin typeface="Calibri Light" panose="020F0302020204030204"/>
              </a:rPr>
              <a:t>Industry and Audience</a:t>
            </a:r>
          </a:p>
        </p:txBody>
      </p:sp>
      <p:pic>
        <p:nvPicPr>
          <p:cNvPr id="2" name="Content Placeholder 2" descr="I, Daniel Blake : Dave Johns, Hayley Squires, Sharon Percy, Paul Laverty,  Ken Loach, Rebecca O'Brien: Amazon.co.uk: Prime Video">
            <a:extLst>
              <a:ext uri="{FF2B5EF4-FFF2-40B4-BE49-F238E27FC236}">
                <a16:creationId xmlns:a16="http://schemas.microsoft.com/office/drawing/2014/main" id="{BD96ADA2-7001-9F47-C565-A0323C2B92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6629" y="5132675"/>
            <a:ext cx="1212978" cy="1617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57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endParaRPr lang="en-GB" sz="4000" b="1" dirty="0"/>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0193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endParaRPr lang="en-GB" sz="4000" b="1" dirty="0"/>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81512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endParaRPr lang="en-GB" sz="4000" b="1" dirty="0"/>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4853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454348" cy="1003852"/>
          </a:xfrm>
          <a:solidFill>
            <a:srgbClr val="92D050"/>
          </a:solidFill>
        </p:spPr>
        <p:txBody>
          <a:bodyPr>
            <a:normAutofit/>
          </a:bodyPr>
          <a:lstStyle/>
          <a:p>
            <a:r>
              <a:rPr lang="en-GB" sz="4000" b="1" i="1" dirty="0"/>
              <a:t>First set text: ‘I, Daniel Blake’</a:t>
            </a:r>
          </a:p>
        </p:txBody>
      </p:sp>
      <p:sp>
        <p:nvSpPr>
          <p:cNvPr id="6" name="Content Placeholder 5">
            <a:extLst>
              <a:ext uri="{FF2B5EF4-FFF2-40B4-BE49-F238E27FC236}">
                <a16:creationId xmlns:a16="http://schemas.microsoft.com/office/drawing/2014/main" id="{20BEBD0C-1B5D-9903-B3CD-09425C423048}"/>
              </a:ext>
            </a:extLst>
          </p:cNvPr>
          <p:cNvSpPr>
            <a:spLocks noGrp="1"/>
          </p:cNvSpPr>
          <p:nvPr>
            <p:ph sz="half" idx="1"/>
          </p:nvPr>
        </p:nvSpPr>
        <p:spPr>
          <a:xfrm>
            <a:off x="560556" y="1631072"/>
            <a:ext cx="3886200" cy="4351338"/>
          </a:xfrm>
        </p:spPr>
        <p:txBody>
          <a:bodyPr/>
          <a:lstStyle/>
          <a:p>
            <a:pPr marL="0" indent="0">
              <a:buNone/>
            </a:pPr>
            <a:r>
              <a:rPr lang="en-GB" b="1" dirty="0"/>
              <a:t>Questions</a:t>
            </a:r>
          </a:p>
          <a:p>
            <a:r>
              <a:rPr lang="en-GB" dirty="0"/>
              <a:t>What are your impressions of the film from the title and the film poster?</a:t>
            </a:r>
          </a:p>
          <a:p>
            <a:r>
              <a:rPr lang="en-GB" dirty="0"/>
              <a:t>What do you think it will be about?</a:t>
            </a:r>
          </a:p>
          <a:p>
            <a:r>
              <a:rPr lang="en-GB" dirty="0"/>
              <a:t>Do you think it’s high budget or low budget? </a:t>
            </a:r>
          </a:p>
          <a:p>
            <a:endParaRPr lang="en-GB" dirty="0"/>
          </a:p>
        </p:txBody>
      </p:sp>
      <p:pic>
        <p:nvPicPr>
          <p:cNvPr id="3" name="Content Placeholder 2" descr="I, Daniel Blake : Dave Johns, Hayley Squires, Sharon Percy, Paul Laverty,  Ken Loach, Rebecca O'Brien: Amazon.co.uk: Prime Video">
            <a:extLst>
              <a:ext uri="{FF2B5EF4-FFF2-40B4-BE49-F238E27FC236}">
                <a16:creationId xmlns:a16="http://schemas.microsoft.com/office/drawing/2014/main" id="{7DA71841-292A-E001-6081-F2644697E3B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64234" y="1631072"/>
            <a:ext cx="3263503"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323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454348" cy="1003852"/>
          </a:xfrm>
          <a:solidFill>
            <a:srgbClr val="92D050"/>
          </a:solidFill>
        </p:spPr>
        <p:txBody>
          <a:bodyPr>
            <a:normAutofit/>
          </a:bodyPr>
          <a:lstStyle/>
          <a:p>
            <a:r>
              <a:rPr lang="en-GB" sz="4000" b="1" i="1" dirty="0"/>
              <a:t>Product Context – Learn this!</a:t>
            </a:r>
          </a:p>
        </p:txBody>
      </p:sp>
      <p:sp>
        <p:nvSpPr>
          <p:cNvPr id="6" name="Content Placeholder 5">
            <a:extLst>
              <a:ext uri="{FF2B5EF4-FFF2-40B4-BE49-F238E27FC236}">
                <a16:creationId xmlns:a16="http://schemas.microsoft.com/office/drawing/2014/main" id="{20BEBD0C-1B5D-9903-B3CD-09425C423048}"/>
              </a:ext>
            </a:extLst>
          </p:cNvPr>
          <p:cNvSpPr>
            <a:spLocks noGrp="1"/>
          </p:cNvSpPr>
          <p:nvPr>
            <p:ph sz="half" idx="1"/>
          </p:nvPr>
        </p:nvSpPr>
        <p:spPr>
          <a:xfrm>
            <a:off x="290719" y="1242391"/>
            <a:ext cx="6411247" cy="5406887"/>
          </a:xfrm>
        </p:spPr>
        <p:txBody>
          <a:bodyPr>
            <a:normAutofit fontScale="92500" lnSpcReduction="20000"/>
          </a:bodyPr>
          <a:lstStyle/>
          <a:p>
            <a:pPr>
              <a:spcAft>
                <a:spcPts val="600"/>
              </a:spcAft>
            </a:pPr>
            <a:r>
              <a:rPr lang="en-GB" i="1" dirty="0"/>
              <a:t>I, Daniel Blake</a:t>
            </a:r>
            <a:r>
              <a:rPr lang="en-GB" dirty="0"/>
              <a:t> is an independent social realist film directed by renowned filmmaker Ken Loach (Kes, Raining Stones, Sweet Sixteen etc.). </a:t>
            </a:r>
          </a:p>
          <a:p>
            <a:pPr>
              <a:spcAft>
                <a:spcPts val="600"/>
              </a:spcAft>
            </a:pPr>
            <a:r>
              <a:rPr lang="en-GB" dirty="0"/>
              <a:t>A UK/French co-production, it received funding from the BFI and BBC Films. </a:t>
            </a:r>
          </a:p>
          <a:p>
            <a:pPr>
              <a:spcAft>
                <a:spcPts val="600"/>
              </a:spcAft>
            </a:pPr>
            <a:r>
              <a:rPr lang="en-GB" dirty="0"/>
              <a:t>It became Ken Loach’s largest grossing film at the box office (taking over $8 million), was highly critically acclaimed and generated much debate due to the contemporary social and political issues addressed in the film. </a:t>
            </a:r>
          </a:p>
          <a:p>
            <a:pPr>
              <a:spcAft>
                <a:spcPts val="600"/>
              </a:spcAft>
            </a:pPr>
            <a:r>
              <a:rPr lang="en-GB" i="1" dirty="0"/>
              <a:t>I, Daniel Blake </a:t>
            </a:r>
            <a:r>
              <a:rPr lang="en-GB" dirty="0"/>
              <a:t>was exhibited at many film festivals, won the Palme d’Or at Cannes, and was nominated for many awards including several BAFTAs.</a:t>
            </a:r>
          </a:p>
        </p:txBody>
      </p:sp>
      <p:sp>
        <p:nvSpPr>
          <p:cNvPr id="3" name="TextBox 2">
            <a:extLst>
              <a:ext uri="{FF2B5EF4-FFF2-40B4-BE49-F238E27FC236}">
                <a16:creationId xmlns:a16="http://schemas.microsoft.com/office/drawing/2014/main" id="{BD62D2D5-4CD1-DD89-F464-F1148A4DC64C}"/>
              </a:ext>
            </a:extLst>
          </p:cNvPr>
          <p:cNvSpPr txBox="1"/>
          <p:nvPr/>
        </p:nvSpPr>
        <p:spPr>
          <a:xfrm>
            <a:off x="6701966" y="1515023"/>
            <a:ext cx="2222447" cy="2308324"/>
          </a:xfrm>
          <a:prstGeom prst="rect">
            <a:avLst/>
          </a:prstGeom>
          <a:solidFill>
            <a:schemeClr val="accent6">
              <a:lumMod val="20000"/>
              <a:lumOff val="80000"/>
            </a:schemeClr>
          </a:solidFill>
          <a:ln>
            <a:solidFill>
              <a:schemeClr val="tx1">
                <a:lumMod val="50000"/>
                <a:lumOff val="50000"/>
              </a:schemeClr>
            </a:solidFill>
          </a:ln>
        </p:spPr>
        <p:txBody>
          <a:bodyPr wrap="square" rtlCol="0">
            <a:spAutoFit/>
          </a:bodyPr>
          <a:lstStyle/>
          <a:p>
            <a:r>
              <a:rPr lang="en-GB" b="1" dirty="0"/>
              <a:t>Key words</a:t>
            </a:r>
          </a:p>
          <a:p>
            <a:endParaRPr lang="en-GB" b="1" dirty="0"/>
          </a:p>
          <a:p>
            <a:pPr marL="285750" indent="-285750">
              <a:buFont typeface="Wingdings" panose="05000000000000000000" pitchFamily="2" charset="2"/>
              <a:buChar char="Ø"/>
            </a:pPr>
            <a:r>
              <a:rPr lang="en-GB" dirty="0"/>
              <a:t>Independent film</a:t>
            </a:r>
          </a:p>
          <a:p>
            <a:pPr marL="285750" indent="-285750">
              <a:buFont typeface="Wingdings" panose="05000000000000000000" pitchFamily="2" charset="2"/>
              <a:buChar char="Ø"/>
            </a:pPr>
            <a:r>
              <a:rPr lang="en-GB" dirty="0"/>
              <a:t>Social realist</a:t>
            </a:r>
          </a:p>
          <a:p>
            <a:pPr marL="285750" indent="-285750">
              <a:buFont typeface="Wingdings" panose="05000000000000000000" pitchFamily="2" charset="2"/>
              <a:buChar char="Ø"/>
            </a:pPr>
            <a:r>
              <a:rPr lang="en-GB" dirty="0"/>
              <a:t>Co-production</a:t>
            </a:r>
          </a:p>
          <a:p>
            <a:pPr marL="285750" indent="-285750">
              <a:buFont typeface="Wingdings" panose="05000000000000000000" pitchFamily="2" charset="2"/>
              <a:buChar char="Ø"/>
            </a:pPr>
            <a:r>
              <a:rPr lang="en-GB" dirty="0"/>
              <a:t>Acclaimed</a:t>
            </a:r>
          </a:p>
          <a:p>
            <a:pPr marL="285750" indent="-285750">
              <a:buFont typeface="Wingdings" panose="05000000000000000000" pitchFamily="2" charset="2"/>
              <a:buChar char="Ø"/>
            </a:pPr>
            <a:r>
              <a:rPr lang="en-GB" dirty="0"/>
              <a:t>Contemporary</a:t>
            </a:r>
          </a:p>
          <a:p>
            <a:endParaRPr lang="en-GB" dirty="0"/>
          </a:p>
        </p:txBody>
      </p:sp>
    </p:spTree>
    <p:extLst>
      <p:ext uri="{BB962C8B-B14F-4D97-AF65-F5344CB8AC3E}">
        <p14:creationId xmlns:p14="http://schemas.microsoft.com/office/powerpoint/2010/main" val="343490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813260" cy="1003852"/>
          </a:xfrm>
          <a:solidFill>
            <a:srgbClr val="92D050"/>
          </a:solidFill>
        </p:spPr>
        <p:txBody>
          <a:bodyPr>
            <a:normAutofit/>
          </a:bodyPr>
          <a:lstStyle/>
          <a:p>
            <a:r>
              <a:rPr lang="en-GB" sz="4000" b="1" i="1" dirty="0"/>
              <a:t>Social and Political Contexts – learn this!</a:t>
            </a:r>
          </a:p>
        </p:txBody>
      </p:sp>
      <p:sp>
        <p:nvSpPr>
          <p:cNvPr id="6" name="Content Placeholder 5">
            <a:extLst>
              <a:ext uri="{FF2B5EF4-FFF2-40B4-BE49-F238E27FC236}">
                <a16:creationId xmlns:a16="http://schemas.microsoft.com/office/drawing/2014/main" id="{20BEBD0C-1B5D-9903-B3CD-09425C423048}"/>
              </a:ext>
            </a:extLst>
          </p:cNvPr>
          <p:cNvSpPr>
            <a:spLocks noGrp="1"/>
          </p:cNvSpPr>
          <p:nvPr>
            <p:ph sz="half" idx="1"/>
          </p:nvPr>
        </p:nvSpPr>
        <p:spPr>
          <a:xfrm>
            <a:off x="-1" y="1167319"/>
            <a:ext cx="6449353" cy="5690680"/>
          </a:xfrm>
        </p:spPr>
        <p:txBody>
          <a:bodyPr>
            <a:normAutofit fontScale="77500" lnSpcReduction="20000"/>
          </a:bodyPr>
          <a:lstStyle/>
          <a:p>
            <a:pPr marL="0" indent="0">
              <a:buNone/>
            </a:pPr>
            <a:r>
              <a:rPr lang="en-GB" b="1" dirty="0"/>
              <a:t>Social and Political Contexts: </a:t>
            </a:r>
          </a:p>
          <a:p>
            <a:r>
              <a:rPr lang="en-GB" dirty="0"/>
              <a:t>I, Daniel Blake addresses contemporary British social issues such as poverty, the welfare system and the Work Capability Assessment. The film portrays a group of traditionally underrepresented characters in Newcastle struggling in poverty to gain benefits and support. I, Daniel Blake conveys a clear left-wing political message and criticises specific government policies. Consideration of the wider economic context and concept of “austerity” might be useful in exploring how changes to benefit policy had been justified. </a:t>
            </a:r>
          </a:p>
          <a:p>
            <a:endParaRPr lang="en-GB" dirty="0"/>
          </a:p>
          <a:p>
            <a:r>
              <a:rPr lang="en-GB" dirty="0"/>
              <a:t>Much of Ken Loach’s work has addressed similar issues (Cathy Come Home, Raining Stones) and he is a social campaigner, known for his socialist political views. This is important to consider in terms of film production and maintaining audiences (arguably the intended audience for this film is educated, media literate and socially aware). </a:t>
            </a:r>
          </a:p>
        </p:txBody>
      </p:sp>
      <p:pic>
        <p:nvPicPr>
          <p:cNvPr id="4" name="Content Placeholder 3">
            <a:extLst>
              <a:ext uri="{FF2B5EF4-FFF2-40B4-BE49-F238E27FC236}">
                <a16:creationId xmlns:a16="http://schemas.microsoft.com/office/drawing/2014/main" id="{C625D4A4-C8D5-8E19-6B91-B0FADE092C9B}"/>
              </a:ext>
            </a:extLst>
          </p:cNvPr>
          <p:cNvPicPr>
            <a:picLocks noGrp="1" noChangeAspect="1"/>
          </p:cNvPicPr>
          <p:nvPr>
            <p:ph sz="half" idx="2"/>
          </p:nvPr>
        </p:nvPicPr>
        <p:blipFill>
          <a:blip r:embed="rId3"/>
          <a:stretch>
            <a:fillRect/>
          </a:stretch>
        </p:blipFill>
        <p:spPr>
          <a:xfrm rot="823949">
            <a:off x="6690007" y="1270297"/>
            <a:ext cx="2255715" cy="1585097"/>
          </a:xfrm>
        </p:spPr>
      </p:pic>
      <p:sp>
        <p:nvSpPr>
          <p:cNvPr id="7" name="TextBox 6">
            <a:extLst>
              <a:ext uri="{FF2B5EF4-FFF2-40B4-BE49-F238E27FC236}">
                <a16:creationId xmlns:a16="http://schemas.microsoft.com/office/drawing/2014/main" id="{A6F4D6D1-1F49-EA90-F2BC-30F0F4643756}"/>
              </a:ext>
            </a:extLst>
          </p:cNvPr>
          <p:cNvSpPr txBox="1"/>
          <p:nvPr/>
        </p:nvSpPr>
        <p:spPr>
          <a:xfrm>
            <a:off x="6657098" y="3295856"/>
            <a:ext cx="2321532" cy="923330"/>
          </a:xfrm>
          <a:prstGeom prst="rect">
            <a:avLst/>
          </a:prstGeom>
          <a:noFill/>
        </p:spPr>
        <p:txBody>
          <a:bodyPr wrap="square">
            <a:spAutoFit/>
          </a:bodyPr>
          <a:lstStyle/>
          <a:p>
            <a:r>
              <a:rPr lang="en-GB" dirty="0">
                <a:hlinkClick r:id="rId4"/>
              </a:rPr>
              <a:t>Ken Loach accepts his Palme D'Or</a:t>
            </a:r>
            <a:endParaRPr lang="en-GB" dirty="0"/>
          </a:p>
          <a:p>
            <a:endParaRPr lang="en-GB" dirty="0"/>
          </a:p>
        </p:txBody>
      </p:sp>
      <p:pic>
        <p:nvPicPr>
          <p:cNvPr id="10" name="Picture 9">
            <a:extLst>
              <a:ext uri="{FF2B5EF4-FFF2-40B4-BE49-F238E27FC236}">
                <a16:creationId xmlns:a16="http://schemas.microsoft.com/office/drawing/2014/main" id="{4554D74B-4E1D-C4C4-F23A-EC0599013D01}"/>
              </a:ext>
            </a:extLst>
          </p:cNvPr>
          <p:cNvPicPr>
            <a:picLocks noChangeAspect="1"/>
          </p:cNvPicPr>
          <p:nvPr/>
        </p:nvPicPr>
        <p:blipFill>
          <a:blip r:embed="rId5"/>
          <a:stretch>
            <a:fillRect/>
          </a:stretch>
        </p:blipFill>
        <p:spPr>
          <a:xfrm>
            <a:off x="6770952" y="4084943"/>
            <a:ext cx="2415423" cy="1469551"/>
          </a:xfrm>
          <a:prstGeom prst="rect">
            <a:avLst/>
          </a:prstGeom>
        </p:spPr>
      </p:pic>
    </p:spTree>
    <p:extLst>
      <p:ext uri="{BB962C8B-B14F-4D97-AF65-F5344CB8AC3E}">
        <p14:creationId xmlns:p14="http://schemas.microsoft.com/office/powerpoint/2010/main" val="101424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r>
              <a:rPr lang="en-GB" sz="4000" b="1" dirty="0"/>
              <a:t>Mrs Fisher…watch up to 8.51</a:t>
            </a:r>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p:txBody>
          <a:bodyPr/>
          <a:lstStyle/>
          <a:p>
            <a:r>
              <a:rPr lang="en-GB">
                <a:hlinkClick r:id="rId3"/>
              </a:rPr>
              <a:t>Mrs Fisher on I, Daniel Blake and Industry</a:t>
            </a:r>
            <a:endParaRPr lang="en-GB"/>
          </a:p>
          <a:p>
            <a:endParaRPr lang="en-GB" dirty="0"/>
          </a:p>
        </p:txBody>
      </p:sp>
    </p:spTree>
    <p:extLst>
      <p:ext uri="{BB962C8B-B14F-4D97-AF65-F5344CB8AC3E}">
        <p14:creationId xmlns:p14="http://schemas.microsoft.com/office/powerpoint/2010/main" val="424244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3594031"/>
          </a:xfrm>
          <a:solidFill>
            <a:srgbClr val="92D050"/>
          </a:solidFill>
        </p:spPr>
        <p:txBody>
          <a:bodyPr>
            <a:normAutofit/>
          </a:bodyPr>
          <a:lstStyle/>
          <a:p>
            <a:r>
              <a:rPr lang="en-GB" sz="4000" b="1" dirty="0"/>
              <a:t>We will watch the film. You are not required to watch the films we study, as the focus is industry, but I think it’s important for this one that you understand an unfamiliar genre.</a:t>
            </a:r>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a:xfrm>
            <a:off x="628650" y="4309353"/>
            <a:ext cx="7886700" cy="1867610"/>
          </a:xfrm>
        </p:spPr>
        <p:txBody>
          <a:bodyPr>
            <a:normAutofit/>
          </a:bodyPr>
          <a:lstStyle/>
          <a:p>
            <a:pPr marL="0" indent="0">
              <a:buNone/>
            </a:pPr>
            <a:r>
              <a:rPr lang="en-GB" dirty="0">
                <a:hlinkClick r:id="rId3"/>
              </a:rPr>
              <a:t>https://www.amazon.co.uk/gp/video/detail/B01M6ZFMCC/ref=atv_hm_wat_7_c_7de9kC_1_1</a:t>
            </a:r>
            <a:endParaRPr lang="en-GB" dirty="0"/>
          </a:p>
          <a:p>
            <a:endParaRPr lang="en-GB" dirty="0"/>
          </a:p>
          <a:p>
            <a:pPr marL="0" indent="0">
              <a:buNone/>
            </a:pPr>
            <a:endParaRPr lang="en-GB" dirty="0"/>
          </a:p>
        </p:txBody>
      </p:sp>
    </p:spTree>
    <p:extLst>
      <p:ext uri="{BB962C8B-B14F-4D97-AF65-F5344CB8AC3E}">
        <p14:creationId xmlns:p14="http://schemas.microsoft.com/office/powerpoint/2010/main" val="57681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endParaRPr lang="en-GB" sz="4000" b="1" dirty="0"/>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1086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endParaRPr lang="en-GB" sz="4000" b="1" dirty="0"/>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34564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1325563"/>
          </a:xfrm>
          <a:solidFill>
            <a:srgbClr val="92D050"/>
          </a:solidFill>
        </p:spPr>
        <p:txBody>
          <a:bodyPr>
            <a:normAutofit/>
          </a:bodyPr>
          <a:lstStyle/>
          <a:p>
            <a:endParaRPr lang="en-GB" sz="4000" b="1" dirty="0"/>
          </a:p>
        </p:txBody>
      </p:sp>
      <p:sp>
        <p:nvSpPr>
          <p:cNvPr id="3" name="Content Placeholder 2">
            <a:extLst>
              <a:ext uri="{FF2B5EF4-FFF2-40B4-BE49-F238E27FC236}">
                <a16:creationId xmlns:a16="http://schemas.microsoft.com/office/drawing/2014/main" id="{69B07BAD-81F4-3B29-92A9-50E086B37FA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7253458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501</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COM 1 SEC B</vt:lpstr>
      <vt:lpstr>First set text: ‘I, Daniel Blake’</vt:lpstr>
      <vt:lpstr>Product Context – Learn this!</vt:lpstr>
      <vt:lpstr>Social and Political Contexts – learn this!</vt:lpstr>
      <vt:lpstr>Mrs Fisher…watch up to 8.51</vt:lpstr>
      <vt:lpstr>We will watch the film. You are not required to watch the films we study, as the focus is industry, but I think it’s important for this one that you understand an unfamiliar genre.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 SEC B</dc:title>
  <dc:creator>Clare Howard-Saunders</dc:creator>
  <cp:lastModifiedBy>Clare Howard-Saunders</cp:lastModifiedBy>
  <cp:revision>2</cp:revision>
  <dcterms:created xsi:type="dcterms:W3CDTF">2023-12-04T14:50:17Z</dcterms:created>
  <dcterms:modified xsi:type="dcterms:W3CDTF">2023-12-04T20:05:02Z</dcterms:modified>
</cp:coreProperties>
</file>