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7" r:id="rId2"/>
    <p:sldId id="390" r:id="rId3"/>
    <p:sldId id="399" r:id="rId4"/>
    <p:sldId id="400" r:id="rId5"/>
    <p:sldId id="387" r:id="rId6"/>
    <p:sldId id="391" r:id="rId7"/>
    <p:sldId id="397" r:id="rId8"/>
    <p:sldId id="392" r:id="rId9"/>
    <p:sldId id="398" r:id="rId10"/>
    <p:sldId id="393" r:id="rId11"/>
    <p:sldId id="394" r:id="rId12"/>
    <p:sldId id="395" r:id="rId13"/>
    <p:sldId id="39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Howard-Saunders" initials="CH" lastIdx="1" clrIdx="0">
    <p:extLst>
      <p:ext uri="{19B8F6BF-5375-455C-9EA6-DF929625EA0E}">
        <p15:presenceInfo xmlns:p15="http://schemas.microsoft.com/office/powerpoint/2012/main" userId="c21fb37210b29a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4" autoAdjust="0"/>
    <p:restoredTop sz="94660"/>
  </p:normalViewPr>
  <p:slideViewPr>
    <p:cSldViewPr snapToGrid="0">
      <p:cViewPr varScale="1">
        <p:scale>
          <a:sx n="79" d="100"/>
          <a:sy n="79" d="100"/>
        </p:scale>
        <p:origin x="76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0T18:37:44.076"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C815E-C2FC-4021-812D-EC33D876CC55}" type="datetimeFigureOut">
              <a:rPr lang="en-GB" smtClean="0"/>
              <a:t>12/12/2023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E8EB6-1B73-433E-8CA4-703305A2E109}" type="slidenum">
              <a:rPr lang="en-GB" smtClean="0"/>
              <a:t>‹#›</a:t>
            </a:fld>
            <a:endParaRPr lang="en-GB"/>
          </a:p>
        </p:txBody>
      </p:sp>
    </p:spTree>
    <p:extLst>
      <p:ext uri="{BB962C8B-B14F-4D97-AF65-F5344CB8AC3E}">
        <p14:creationId xmlns:p14="http://schemas.microsoft.com/office/powerpoint/2010/main" val="726519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8E717-ACE4-453D-8FB3-8A2931F7BB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Term 1 Lesson 1</a:t>
            </a:r>
          </a:p>
        </p:txBody>
      </p:sp>
    </p:spTree>
    <p:extLst>
      <p:ext uri="{BB962C8B-B14F-4D97-AF65-F5344CB8AC3E}">
        <p14:creationId xmlns:p14="http://schemas.microsoft.com/office/powerpoint/2010/main" val="3402446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Discussion/spider diagram</a:t>
            </a:r>
          </a:p>
        </p:txBody>
      </p:sp>
      <p:sp>
        <p:nvSpPr>
          <p:cNvPr id="4" name="Slide Number Placeholder 3"/>
          <p:cNvSpPr>
            <a:spLocks noGrp="1"/>
          </p:cNvSpPr>
          <p:nvPr>
            <p:ph type="sldNum" sz="quarter" idx="5"/>
          </p:nvPr>
        </p:nvSpPr>
        <p:spPr/>
        <p:txBody>
          <a:bodyPr/>
          <a:lstStyle/>
          <a:p>
            <a:fld id="{6EB3ADAB-20C1-4A8D-AC06-5F6D9ED732FC}" type="slidenum">
              <a:rPr lang="en-GB" smtClean="0"/>
              <a:t>2</a:t>
            </a:fld>
            <a:endParaRPr lang="en-GB"/>
          </a:p>
        </p:txBody>
      </p:sp>
    </p:spTree>
    <p:extLst>
      <p:ext uri="{BB962C8B-B14F-4D97-AF65-F5344CB8AC3E}">
        <p14:creationId xmlns:p14="http://schemas.microsoft.com/office/powerpoint/2010/main" val="30475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Discussion/spider diagram</a:t>
            </a:r>
          </a:p>
        </p:txBody>
      </p:sp>
      <p:sp>
        <p:nvSpPr>
          <p:cNvPr id="4" name="Slide Number Placeholder 3"/>
          <p:cNvSpPr>
            <a:spLocks noGrp="1"/>
          </p:cNvSpPr>
          <p:nvPr>
            <p:ph type="sldNum" sz="quarter" idx="5"/>
          </p:nvPr>
        </p:nvSpPr>
        <p:spPr/>
        <p:txBody>
          <a:bodyPr/>
          <a:lstStyle/>
          <a:p>
            <a:fld id="{6EB3ADAB-20C1-4A8D-AC06-5F6D9ED732FC}" type="slidenum">
              <a:rPr lang="en-GB" smtClean="0"/>
              <a:t>5</a:t>
            </a:fld>
            <a:endParaRPr lang="en-GB"/>
          </a:p>
        </p:txBody>
      </p:sp>
    </p:spTree>
    <p:extLst>
      <p:ext uri="{BB962C8B-B14F-4D97-AF65-F5344CB8AC3E}">
        <p14:creationId xmlns:p14="http://schemas.microsoft.com/office/powerpoint/2010/main" val="244020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Discussion/spider diagram</a:t>
            </a:r>
          </a:p>
        </p:txBody>
      </p:sp>
      <p:sp>
        <p:nvSpPr>
          <p:cNvPr id="4" name="Slide Number Placeholder 3"/>
          <p:cNvSpPr>
            <a:spLocks noGrp="1"/>
          </p:cNvSpPr>
          <p:nvPr>
            <p:ph type="sldNum" sz="quarter" idx="5"/>
          </p:nvPr>
        </p:nvSpPr>
        <p:spPr/>
        <p:txBody>
          <a:bodyPr/>
          <a:lstStyle/>
          <a:p>
            <a:fld id="{6EB3ADAB-20C1-4A8D-AC06-5F6D9ED732FC}" type="slidenum">
              <a:rPr lang="en-GB" smtClean="0"/>
              <a:t>6</a:t>
            </a:fld>
            <a:endParaRPr lang="en-GB"/>
          </a:p>
        </p:txBody>
      </p:sp>
    </p:spTree>
    <p:extLst>
      <p:ext uri="{BB962C8B-B14F-4D97-AF65-F5344CB8AC3E}">
        <p14:creationId xmlns:p14="http://schemas.microsoft.com/office/powerpoint/2010/main" val="1769991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Discussion/spider diagram</a:t>
            </a:r>
          </a:p>
        </p:txBody>
      </p:sp>
      <p:sp>
        <p:nvSpPr>
          <p:cNvPr id="4" name="Slide Number Placeholder 3"/>
          <p:cNvSpPr>
            <a:spLocks noGrp="1"/>
          </p:cNvSpPr>
          <p:nvPr>
            <p:ph type="sldNum" sz="quarter" idx="5"/>
          </p:nvPr>
        </p:nvSpPr>
        <p:spPr/>
        <p:txBody>
          <a:bodyPr/>
          <a:lstStyle/>
          <a:p>
            <a:fld id="{6EB3ADAB-20C1-4A8D-AC06-5F6D9ED732FC}" type="slidenum">
              <a:rPr lang="en-GB" smtClean="0"/>
              <a:t>8</a:t>
            </a:fld>
            <a:endParaRPr lang="en-GB"/>
          </a:p>
        </p:txBody>
      </p:sp>
    </p:spTree>
    <p:extLst>
      <p:ext uri="{BB962C8B-B14F-4D97-AF65-F5344CB8AC3E}">
        <p14:creationId xmlns:p14="http://schemas.microsoft.com/office/powerpoint/2010/main" val="98563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Discussion/spider diagram</a:t>
            </a:r>
          </a:p>
        </p:txBody>
      </p:sp>
      <p:sp>
        <p:nvSpPr>
          <p:cNvPr id="4" name="Slide Number Placeholder 3"/>
          <p:cNvSpPr>
            <a:spLocks noGrp="1"/>
          </p:cNvSpPr>
          <p:nvPr>
            <p:ph type="sldNum" sz="quarter" idx="5"/>
          </p:nvPr>
        </p:nvSpPr>
        <p:spPr/>
        <p:txBody>
          <a:bodyPr/>
          <a:lstStyle/>
          <a:p>
            <a:fld id="{6EB3ADAB-20C1-4A8D-AC06-5F6D9ED732FC}" type="slidenum">
              <a:rPr lang="en-GB" smtClean="0"/>
              <a:t>10</a:t>
            </a:fld>
            <a:endParaRPr lang="en-GB"/>
          </a:p>
        </p:txBody>
      </p:sp>
    </p:spTree>
    <p:extLst>
      <p:ext uri="{BB962C8B-B14F-4D97-AF65-F5344CB8AC3E}">
        <p14:creationId xmlns:p14="http://schemas.microsoft.com/office/powerpoint/2010/main" val="1096937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Discussion/spider diagram</a:t>
            </a:r>
          </a:p>
        </p:txBody>
      </p:sp>
      <p:sp>
        <p:nvSpPr>
          <p:cNvPr id="4" name="Slide Number Placeholder 3"/>
          <p:cNvSpPr>
            <a:spLocks noGrp="1"/>
          </p:cNvSpPr>
          <p:nvPr>
            <p:ph type="sldNum" sz="quarter" idx="5"/>
          </p:nvPr>
        </p:nvSpPr>
        <p:spPr/>
        <p:txBody>
          <a:bodyPr/>
          <a:lstStyle/>
          <a:p>
            <a:fld id="{6EB3ADAB-20C1-4A8D-AC06-5F6D9ED732FC}" type="slidenum">
              <a:rPr lang="en-GB" smtClean="0"/>
              <a:t>11</a:t>
            </a:fld>
            <a:endParaRPr lang="en-GB"/>
          </a:p>
        </p:txBody>
      </p:sp>
    </p:spTree>
    <p:extLst>
      <p:ext uri="{BB962C8B-B14F-4D97-AF65-F5344CB8AC3E}">
        <p14:creationId xmlns:p14="http://schemas.microsoft.com/office/powerpoint/2010/main" val="2341699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Discussion/spider diagram</a:t>
            </a:r>
          </a:p>
        </p:txBody>
      </p:sp>
      <p:sp>
        <p:nvSpPr>
          <p:cNvPr id="4" name="Slide Number Placeholder 3"/>
          <p:cNvSpPr>
            <a:spLocks noGrp="1"/>
          </p:cNvSpPr>
          <p:nvPr>
            <p:ph type="sldNum" sz="quarter" idx="5"/>
          </p:nvPr>
        </p:nvSpPr>
        <p:spPr/>
        <p:txBody>
          <a:bodyPr/>
          <a:lstStyle/>
          <a:p>
            <a:fld id="{6EB3ADAB-20C1-4A8D-AC06-5F6D9ED732FC}" type="slidenum">
              <a:rPr lang="en-GB" smtClean="0"/>
              <a:t>12</a:t>
            </a:fld>
            <a:endParaRPr lang="en-GB"/>
          </a:p>
        </p:txBody>
      </p:sp>
    </p:spTree>
    <p:extLst>
      <p:ext uri="{BB962C8B-B14F-4D97-AF65-F5344CB8AC3E}">
        <p14:creationId xmlns:p14="http://schemas.microsoft.com/office/powerpoint/2010/main" val="4060882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Discussion/spider diagram</a:t>
            </a:r>
          </a:p>
        </p:txBody>
      </p:sp>
      <p:sp>
        <p:nvSpPr>
          <p:cNvPr id="4" name="Slide Number Placeholder 3"/>
          <p:cNvSpPr>
            <a:spLocks noGrp="1"/>
          </p:cNvSpPr>
          <p:nvPr>
            <p:ph type="sldNum" sz="quarter" idx="5"/>
          </p:nvPr>
        </p:nvSpPr>
        <p:spPr/>
        <p:txBody>
          <a:bodyPr/>
          <a:lstStyle/>
          <a:p>
            <a:fld id="{6EB3ADAB-20C1-4A8D-AC06-5F6D9ED732FC}" type="slidenum">
              <a:rPr lang="en-GB" smtClean="0"/>
              <a:t>13</a:t>
            </a:fld>
            <a:endParaRPr lang="en-GB"/>
          </a:p>
        </p:txBody>
      </p:sp>
    </p:spTree>
    <p:extLst>
      <p:ext uri="{BB962C8B-B14F-4D97-AF65-F5344CB8AC3E}">
        <p14:creationId xmlns:p14="http://schemas.microsoft.com/office/powerpoint/2010/main" val="72085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ACBE868-89F8-4D5F-A3E3-07D97818CDEB}"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41253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CBE868-89F8-4D5F-A3E3-07D97818CDEB}"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333139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CBE868-89F8-4D5F-A3E3-07D97818CDEB}"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301165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CBE868-89F8-4D5F-A3E3-07D97818CDEB}"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393324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CBE868-89F8-4D5F-A3E3-07D97818CDEB}"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122782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ACBE868-89F8-4D5F-A3E3-07D97818CDEB}"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316241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ACBE868-89F8-4D5F-A3E3-07D97818CDEB}" type="datetimeFigureOut">
              <a:rPr lang="en-GB" smtClean="0"/>
              <a:t>12/12/2023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233431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ACBE868-89F8-4D5F-A3E3-07D97818CDEB}" type="datetimeFigureOut">
              <a:rPr lang="en-GB" smtClean="0"/>
              <a:t>12/12/2023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206259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BE868-89F8-4D5F-A3E3-07D97818CDEB}" type="datetimeFigureOut">
              <a:rPr lang="en-GB" smtClean="0"/>
              <a:t>12/12/2023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169633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ACBE868-89F8-4D5F-A3E3-07D97818CDEB}"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253954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ACBE868-89F8-4D5F-A3E3-07D97818CDEB}"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2281234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BE868-89F8-4D5F-A3E3-07D97818CDEB}" type="datetimeFigureOut">
              <a:rPr lang="en-GB" smtClean="0"/>
              <a:t>12/12/2023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209C1-5787-4601-B435-C417965E2BDC}" type="slidenum">
              <a:rPr lang="en-GB" smtClean="0"/>
              <a:t>‹#›</a:t>
            </a:fld>
            <a:endParaRPr lang="en-GB"/>
          </a:p>
        </p:txBody>
      </p:sp>
    </p:spTree>
    <p:extLst>
      <p:ext uri="{BB962C8B-B14F-4D97-AF65-F5344CB8AC3E}">
        <p14:creationId xmlns:p14="http://schemas.microsoft.com/office/powerpoint/2010/main" val="2646723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bbc.co.uk/bbcfilm"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hQKeIzvSz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V7Iaycp5I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834887"/>
            <a:ext cx="9144000" cy="1497496"/>
          </a:xfrm>
          <a:solidFill>
            <a:srgbClr val="92D050"/>
          </a:solidFill>
        </p:spPr>
        <p:txBody>
          <a:bodyPr>
            <a:noAutofit/>
          </a:bodyPr>
          <a:lstStyle/>
          <a:p>
            <a:r>
              <a:rPr lang="en-GB" sz="9600" b="1" dirty="0">
                <a:latin typeface="+mn-lt"/>
              </a:rPr>
              <a:t>COM 1 SEC B</a:t>
            </a:r>
          </a:p>
        </p:txBody>
      </p:sp>
      <p:sp>
        <p:nvSpPr>
          <p:cNvPr id="3" name="Subtitle 2"/>
          <p:cNvSpPr>
            <a:spLocks noGrp="1"/>
          </p:cNvSpPr>
          <p:nvPr>
            <p:ph type="subTitle" idx="1"/>
          </p:nvPr>
        </p:nvSpPr>
        <p:spPr>
          <a:xfrm>
            <a:off x="820882" y="4365106"/>
            <a:ext cx="7502236" cy="1193769"/>
          </a:xfrm>
        </p:spPr>
        <p:txBody>
          <a:bodyPr>
            <a:noAutofit/>
          </a:bodyPr>
          <a:lstStyle/>
          <a:p>
            <a:r>
              <a:rPr lang="en-GB" sz="3200" dirty="0"/>
              <a:t>L3: What is the significance of the funding model for ‘I, Daniel Blake’?</a:t>
            </a:r>
          </a:p>
        </p:txBody>
      </p:sp>
      <p:sp>
        <p:nvSpPr>
          <p:cNvPr id="5" name="Slide Number Placeholder 4"/>
          <p:cNvSpPr>
            <a:spLocks noGrp="1"/>
          </p:cNvSpPr>
          <p:nvPr>
            <p:ph type="sldNum" sz="quarter" idx="12"/>
          </p:nvPr>
        </p:nvSpPr>
        <p:spPr/>
        <p:txBody>
          <a:bodyPr/>
          <a:lstStyle/>
          <a:p>
            <a:pPr>
              <a:defRPr/>
            </a:pPr>
            <a:fld id="{9D9F2017-00EC-410E-BC58-683B3B49D387}" type="slidenum">
              <a:rPr lang="en-GB">
                <a:solidFill>
                  <a:prstClr val="black">
                    <a:tint val="75000"/>
                  </a:prstClr>
                </a:solidFill>
                <a:latin typeface="Calibri" panose="020F0502020204030204"/>
              </a:rPr>
              <a:pPr>
                <a:defRPr/>
              </a:pPr>
              <a:t>1</a:t>
            </a:fld>
            <a:endParaRPr lang="en-GB">
              <a:solidFill>
                <a:prstClr val="black">
                  <a:tint val="75000"/>
                </a:prstClr>
              </a:solidFill>
              <a:latin typeface="Calibri" panose="020F0502020204030204"/>
            </a:endParaRPr>
          </a:p>
        </p:txBody>
      </p:sp>
      <p:sp>
        <p:nvSpPr>
          <p:cNvPr id="8" name="Title 1"/>
          <p:cNvSpPr txBox="1">
            <a:spLocks/>
          </p:cNvSpPr>
          <p:nvPr/>
        </p:nvSpPr>
        <p:spPr>
          <a:xfrm>
            <a:off x="0" y="2595273"/>
            <a:ext cx="9144000" cy="1193769"/>
          </a:xfrm>
          <a:prstGeom prst="rect">
            <a:avLst/>
          </a:prstGeom>
          <a:solidFill>
            <a:schemeClr val="bg1">
              <a:lumMod val="6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b="1" dirty="0">
                <a:solidFill>
                  <a:prstClr val="black"/>
                </a:solidFill>
                <a:latin typeface="Calibri Light" panose="020F0302020204030204"/>
              </a:rPr>
              <a:t>Industry and Audience</a:t>
            </a:r>
          </a:p>
        </p:txBody>
      </p:sp>
      <p:pic>
        <p:nvPicPr>
          <p:cNvPr id="2" name="Content Placeholder 2" descr="I, Daniel Blake : Dave Johns, Hayley Squires, Sharon Percy, Paul Laverty,  Ken Loach, Rebecca O'Brien: Amazon.co.uk: Prime Video">
            <a:extLst>
              <a:ext uri="{FF2B5EF4-FFF2-40B4-BE49-F238E27FC236}">
                <a16:creationId xmlns:a16="http://schemas.microsoft.com/office/drawing/2014/main" id="{BD96ADA2-7001-9F47-C565-A0323C2B925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716629" y="5132675"/>
            <a:ext cx="1212978" cy="1617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57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62"/>
            <a:ext cx="8515350" cy="961418"/>
          </a:xfrm>
          <a:solidFill>
            <a:srgbClr val="92D050"/>
          </a:solidFill>
        </p:spPr>
        <p:txBody>
          <a:bodyPr>
            <a:normAutofit/>
          </a:bodyPr>
          <a:lstStyle/>
          <a:p>
            <a:r>
              <a:rPr lang="en-GB" sz="4000" b="1" dirty="0"/>
              <a:t>Funding context: the BBC</a:t>
            </a:r>
          </a:p>
        </p:txBody>
      </p:sp>
      <p:pic>
        <p:nvPicPr>
          <p:cNvPr id="7" name="Content Placeholder 6">
            <a:extLst>
              <a:ext uri="{FF2B5EF4-FFF2-40B4-BE49-F238E27FC236}">
                <a16:creationId xmlns:a16="http://schemas.microsoft.com/office/drawing/2014/main" id="{071605AD-57D3-01A4-669C-EC6CD3F394B6}"/>
              </a:ext>
            </a:extLst>
          </p:cNvPr>
          <p:cNvPicPr>
            <a:picLocks noGrp="1" noChangeAspect="1"/>
          </p:cNvPicPr>
          <p:nvPr>
            <p:ph idx="1"/>
          </p:nvPr>
        </p:nvPicPr>
        <p:blipFill>
          <a:blip r:embed="rId3"/>
          <a:stretch>
            <a:fillRect/>
          </a:stretch>
        </p:blipFill>
        <p:spPr>
          <a:xfrm>
            <a:off x="112880" y="1036086"/>
            <a:ext cx="6299594" cy="2740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a:extLst>
              <a:ext uri="{FF2B5EF4-FFF2-40B4-BE49-F238E27FC236}">
                <a16:creationId xmlns:a16="http://schemas.microsoft.com/office/drawing/2014/main" id="{03731762-AED6-E119-94F7-8070D0D67C0B}"/>
              </a:ext>
            </a:extLst>
          </p:cNvPr>
          <p:cNvPicPr>
            <a:picLocks noChangeAspect="1"/>
          </p:cNvPicPr>
          <p:nvPr/>
        </p:nvPicPr>
        <p:blipFill>
          <a:blip r:embed="rId4"/>
          <a:stretch>
            <a:fillRect/>
          </a:stretch>
        </p:blipFill>
        <p:spPr>
          <a:xfrm>
            <a:off x="4458279" y="3490957"/>
            <a:ext cx="4771624" cy="3464111"/>
          </a:xfrm>
          <a:prstGeom prst="rect">
            <a:avLst/>
          </a:prstGeom>
          <a:ln>
            <a:noFill/>
          </a:ln>
          <a:effectLst>
            <a:softEdge rad="419100"/>
          </a:effectLst>
        </p:spPr>
      </p:pic>
      <p:sp>
        <p:nvSpPr>
          <p:cNvPr id="8" name="TextBox 7">
            <a:extLst>
              <a:ext uri="{FF2B5EF4-FFF2-40B4-BE49-F238E27FC236}">
                <a16:creationId xmlns:a16="http://schemas.microsoft.com/office/drawing/2014/main" id="{59B44DCA-0347-0E7A-07B9-06A95A48E7B7}"/>
              </a:ext>
            </a:extLst>
          </p:cNvPr>
          <p:cNvSpPr txBox="1"/>
          <p:nvPr/>
        </p:nvSpPr>
        <p:spPr>
          <a:xfrm>
            <a:off x="463146" y="4060727"/>
            <a:ext cx="3386072" cy="1477328"/>
          </a:xfrm>
          <a:prstGeom prst="rect">
            <a:avLst/>
          </a:prstGeom>
          <a:solidFill>
            <a:schemeClr val="accent6">
              <a:lumMod val="75000"/>
            </a:schemeClr>
          </a:solidFill>
        </p:spPr>
        <p:txBody>
          <a:bodyPr wrap="square" rtlCol="0">
            <a:spAutoFit/>
          </a:bodyPr>
          <a:lstStyle/>
          <a:p>
            <a:r>
              <a:rPr lang="en-GB" dirty="0">
                <a:solidFill>
                  <a:schemeClr val="bg1"/>
                </a:solidFill>
              </a:rPr>
              <a:t>Go onto the </a:t>
            </a:r>
            <a:r>
              <a:rPr lang="en-GB" dirty="0">
                <a:solidFill>
                  <a:schemeClr val="bg1"/>
                </a:solidFill>
                <a:hlinkClick r:id="rId5">
                  <a:extLst>
                    <a:ext uri="{A12FA001-AC4F-418D-AE19-62706E023703}">
                      <ahyp:hlinkClr xmlns:ahyp="http://schemas.microsoft.com/office/drawing/2018/hyperlinkcolor" val="tx"/>
                    </a:ext>
                  </a:extLst>
                </a:hlinkClick>
              </a:rPr>
              <a:t>BBC Film website</a:t>
            </a:r>
            <a:r>
              <a:rPr lang="en-GB" dirty="0">
                <a:solidFill>
                  <a:schemeClr val="bg1"/>
                </a:solidFill>
              </a:rPr>
              <a:t>. Do you think the films they produce help to fulfil their ‘public purposes remit’ as shown above? Look at the bullet points for details. </a:t>
            </a:r>
          </a:p>
        </p:txBody>
      </p:sp>
      <p:sp>
        <p:nvSpPr>
          <p:cNvPr id="9" name="Arrow: Right 8">
            <a:extLst>
              <a:ext uri="{FF2B5EF4-FFF2-40B4-BE49-F238E27FC236}">
                <a16:creationId xmlns:a16="http://schemas.microsoft.com/office/drawing/2014/main" id="{3A5775A4-8471-E0C0-5D5C-6175A92725D5}"/>
              </a:ext>
            </a:extLst>
          </p:cNvPr>
          <p:cNvSpPr/>
          <p:nvPr/>
        </p:nvSpPr>
        <p:spPr>
          <a:xfrm rot="16200000">
            <a:off x="1651585" y="5398711"/>
            <a:ext cx="1009193" cy="133184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5345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526"/>
            <a:ext cx="8515350" cy="1325563"/>
          </a:xfrm>
          <a:solidFill>
            <a:srgbClr val="92D050"/>
          </a:solidFill>
        </p:spPr>
        <p:txBody>
          <a:bodyPr>
            <a:normAutofit/>
          </a:bodyPr>
          <a:lstStyle/>
          <a:p>
            <a:r>
              <a:rPr lang="en-GB" sz="4000" b="1" dirty="0"/>
              <a:t>Tasks for the rest of the lesson</a:t>
            </a:r>
          </a:p>
        </p:txBody>
      </p:sp>
      <p:sp>
        <p:nvSpPr>
          <p:cNvPr id="3" name="Content Placeholder 2">
            <a:extLst>
              <a:ext uri="{FF2B5EF4-FFF2-40B4-BE49-F238E27FC236}">
                <a16:creationId xmlns:a16="http://schemas.microsoft.com/office/drawing/2014/main" id="{69B07BAD-81F4-3B29-92A9-50E086B37FAF}"/>
              </a:ext>
            </a:extLst>
          </p:cNvPr>
          <p:cNvSpPr>
            <a:spLocks noGrp="1"/>
          </p:cNvSpPr>
          <p:nvPr>
            <p:ph idx="1"/>
          </p:nvPr>
        </p:nvSpPr>
        <p:spPr>
          <a:xfrm>
            <a:off x="168965" y="1825625"/>
            <a:ext cx="8627165" cy="4351338"/>
          </a:xfrm>
        </p:spPr>
        <p:txBody>
          <a:bodyPr>
            <a:normAutofit fontScale="92500" lnSpcReduction="20000"/>
          </a:bodyPr>
          <a:lstStyle/>
          <a:p>
            <a:r>
              <a:rPr lang="en-GB" dirty="0"/>
              <a:t>Go back through this </a:t>
            </a:r>
            <a:r>
              <a:rPr lang="en-GB" dirty="0" err="1"/>
              <a:t>powerpoint</a:t>
            </a:r>
            <a:r>
              <a:rPr lang="en-GB" dirty="0"/>
              <a:t> and do all the tasks listed – check each slide carefully. Make great notes as you do so – make sure this is a useful addition to your notes on IDB. </a:t>
            </a:r>
            <a:r>
              <a:rPr lang="en-GB" b="1" dirty="0"/>
              <a:t>These tasks are marked with a big red arrow</a:t>
            </a:r>
          </a:p>
          <a:p>
            <a:endParaRPr lang="en-GB" dirty="0"/>
          </a:p>
          <a:p>
            <a:r>
              <a:rPr lang="en-GB" dirty="0"/>
              <a:t>Once these have been done, properly, you may have the rest of the time to work on your media videos</a:t>
            </a:r>
          </a:p>
          <a:p>
            <a:endParaRPr lang="en-GB" dirty="0"/>
          </a:p>
          <a:p>
            <a:r>
              <a:rPr lang="en-GB" dirty="0"/>
              <a:t>Alternatively, read up on the controversy that ‘I, Daniel Blake’ caused. Understandably, it upset some people. Put </a:t>
            </a:r>
            <a:r>
              <a:rPr lang="en-GB" u="sng" dirty="0"/>
              <a:t>I Daniel Blake controversy</a:t>
            </a:r>
            <a:r>
              <a:rPr lang="en-GB" dirty="0"/>
              <a:t> into a search engine and have a read. Take notes where appropriate. </a:t>
            </a:r>
          </a:p>
          <a:p>
            <a:endParaRPr lang="en-GB" dirty="0"/>
          </a:p>
        </p:txBody>
      </p:sp>
      <p:sp>
        <p:nvSpPr>
          <p:cNvPr id="4" name="Arrow: Right 3">
            <a:extLst>
              <a:ext uri="{FF2B5EF4-FFF2-40B4-BE49-F238E27FC236}">
                <a16:creationId xmlns:a16="http://schemas.microsoft.com/office/drawing/2014/main" id="{49157DF3-1B75-29BA-4493-03DB86B61956}"/>
              </a:ext>
            </a:extLst>
          </p:cNvPr>
          <p:cNvSpPr/>
          <p:nvPr/>
        </p:nvSpPr>
        <p:spPr>
          <a:xfrm rot="16200000">
            <a:off x="7064286" y="133385"/>
            <a:ext cx="1009193" cy="133184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1931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515350" cy="1325563"/>
          </a:xfrm>
          <a:solidFill>
            <a:srgbClr val="92D050"/>
          </a:solidFill>
        </p:spPr>
        <p:txBody>
          <a:bodyPr>
            <a:normAutofit/>
          </a:bodyPr>
          <a:lstStyle/>
          <a:p>
            <a:endParaRPr lang="en-GB" sz="4000" b="1" dirty="0"/>
          </a:p>
        </p:txBody>
      </p:sp>
      <p:sp>
        <p:nvSpPr>
          <p:cNvPr id="3" name="Content Placeholder 2">
            <a:extLst>
              <a:ext uri="{FF2B5EF4-FFF2-40B4-BE49-F238E27FC236}">
                <a16:creationId xmlns:a16="http://schemas.microsoft.com/office/drawing/2014/main" id="{69B07BAD-81F4-3B29-92A9-50E086B37FA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81512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515350" cy="1325563"/>
          </a:xfrm>
          <a:solidFill>
            <a:srgbClr val="92D050"/>
          </a:solidFill>
        </p:spPr>
        <p:txBody>
          <a:bodyPr>
            <a:normAutofit/>
          </a:bodyPr>
          <a:lstStyle/>
          <a:p>
            <a:endParaRPr lang="en-GB" sz="4000" b="1" dirty="0"/>
          </a:p>
        </p:txBody>
      </p:sp>
      <p:sp>
        <p:nvSpPr>
          <p:cNvPr id="3" name="Content Placeholder 2">
            <a:extLst>
              <a:ext uri="{FF2B5EF4-FFF2-40B4-BE49-F238E27FC236}">
                <a16:creationId xmlns:a16="http://schemas.microsoft.com/office/drawing/2014/main" id="{69B07BAD-81F4-3B29-92A9-50E086B37FA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24853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515350" cy="1325563"/>
          </a:xfrm>
          <a:solidFill>
            <a:srgbClr val="92D050"/>
          </a:solidFill>
        </p:spPr>
        <p:txBody>
          <a:bodyPr>
            <a:normAutofit/>
          </a:bodyPr>
          <a:lstStyle/>
          <a:p>
            <a:r>
              <a:rPr lang="en-GB" sz="4000" b="1" dirty="0"/>
              <a:t>Mrs Fisher…watch from 8.51</a:t>
            </a:r>
          </a:p>
        </p:txBody>
      </p:sp>
      <p:sp>
        <p:nvSpPr>
          <p:cNvPr id="3" name="Content Placeholder 2">
            <a:extLst>
              <a:ext uri="{FF2B5EF4-FFF2-40B4-BE49-F238E27FC236}">
                <a16:creationId xmlns:a16="http://schemas.microsoft.com/office/drawing/2014/main" id="{69B07BAD-81F4-3B29-92A9-50E086B37FAF}"/>
              </a:ext>
            </a:extLst>
          </p:cNvPr>
          <p:cNvSpPr>
            <a:spLocks noGrp="1"/>
          </p:cNvSpPr>
          <p:nvPr>
            <p:ph idx="1"/>
          </p:nvPr>
        </p:nvSpPr>
        <p:spPr/>
        <p:txBody>
          <a:bodyPr/>
          <a:lstStyle/>
          <a:p>
            <a:r>
              <a:rPr lang="en-GB">
                <a:hlinkClick r:id="rId3"/>
              </a:rPr>
              <a:t>Mrs Fisher on I, Daniel Blake and Industry</a:t>
            </a:r>
            <a:endParaRPr lang="en-GB"/>
          </a:p>
          <a:p>
            <a:endParaRPr lang="en-GB" dirty="0"/>
          </a:p>
        </p:txBody>
      </p:sp>
    </p:spTree>
    <p:extLst>
      <p:ext uri="{BB962C8B-B14F-4D97-AF65-F5344CB8AC3E}">
        <p14:creationId xmlns:p14="http://schemas.microsoft.com/office/powerpoint/2010/main" val="4242441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2E24-10BF-5B2E-9CEC-D4C4B1D09D55}"/>
              </a:ext>
            </a:extLst>
          </p:cNvPr>
          <p:cNvSpPr>
            <a:spLocks noGrp="1"/>
          </p:cNvSpPr>
          <p:nvPr>
            <p:ph type="title"/>
          </p:nvPr>
        </p:nvSpPr>
        <p:spPr>
          <a:xfrm>
            <a:off x="0" y="365126"/>
            <a:ext cx="8515350" cy="1325563"/>
          </a:xfrm>
          <a:solidFill>
            <a:srgbClr val="92D050"/>
          </a:solidFill>
        </p:spPr>
        <p:txBody>
          <a:bodyPr/>
          <a:lstStyle/>
          <a:p>
            <a:r>
              <a:rPr lang="en-GB" b="1" dirty="0"/>
              <a:t>Before we start on the funding, let’s listen to the motivation…</a:t>
            </a:r>
          </a:p>
        </p:txBody>
      </p:sp>
      <p:sp>
        <p:nvSpPr>
          <p:cNvPr id="3" name="Content Placeholder 2">
            <a:extLst>
              <a:ext uri="{FF2B5EF4-FFF2-40B4-BE49-F238E27FC236}">
                <a16:creationId xmlns:a16="http://schemas.microsoft.com/office/drawing/2014/main" id="{6844F484-AB8D-A085-6783-F3B590CCB157}"/>
              </a:ext>
            </a:extLst>
          </p:cNvPr>
          <p:cNvSpPr>
            <a:spLocks noGrp="1"/>
          </p:cNvSpPr>
          <p:nvPr>
            <p:ph idx="1"/>
          </p:nvPr>
        </p:nvSpPr>
        <p:spPr>
          <a:xfrm>
            <a:off x="628650" y="3171217"/>
            <a:ext cx="7886700" cy="3005746"/>
          </a:xfrm>
        </p:spPr>
        <p:txBody>
          <a:bodyPr/>
          <a:lstStyle/>
          <a:p>
            <a:pPr marL="0" indent="0">
              <a:buNone/>
            </a:pPr>
            <a:r>
              <a:rPr lang="en-GB" dirty="0">
                <a:hlinkClick r:id="rId2"/>
              </a:rPr>
              <a:t>Ken Loach: 'Life in austerity Britain is consciously cruel,' interview with C4 news</a:t>
            </a:r>
            <a:endParaRPr lang="en-GB" dirty="0"/>
          </a:p>
          <a:p>
            <a:endParaRPr lang="en-GB" dirty="0"/>
          </a:p>
        </p:txBody>
      </p:sp>
    </p:spTree>
    <p:extLst>
      <p:ext uri="{BB962C8B-B14F-4D97-AF65-F5344CB8AC3E}">
        <p14:creationId xmlns:p14="http://schemas.microsoft.com/office/powerpoint/2010/main" val="697281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7DFF-27E4-6041-382B-EA34142C73C1}"/>
              </a:ext>
            </a:extLst>
          </p:cNvPr>
          <p:cNvSpPr>
            <a:spLocks noGrp="1"/>
          </p:cNvSpPr>
          <p:nvPr>
            <p:ph type="title"/>
          </p:nvPr>
        </p:nvSpPr>
        <p:spPr>
          <a:solidFill>
            <a:srgbClr val="92D050"/>
          </a:solidFill>
        </p:spPr>
        <p:txBody>
          <a:bodyPr/>
          <a:lstStyle/>
          <a:p>
            <a:r>
              <a:rPr lang="en-GB" b="1" dirty="0"/>
              <a:t>Key words</a:t>
            </a:r>
          </a:p>
        </p:txBody>
      </p:sp>
      <p:sp>
        <p:nvSpPr>
          <p:cNvPr id="3" name="Content Placeholder 2">
            <a:extLst>
              <a:ext uri="{FF2B5EF4-FFF2-40B4-BE49-F238E27FC236}">
                <a16:creationId xmlns:a16="http://schemas.microsoft.com/office/drawing/2014/main" id="{5D324B24-7468-A19C-18B5-0146FB42DEFB}"/>
              </a:ext>
            </a:extLst>
          </p:cNvPr>
          <p:cNvSpPr>
            <a:spLocks noGrp="1"/>
          </p:cNvSpPr>
          <p:nvPr>
            <p:ph idx="1"/>
          </p:nvPr>
        </p:nvSpPr>
        <p:spPr>
          <a:xfrm>
            <a:off x="387626" y="1825625"/>
            <a:ext cx="8478078" cy="4351338"/>
          </a:xfrm>
        </p:spPr>
        <p:txBody>
          <a:bodyPr/>
          <a:lstStyle/>
          <a:p>
            <a:pPr marL="0" indent="0">
              <a:buNone/>
            </a:pPr>
            <a:r>
              <a:rPr lang="en-GB" b="1" dirty="0"/>
              <a:t>Remit</a:t>
            </a:r>
            <a:r>
              <a:rPr lang="en-GB" dirty="0"/>
              <a:t> – an official description of duties and obligations</a:t>
            </a:r>
          </a:p>
        </p:txBody>
      </p:sp>
    </p:spTree>
    <p:extLst>
      <p:ext uri="{BB962C8B-B14F-4D97-AF65-F5344CB8AC3E}">
        <p14:creationId xmlns:p14="http://schemas.microsoft.com/office/powerpoint/2010/main" val="424216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454348" cy="1003852"/>
          </a:xfrm>
          <a:solidFill>
            <a:srgbClr val="92D050"/>
          </a:solidFill>
        </p:spPr>
        <p:txBody>
          <a:bodyPr>
            <a:normAutofit fontScale="90000"/>
          </a:bodyPr>
          <a:lstStyle/>
          <a:p>
            <a:r>
              <a:rPr lang="en-GB" sz="4000" b="1" i="1" dirty="0"/>
              <a:t>Where did the money come from for ‘I, Daniel Blake’?</a:t>
            </a:r>
          </a:p>
        </p:txBody>
      </p:sp>
      <p:sp>
        <p:nvSpPr>
          <p:cNvPr id="6" name="Content Placeholder 5">
            <a:extLst>
              <a:ext uri="{FF2B5EF4-FFF2-40B4-BE49-F238E27FC236}">
                <a16:creationId xmlns:a16="http://schemas.microsoft.com/office/drawing/2014/main" id="{20BEBD0C-1B5D-9903-B3CD-09425C423048}"/>
              </a:ext>
            </a:extLst>
          </p:cNvPr>
          <p:cNvSpPr>
            <a:spLocks noGrp="1"/>
          </p:cNvSpPr>
          <p:nvPr>
            <p:ph sz="half" idx="1"/>
          </p:nvPr>
        </p:nvSpPr>
        <p:spPr>
          <a:xfrm>
            <a:off x="560556" y="1631072"/>
            <a:ext cx="3886200" cy="4351338"/>
          </a:xfrm>
        </p:spPr>
        <p:txBody>
          <a:bodyPr/>
          <a:lstStyle/>
          <a:p>
            <a:pPr marL="0" indent="0">
              <a:buNone/>
            </a:pPr>
            <a:r>
              <a:rPr lang="en-GB" b="1" dirty="0"/>
              <a:t>Two places:</a:t>
            </a:r>
          </a:p>
          <a:p>
            <a:r>
              <a:rPr lang="en-GB" dirty="0"/>
              <a:t>The BFI</a:t>
            </a:r>
          </a:p>
          <a:p>
            <a:r>
              <a:rPr lang="en-GB" dirty="0"/>
              <a:t>The BBC</a:t>
            </a:r>
          </a:p>
        </p:txBody>
      </p:sp>
      <p:pic>
        <p:nvPicPr>
          <p:cNvPr id="3" name="Content Placeholder 2" descr="I, Daniel Blake : Dave Johns, Hayley Squires, Sharon Percy, Paul Laverty,  Ken Loach, Rebecca O'Brien: Amazon.co.uk: Prime Video">
            <a:extLst>
              <a:ext uri="{FF2B5EF4-FFF2-40B4-BE49-F238E27FC236}">
                <a16:creationId xmlns:a16="http://schemas.microsoft.com/office/drawing/2014/main" id="{7DA71841-292A-E001-6081-F2644697E3B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164234" y="1631072"/>
            <a:ext cx="3263503"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3233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515350" cy="1325563"/>
          </a:xfrm>
          <a:solidFill>
            <a:srgbClr val="92D050"/>
          </a:solidFill>
        </p:spPr>
        <p:txBody>
          <a:bodyPr>
            <a:normAutofit/>
          </a:bodyPr>
          <a:lstStyle/>
          <a:p>
            <a:r>
              <a:rPr lang="en-GB" sz="4000" b="1" dirty="0"/>
              <a:t>Funding context: the BFI</a:t>
            </a:r>
          </a:p>
        </p:txBody>
      </p:sp>
      <p:sp>
        <p:nvSpPr>
          <p:cNvPr id="3" name="Content Placeholder 2">
            <a:extLst>
              <a:ext uri="{FF2B5EF4-FFF2-40B4-BE49-F238E27FC236}">
                <a16:creationId xmlns:a16="http://schemas.microsoft.com/office/drawing/2014/main" id="{69B07BAD-81F4-3B29-92A9-50E086B37FAF}"/>
              </a:ext>
            </a:extLst>
          </p:cNvPr>
          <p:cNvSpPr>
            <a:spLocks noGrp="1"/>
          </p:cNvSpPr>
          <p:nvPr>
            <p:ph idx="1"/>
          </p:nvPr>
        </p:nvSpPr>
        <p:spPr>
          <a:xfrm>
            <a:off x="136752" y="1792968"/>
            <a:ext cx="1929493" cy="4351338"/>
          </a:xfrm>
        </p:spPr>
        <p:txBody>
          <a:bodyPr>
            <a:normAutofit fontScale="62500" lnSpcReduction="20000"/>
          </a:bodyPr>
          <a:lstStyle/>
          <a:p>
            <a:pPr marL="0" indent="0">
              <a:buNone/>
            </a:pPr>
            <a:r>
              <a:rPr lang="en-GB" dirty="0"/>
              <a:t>The BFI is a charity. It is partly publicly funded, through the national lottery and partially funded by commercial activities such as showing films at their famous IMAX cinema in London. This screenshot shows you how closely it is linked to the government department in charge of media. Have a look at the website for yourself. </a:t>
            </a:r>
          </a:p>
        </p:txBody>
      </p:sp>
      <p:pic>
        <p:nvPicPr>
          <p:cNvPr id="4" name="Picture 3"/>
          <p:cNvPicPr>
            <a:picLocks noChangeAspect="1"/>
          </p:cNvPicPr>
          <p:nvPr/>
        </p:nvPicPr>
        <p:blipFill>
          <a:blip r:embed="rId3"/>
          <a:stretch>
            <a:fillRect/>
          </a:stretch>
        </p:blipFill>
        <p:spPr>
          <a:xfrm>
            <a:off x="2202996" y="1425107"/>
            <a:ext cx="6820852" cy="5087060"/>
          </a:xfrm>
          <a:prstGeom prst="rect">
            <a:avLst/>
          </a:prstGeom>
        </p:spPr>
      </p:pic>
      <p:sp>
        <p:nvSpPr>
          <p:cNvPr id="5" name="Arrow: Right 4">
            <a:extLst>
              <a:ext uri="{FF2B5EF4-FFF2-40B4-BE49-F238E27FC236}">
                <a16:creationId xmlns:a16="http://schemas.microsoft.com/office/drawing/2014/main" id="{72C254EC-4FA6-AADD-0C3F-498BCD2EE6B8}"/>
              </a:ext>
            </a:extLst>
          </p:cNvPr>
          <p:cNvSpPr/>
          <p:nvPr/>
        </p:nvSpPr>
        <p:spPr>
          <a:xfrm rot="16200000">
            <a:off x="206271" y="5974772"/>
            <a:ext cx="793689" cy="70039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91086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7907"/>
          </a:xfrm>
          <a:solidFill>
            <a:srgbClr val="92D050"/>
          </a:solidFill>
        </p:spPr>
        <p:txBody>
          <a:bodyPr>
            <a:normAutofit fontScale="90000"/>
          </a:bodyPr>
          <a:lstStyle/>
          <a:p>
            <a:r>
              <a:rPr lang="en-GB" dirty="0"/>
              <a:t>You can only apply for BFI funding if you are a British producer, registered in the UK</a:t>
            </a:r>
          </a:p>
        </p:txBody>
      </p:sp>
      <p:pic>
        <p:nvPicPr>
          <p:cNvPr id="4" name="Picture 3"/>
          <p:cNvPicPr>
            <a:picLocks noChangeAspect="1"/>
          </p:cNvPicPr>
          <p:nvPr/>
        </p:nvPicPr>
        <p:blipFill>
          <a:blip r:embed="rId2"/>
          <a:stretch>
            <a:fillRect/>
          </a:stretch>
        </p:blipFill>
        <p:spPr>
          <a:xfrm>
            <a:off x="193442" y="1125879"/>
            <a:ext cx="6601746" cy="5534797"/>
          </a:xfrm>
          <a:prstGeom prst="rect">
            <a:avLst/>
          </a:prstGeom>
        </p:spPr>
      </p:pic>
      <p:sp>
        <p:nvSpPr>
          <p:cNvPr id="5" name="TextBox 4"/>
          <p:cNvSpPr txBox="1"/>
          <p:nvPr/>
        </p:nvSpPr>
        <p:spPr>
          <a:xfrm>
            <a:off x="7369629" y="2503713"/>
            <a:ext cx="1611085" cy="1200329"/>
          </a:xfrm>
          <a:prstGeom prst="rect">
            <a:avLst/>
          </a:prstGeom>
          <a:solidFill>
            <a:srgbClr val="92D050"/>
          </a:solidFill>
        </p:spPr>
        <p:txBody>
          <a:bodyPr wrap="square" rtlCol="0">
            <a:spAutoFit/>
          </a:bodyPr>
          <a:lstStyle/>
          <a:p>
            <a:r>
              <a:rPr lang="en-GB" dirty="0"/>
              <a:t>How does I, Daniel Blake fulfil these criteria?</a:t>
            </a:r>
          </a:p>
        </p:txBody>
      </p:sp>
      <p:sp>
        <p:nvSpPr>
          <p:cNvPr id="3" name="Arrow: Right 2">
            <a:extLst>
              <a:ext uri="{FF2B5EF4-FFF2-40B4-BE49-F238E27FC236}">
                <a16:creationId xmlns:a16="http://schemas.microsoft.com/office/drawing/2014/main" id="{72C254EC-4FA6-AADD-0C3F-498BCD2EE6B8}"/>
              </a:ext>
            </a:extLst>
          </p:cNvPr>
          <p:cNvSpPr/>
          <p:nvPr/>
        </p:nvSpPr>
        <p:spPr>
          <a:xfrm rot="16200000">
            <a:off x="7670573" y="3760758"/>
            <a:ext cx="1009193" cy="133184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4851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515350" cy="1325563"/>
          </a:xfrm>
          <a:solidFill>
            <a:srgbClr val="92D050"/>
          </a:solidFill>
        </p:spPr>
        <p:txBody>
          <a:bodyPr>
            <a:normAutofit/>
          </a:bodyPr>
          <a:lstStyle/>
          <a:p>
            <a:r>
              <a:rPr lang="en-GB" sz="4000" b="1"/>
              <a:t>Funding context: the BBC</a:t>
            </a:r>
            <a:endParaRPr lang="en-GB" sz="4000" b="1" dirty="0"/>
          </a:p>
        </p:txBody>
      </p:sp>
      <p:pic>
        <p:nvPicPr>
          <p:cNvPr id="4" name="Picture 3"/>
          <p:cNvPicPr>
            <a:picLocks noChangeAspect="1"/>
          </p:cNvPicPr>
          <p:nvPr/>
        </p:nvPicPr>
        <p:blipFill>
          <a:blip r:embed="rId3"/>
          <a:stretch>
            <a:fillRect/>
          </a:stretch>
        </p:blipFill>
        <p:spPr>
          <a:xfrm>
            <a:off x="812194" y="2318459"/>
            <a:ext cx="7312259" cy="22210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ontent Placeholder 5">
            <a:extLst>
              <a:ext uri="{FF2B5EF4-FFF2-40B4-BE49-F238E27FC236}">
                <a16:creationId xmlns:a16="http://schemas.microsoft.com/office/drawing/2014/main" id="{7193D0B1-49F8-81F7-A791-4CF39BC9A3F4}"/>
              </a:ext>
            </a:extLst>
          </p:cNvPr>
          <p:cNvSpPr>
            <a:spLocks noGrp="1"/>
          </p:cNvSpPr>
          <p:nvPr>
            <p:ph idx="1"/>
          </p:nvPr>
        </p:nvSpPr>
        <p:spPr>
          <a:xfrm>
            <a:off x="628650" y="5398851"/>
            <a:ext cx="7886700" cy="778112"/>
          </a:xfrm>
        </p:spPr>
        <p:txBody>
          <a:bodyPr/>
          <a:lstStyle/>
          <a:p>
            <a:pPr marL="0" indent="0">
              <a:buNone/>
            </a:pPr>
            <a:r>
              <a:rPr lang="en-GB" dirty="0"/>
              <a:t>The BBC is a Public Service Broadcaster</a:t>
            </a:r>
          </a:p>
        </p:txBody>
      </p:sp>
    </p:spTree>
    <p:extLst>
      <p:ext uri="{BB962C8B-B14F-4D97-AF65-F5344CB8AC3E}">
        <p14:creationId xmlns:p14="http://schemas.microsoft.com/office/powerpoint/2010/main" val="1345649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5" y="238667"/>
            <a:ext cx="7886700" cy="792465"/>
          </a:xfrm>
          <a:solidFill>
            <a:srgbClr val="92D050"/>
          </a:solidFill>
        </p:spPr>
        <p:txBody>
          <a:bodyPr/>
          <a:lstStyle/>
          <a:p>
            <a:r>
              <a:rPr lang="en-GB" b="1" dirty="0"/>
              <a:t>What is a PSB?</a:t>
            </a:r>
          </a:p>
        </p:txBody>
      </p:sp>
      <p:sp>
        <p:nvSpPr>
          <p:cNvPr id="3" name="Content Placeholder 2"/>
          <p:cNvSpPr>
            <a:spLocks noGrp="1"/>
          </p:cNvSpPr>
          <p:nvPr>
            <p:ph idx="1"/>
          </p:nvPr>
        </p:nvSpPr>
        <p:spPr>
          <a:xfrm>
            <a:off x="492463" y="1669983"/>
            <a:ext cx="7886700" cy="4351338"/>
          </a:xfrm>
        </p:spPr>
        <p:txBody>
          <a:bodyPr>
            <a:normAutofit fontScale="92500" lnSpcReduction="20000"/>
          </a:bodyPr>
          <a:lstStyle/>
          <a:p>
            <a:pPr>
              <a:spcAft>
                <a:spcPts val="1800"/>
              </a:spcAft>
            </a:pPr>
            <a:r>
              <a:rPr lang="en-GB" dirty="0"/>
              <a:t>PSB stands for Public Service Broadcasting</a:t>
            </a:r>
          </a:p>
          <a:p>
            <a:pPr>
              <a:spcAft>
                <a:spcPts val="1800"/>
              </a:spcAft>
            </a:pPr>
            <a:r>
              <a:rPr lang="en-GB" dirty="0">
                <a:solidFill>
                  <a:schemeClr val="accent6"/>
                </a:solidFill>
              </a:rPr>
              <a:t>Public service broadcasters create t</a:t>
            </a:r>
            <a:r>
              <a:rPr lang="en-GB" b="0" i="0" dirty="0">
                <a:solidFill>
                  <a:schemeClr val="accent6"/>
                </a:solidFill>
                <a:effectLst/>
                <a:latin typeface="Google Sans"/>
              </a:rPr>
              <a:t>elevision and radio programmes that are broadcast to provide information, advice, or entertainment to the public without trying to make a profit</a:t>
            </a:r>
          </a:p>
          <a:p>
            <a:pPr>
              <a:spcAft>
                <a:spcPts val="1800"/>
              </a:spcAft>
            </a:pPr>
            <a:r>
              <a:rPr lang="en-GB" dirty="0">
                <a:solidFill>
                  <a:srgbClr val="040C28"/>
                </a:solidFill>
                <a:latin typeface="Google Sans"/>
              </a:rPr>
              <a:t>This means that for ‘I, Daniel Blake’ there was no pressure from a private funding partner to create a profit. </a:t>
            </a:r>
          </a:p>
          <a:p>
            <a:pPr>
              <a:spcAft>
                <a:spcPts val="1800"/>
              </a:spcAft>
            </a:pPr>
            <a:r>
              <a:rPr lang="en-GB" dirty="0">
                <a:solidFill>
                  <a:schemeClr val="accent6"/>
                </a:solidFill>
                <a:latin typeface="Google Sans"/>
              </a:rPr>
              <a:t>Other PSBs include ITV, Channel 4 and Channel 5 and S4C</a:t>
            </a:r>
          </a:p>
          <a:p>
            <a:pPr>
              <a:spcAft>
                <a:spcPts val="1800"/>
              </a:spcAft>
            </a:pPr>
            <a:endParaRPr lang="en-GB" dirty="0"/>
          </a:p>
        </p:txBody>
      </p:sp>
    </p:spTree>
    <p:extLst>
      <p:ext uri="{BB962C8B-B14F-4D97-AF65-F5344CB8AC3E}">
        <p14:creationId xmlns:p14="http://schemas.microsoft.com/office/powerpoint/2010/main" val="40765607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483</Words>
  <Application>Microsoft Office PowerPoint</Application>
  <PresentationFormat>On-screen Show (4:3)</PresentationFormat>
  <Paragraphs>51</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Google Sans</vt:lpstr>
      <vt:lpstr>Office Theme</vt:lpstr>
      <vt:lpstr>COM 1 SEC B</vt:lpstr>
      <vt:lpstr>Mrs Fisher…watch from 8.51</vt:lpstr>
      <vt:lpstr>Before we start on the funding, let’s listen to the motivation…</vt:lpstr>
      <vt:lpstr>Key words</vt:lpstr>
      <vt:lpstr>Where did the money come from for ‘I, Daniel Blake’?</vt:lpstr>
      <vt:lpstr>Funding context: the BFI</vt:lpstr>
      <vt:lpstr>You can only apply for BFI funding if you are a British producer, registered in the UK</vt:lpstr>
      <vt:lpstr>Funding context: the BBC</vt:lpstr>
      <vt:lpstr>What is a PSB?</vt:lpstr>
      <vt:lpstr>Funding context: the BBC</vt:lpstr>
      <vt:lpstr>Tasks for the rest of the lesson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 1 SEC B</dc:title>
  <dc:creator>Clare Howard-Saunders</dc:creator>
  <cp:lastModifiedBy>Clare Howard-Saunders</cp:lastModifiedBy>
  <cp:revision>8</cp:revision>
  <dcterms:created xsi:type="dcterms:W3CDTF">2023-12-04T14:50:17Z</dcterms:created>
  <dcterms:modified xsi:type="dcterms:W3CDTF">2023-12-12T07:07:05Z</dcterms:modified>
</cp:coreProperties>
</file>