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0"/>
  </p:notesMasterIdLst>
  <p:sldIdLst>
    <p:sldId id="267" r:id="rId2"/>
    <p:sldId id="288" r:id="rId3"/>
    <p:sldId id="289" r:id="rId4"/>
    <p:sldId id="282" r:id="rId5"/>
    <p:sldId id="283" r:id="rId6"/>
    <p:sldId id="290" r:id="rId7"/>
    <p:sldId id="291" r:id="rId8"/>
    <p:sldId id="292" r:id="rId9"/>
    <p:sldId id="293" r:id="rId10"/>
    <p:sldId id="294" r:id="rId11"/>
    <p:sldId id="295" r:id="rId12"/>
    <p:sldId id="296" r:id="rId13"/>
    <p:sldId id="297" r:id="rId14"/>
    <p:sldId id="298" r:id="rId15"/>
    <p:sldId id="299" r:id="rId16"/>
    <p:sldId id="261" r:id="rId17"/>
    <p:sldId id="272" r:id="rId18"/>
    <p:sldId id="256" r:id="rId19"/>
    <p:sldId id="277" r:id="rId20"/>
    <p:sldId id="259" r:id="rId21"/>
    <p:sldId id="264" r:id="rId22"/>
    <p:sldId id="273" r:id="rId23"/>
    <p:sldId id="274" r:id="rId24"/>
    <p:sldId id="257" r:id="rId25"/>
    <p:sldId id="265" r:id="rId26"/>
    <p:sldId id="260" r:id="rId27"/>
    <p:sldId id="258" r:id="rId28"/>
    <p:sldId id="263" r:id="rId29"/>
    <p:sldId id="284" r:id="rId30"/>
    <p:sldId id="287" r:id="rId31"/>
    <p:sldId id="285" r:id="rId32"/>
    <p:sldId id="286" r:id="rId33"/>
    <p:sldId id="270" r:id="rId34"/>
    <p:sldId id="266" r:id="rId35"/>
    <p:sldId id="275" r:id="rId36"/>
    <p:sldId id="278" r:id="rId37"/>
    <p:sldId id="276" r:id="rId38"/>
    <p:sldId id="280" r:id="rId39"/>
    <p:sldId id="262" r:id="rId40"/>
    <p:sldId id="281" r:id="rId41"/>
    <p:sldId id="300" r:id="rId42"/>
    <p:sldId id="301" r:id="rId43"/>
    <p:sldId id="302" r:id="rId44"/>
    <p:sldId id="303" r:id="rId45"/>
    <p:sldId id="304" r:id="rId46"/>
    <p:sldId id="305" r:id="rId47"/>
    <p:sldId id="306" r:id="rId48"/>
    <p:sldId id="307"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re Howard-Saunders" initials="CH" lastIdx="1" clrIdx="0">
    <p:extLst>
      <p:ext uri="{19B8F6BF-5375-455C-9EA6-DF929625EA0E}">
        <p15:presenceInfo xmlns:p15="http://schemas.microsoft.com/office/powerpoint/2012/main" userId="c21fb37210b29a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1" d="100"/>
          <a:sy n="91" d="100"/>
        </p:scale>
        <p:origin x="90"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8-20T18:37:44.076" idx="1">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B3ACCA-0A43-44DF-8B66-D1EBBE7CA513}" type="datetimeFigureOut">
              <a:rPr lang="en-GB" smtClean="0"/>
              <a:t>09/01/2024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AA43A-681A-4059-B9B5-164AE6FE0B54}" type="slidenum">
              <a:rPr lang="en-GB" smtClean="0"/>
              <a:t>‹#›</a:t>
            </a:fld>
            <a:endParaRPr lang="en-GB"/>
          </a:p>
        </p:txBody>
      </p:sp>
    </p:spTree>
    <p:extLst>
      <p:ext uri="{BB962C8B-B14F-4D97-AF65-F5344CB8AC3E}">
        <p14:creationId xmlns:p14="http://schemas.microsoft.com/office/powerpoint/2010/main" val="673018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8E717-ACE4-453D-8FB3-8A2931F7BB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Term 1 Lesson 1</a:t>
            </a:r>
          </a:p>
        </p:txBody>
      </p:sp>
    </p:spTree>
    <p:extLst>
      <p:ext uri="{BB962C8B-B14F-4D97-AF65-F5344CB8AC3E}">
        <p14:creationId xmlns:p14="http://schemas.microsoft.com/office/powerpoint/2010/main" val="3402446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AAA43A-681A-4059-B9B5-164AE6FE0B54}" type="slidenum">
              <a:rPr lang="en-GB" smtClean="0"/>
              <a:t>4</a:t>
            </a:fld>
            <a:endParaRPr lang="en-GB"/>
          </a:p>
        </p:txBody>
      </p:sp>
    </p:spTree>
    <p:extLst>
      <p:ext uri="{BB962C8B-B14F-4D97-AF65-F5344CB8AC3E}">
        <p14:creationId xmlns:p14="http://schemas.microsoft.com/office/powerpoint/2010/main" val="265749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AACBE868-89F8-4D5F-A3E3-07D97818CDEB}"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F209C1-5787-4601-B435-C417965E2BDC}" type="slidenum">
              <a:rPr lang="en-GB" smtClean="0"/>
              <a:t>‹#›</a:t>
            </a:fld>
            <a:endParaRPr lang="en-GB"/>
          </a:p>
        </p:txBody>
      </p:sp>
    </p:spTree>
    <p:extLst>
      <p:ext uri="{BB962C8B-B14F-4D97-AF65-F5344CB8AC3E}">
        <p14:creationId xmlns:p14="http://schemas.microsoft.com/office/powerpoint/2010/main" val="3580766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ACBE868-89F8-4D5F-A3E3-07D97818CDEB}"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F209C1-5787-4601-B435-C417965E2BDC}" type="slidenum">
              <a:rPr lang="en-GB" smtClean="0"/>
              <a:t>‹#›</a:t>
            </a:fld>
            <a:endParaRPr lang="en-GB"/>
          </a:p>
        </p:txBody>
      </p:sp>
    </p:spTree>
    <p:extLst>
      <p:ext uri="{BB962C8B-B14F-4D97-AF65-F5344CB8AC3E}">
        <p14:creationId xmlns:p14="http://schemas.microsoft.com/office/powerpoint/2010/main" val="2142610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ACBE868-89F8-4D5F-A3E3-07D97818CDEB}"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F209C1-5787-4601-B435-C417965E2BDC}" type="slidenum">
              <a:rPr lang="en-GB" smtClean="0"/>
              <a:t>‹#›</a:t>
            </a:fld>
            <a:endParaRPr lang="en-GB"/>
          </a:p>
        </p:txBody>
      </p:sp>
    </p:spTree>
    <p:extLst>
      <p:ext uri="{BB962C8B-B14F-4D97-AF65-F5344CB8AC3E}">
        <p14:creationId xmlns:p14="http://schemas.microsoft.com/office/powerpoint/2010/main" val="2927112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ACBE868-89F8-4D5F-A3E3-07D97818CDEB}"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F209C1-5787-4601-B435-C417965E2BDC}" type="slidenum">
              <a:rPr lang="en-GB" smtClean="0"/>
              <a:t>‹#›</a:t>
            </a:fld>
            <a:endParaRPr lang="en-GB"/>
          </a:p>
        </p:txBody>
      </p:sp>
    </p:spTree>
    <p:extLst>
      <p:ext uri="{BB962C8B-B14F-4D97-AF65-F5344CB8AC3E}">
        <p14:creationId xmlns:p14="http://schemas.microsoft.com/office/powerpoint/2010/main" val="952772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ACBE868-89F8-4D5F-A3E3-07D97818CDEB}"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F209C1-5787-4601-B435-C417965E2BDC}" type="slidenum">
              <a:rPr lang="en-GB" smtClean="0"/>
              <a:t>‹#›</a:t>
            </a:fld>
            <a:endParaRPr lang="en-GB"/>
          </a:p>
        </p:txBody>
      </p:sp>
    </p:spTree>
    <p:extLst>
      <p:ext uri="{BB962C8B-B14F-4D97-AF65-F5344CB8AC3E}">
        <p14:creationId xmlns:p14="http://schemas.microsoft.com/office/powerpoint/2010/main" val="4232085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AACBE868-89F8-4D5F-A3E3-07D97818CDEB}" type="datetimeFigureOut">
              <a:rPr lang="en-GB" smtClean="0"/>
              <a:t>09/01/2024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F209C1-5787-4601-B435-C417965E2BDC}" type="slidenum">
              <a:rPr lang="en-GB" smtClean="0"/>
              <a:t>‹#›</a:t>
            </a:fld>
            <a:endParaRPr lang="en-GB"/>
          </a:p>
        </p:txBody>
      </p:sp>
    </p:spTree>
    <p:extLst>
      <p:ext uri="{BB962C8B-B14F-4D97-AF65-F5344CB8AC3E}">
        <p14:creationId xmlns:p14="http://schemas.microsoft.com/office/powerpoint/2010/main" val="278211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AACBE868-89F8-4D5F-A3E3-07D97818CDEB}" type="datetimeFigureOut">
              <a:rPr lang="en-GB" smtClean="0"/>
              <a:t>09/01/2024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2F209C1-5787-4601-B435-C417965E2BDC}" type="slidenum">
              <a:rPr lang="en-GB" smtClean="0"/>
              <a:t>‹#›</a:t>
            </a:fld>
            <a:endParaRPr lang="en-GB"/>
          </a:p>
        </p:txBody>
      </p:sp>
    </p:spTree>
    <p:extLst>
      <p:ext uri="{BB962C8B-B14F-4D97-AF65-F5344CB8AC3E}">
        <p14:creationId xmlns:p14="http://schemas.microsoft.com/office/powerpoint/2010/main" val="3569792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AACBE868-89F8-4D5F-A3E3-07D97818CDEB}" type="datetimeFigureOut">
              <a:rPr lang="en-GB" smtClean="0"/>
              <a:t>09/01/2024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2F209C1-5787-4601-B435-C417965E2BDC}" type="slidenum">
              <a:rPr lang="en-GB" smtClean="0"/>
              <a:t>‹#›</a:t>
            </a:fld>
            <a:endParaRPr lang="en-GB"/>
          </a:p>
        </p:txBody>
      </p:sp>
    </p:spTree>
    <p:extLst>
      <p:ext uri="{BB962C8B-B14F-4D97-AF65-F5344CB8AC3E}">
        <p14:creationId xmlns:p14="http://schemas.microsoft.com/office/powerpoint/2010/main" val="1839530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CBE868-89F8-4D5F-A3E3-07D97818CDEB}" type="datetimeFigureOut">
              <a:rPr lang="en-GB" smtClean="0"/>
              <a:t>09/01/2024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2F209C1-5787-4601-B435-C417965E2BDC}" type="slidenum">
              <a:rPr lang="en-GB" smtClean="0"/>
              <a:t>‹#›</a:t>
            </a:fld>
            <a:endParaRPr lang="en-GB"/>
          </a:p>
        </p:txBody>
      </p:sp>
    </p:spTree>
    <p:extLst>
      <p:ext uri="{BB962C8B-B14F-4D97-AF65-F5344CB8AC3E}">
        <p14:creationId xmlns:p14="http://schemas.microsoft.com/office/powerpoint/2010/main" val="1686467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ACBE868-89F8-4D5F-A3E3-07D97818CDEB}" type="datetimeFigureOut">
              <a:rPr lang="en-GB" smtClean="0"/>
              <a:t>09/01/2024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F209C1-5787-4601-B435-C417965E2BDC}" type="slidenum">
              <a:rPr lang="en-GB" smtClean="0"/>
              <a:t>‹#›</a:t>
            </a:fld>
            <a:endParaRPr lang="en-GB"/>
          </a:p>
        </p:txBody>
      </p:sp>
    </p:spTree>
    <p:extLst>
      <p:ext uri="{BB962C8B-B14F-4D97-AF65-F5344CB8AC3E}">
        <p14:creationId xmlns:p14="http://schemas.microsoft.com/office/powerpoint/2010/main" val="3472817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ACBE868-89F8-4D5F-A3E3-07D97818CDEB}" type="datetimeFigureOut">
              <a:rPr lang="en-GB" smtClean="0"/>
              <a:t>09/01/2024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F209C1-5787-4601-B435-C417965E2BDC}" type="slidenum">
              <a:rPr lang="en-GB" smtClean="0"/>
              <a:t>‹#›</a:t>
            </a:fld>
            <a:endParaRPr lang="en-GB"/>
          </a:p>
        </p:txBody>
      </p:sp>
    </p:spTree>
    <p:extLst>
      <p:ext uri="{BB962C8B-B14F-4D97-AF65-F5344CB8AC3E}">
        <p14:creationId xmlns:p14="http://schemas.microsoft.com/office/powerpoint/2010/main" val="1297339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BE868-89F8-4D5F-A3E3-07D97818CDEB}" type="datetimeFigureOut">
              <a:rPr lang="en-GB" smtClean="0"/>
              <a:t>09/01/2024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209C1-5787-4601-B435-C417965E2BDC}" type="slidenum">
              <a:rPr lang="en-GB" smtClean="0"/>
              <a:t>‹#›</a:t>
            </a:fld>
            <a:endParaRPr lang="en-GB"/>
          </a:p>
        </p:txBody>
      </p:sp>
    </p:spTree>
    <p:extLst>
      <p:ext uri="{BB962C8B-B14F-4D97-AF65-F5344CB8AC3E}">
        <p14:creationId xmlns:p14="http://schemas.microsoft.com/office/powerpoint/2010/main" val="29276901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ahWgxw9E_h4"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9-I_KZFmfvA&amp;t=61s"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nomadixmedia.co.uk/projections/"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facebook.com/idanielblake" TargetMode="Externa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watch?v=NjxRIax5AIs"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trinitymirrorsolutions.co.uk/invention"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hyperlink" Target="https://www.youtube.com/watch?v=Nv0WY2TJnv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0" y="834887"/>
            <a:ext cx="9144000" cy="1497496"/>
          </a:xfrm>
          <a:solidFill>
            <a:srgbClr val="92D050"/>
          </a:solidFill>
        </p:spPr>
        <p:txBody>
          <a:bodyPr>
            <a:noAutofit/>
          </a:bodyPr>
          <a:lstStyle/>
          <a:p>
            <a:r>
              <a:rPr lang="en-GB" sz="9600" b="1" dirty="0">
                <a:latin typeface="+mn-lt"/>
              </a:rPr>
              <a:t>COM 1 SEC B</a:t>
            </a:r>
          </a:p>
        </p:txBody>
      </p:sp>
      <p:sp>
        <p:nvSpPr>
          <p:cNvPr id="3" name="Subtitle 2"/>
          <p:cNvSpPr>
            <a:spLocks noGrp="1"/>
          </p:cNvSpPr>
          <p:nvPr>
            <p:ph type="subTitle" idx="1"/>
          </p:nvPr>
        </p:nvSpPr>
        <p:spPr>
          <a:xfrm>
            <a:off x="820882" y="4365106"/>
            <a:ext cx="7502236" cy="1193769"/>
          </a:xfrm>
        </p:spPr>
        <p:txBody>
          <a:bodyPr>
            <a:noAutofit/>
          </a:bodyPr>
          <a:lstStyle/>
          <a:p>
            <a:r>
              <a:rPr lang="en-GB" sz="3200" dirty="0"/>
              <a:t>L5: How do media industries create, target and maintain audiences?  </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9F2017-00EC-410E-BC58-683B3B49D387}" type="slidenum">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itle 1"/>
          <p:cNvSpPr txBox="1">
            <a:spLocks/>
          </p:cNvSpPr>
          <p:nvPr/>
        </p:nvSpPr>
        <p:spPr>
          <a:xfrm>
            <a:off x="0" y="2595273"/>
            <a:ext cx="9144000" cy="1193769"/>
          </a:xfrm>
          <a:prstGeom prst="rect">
            <a:avLst/>
          </a:prstGeom>
          <a:solidFill>
            <a:schemeClr val="bg1">
              <a:lumMod val="6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6000" b="1" i="0" u="none" strike="noStrike" kern="1200" cap="none" spc="0" normalizeH="0" baseline="0" noProof="0" dirty="0">
                <a:ln>
                  <a:noFill/>
                </a:ln>
                <a:solidFill>
                  <a:prstClr val="black"/>
                </a:solidFill>
                <a:effectLst/>
                <a:uLnTx/>
                <a:uFillTx/>
                <a:latin typeface="Calibri Light" panose="020F0302020204030204"/>
                <a:ea typeface="+mj-ea"/>
                <a:cs typeface="+mj-cs"/>
              </a:rPr>
              <a:t>Industry and Audience</a:t>
            </a:r>
          </a:p>
        </p:txBody>
      </p:sp>
      <p:pic>
        <p:nvPicPr>
          <p:cNvPr id="2" name="Content Placeholder 2" descr="I, Daniel Blake : Dave Johns, Hayley Squires, Sharon Percy, Paul Laverty,  Ken Loach, Rebecca O'Brien: Amazon.co.uk: Prime Video">
            <a:extLst>
              <a:ext uri="{FF2B5EF4-FFF2-40B4-BE49-F238E27FC236}">
                <a16:creationId xmlns:a16="http://schemas.microsoft.com/office/drawing/2014/main" id="{BD96ADA2-7001-9F47-C565-A0323C2B9250}"/>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716629" y="5132675"/>
            <a:ext cx="1212978" cy="16173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5721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655EE9-80CB-0AC3-9493-23024CA8D4FA}"/>
              </a:ext>
            </a:extLst>
          </p:cNvPr>
          <p:cNvSpPr/>
          <p:nvPr/>
        </p:nvSpPr>
        <p:spPr>
          <a:xfrm>
            <a:off x="335279" y="4622800"/>
            <a:ext cx="8473439" cy="1950720"/>
          </a:xfrm>
          <a:prstGeom prst="rect">
            <a:avLst/>
          </a:prstGeom>
          <a:solidFill>
            <a:schemeClr val="accent6">
              <a:lumMod val="40000"/>
              <a:lumOff val="60000"/>
            </a:schemeClr>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110150"/>
            <a:ext cx="8961120" cy="1281770"/>
          </a:xfrm>
          <a:solidFill>
            <a:srgbClr val="92D050"/>
          </a:solidFill>
        </p:spPr>
        <p:txBody>
          <a:bodyPr>
            <a:normAutofit fontScale="90000"/>
          </a:bodyPr>
          <a:lstStyle/>
          <a:p>
            <a:r>
              <a:rPr lang="en-GB" b="1" dirty="0"/>
              <a:t>In an COM 1 exam you would have about 12 mins to expand all of this into an answer. </a:t>
            </a:r>
          </a:p>
        </p:txBody>
      </p:sp>
      <p:sp>
        <p:nvSpPr>
          <p:cNvPr id="3" name="Content Placeholder 2"/>
          <p:cNvSpPr>
            <a:spLocks noGrp="1"/>
          </p:cNvSpPr>
          <p:nvPr>
            <p:ph idx="1"/>
          </p:nvPr>
        </p:nvSpPr>
        <p:spPr>
          <a:xfrm>
            <a:off x="467360" y="1940560"/>
            <a:ext cx="8341359" cy="4807290"/>
          </a:xfrm>
        </p:spPr>
        <p:txBody>
          <a:bodyPr>
            <a:normAutofit fontScale="77500" lnSpcReduction="20000"/>
          </a:bodyPr>
          <a:lstStyle/>
          <a:p>
            <a:pPr marL="0" indent="0">
              <a:buNone/>
            </a:pPr>
            <a:r>
              <a:rPr lang="en-GB" b="1" dirty="0">
                <a:solidFill>
                  <a:srgbClr val="FF0000"/>
                </a:solidFill>
              </a:rPr>
              <a:t>Task: using the bullet points already discussed, answer the following: </a:t>
            </a:r>
          </a:p>
          <a:p>
            <a:endParaRPr lang="en-GB" dirty="0"/>
          </a:p>
          <a:p>
            <a:pPr marL="0" indent="0">
              <a:buNone/>
            </a:pPr>
            <a:r>
              <a:rPr lang="en-GB" sz="3300" b="1" kern="1200" dirty="0">
                <a:solidFill>
                  <a:srgbClr val="000000"/>
                </a:solidFill>
                <a:effectLst/>
                <a:latin typeface="Calibri" panose="020F0502020204030204" pitchFamily="34" charset="0"/>
                <a:ea typeface="+mn-ea"/>
                <a:cs typeface="+mn-cs"/>
              </a:rPr>
              <a:t>How do media industries create, target and maintain audiences? Refer to </a:t>
            </a:r>
            <a:r>
              <a:rPr lang="en-GB" sz="3300" b="1" i="1" kern="1200" dirty="0">
                <a:solidFill>
                  <a:srgbClr val="000000"/>
                </a:solidFill>
                <a:effectLst/>
                <a:latin typeface="Calibri" panose="020F0502020204030204" pitchFamily="34" charset="0"/>
                <a:ea typeface="+mn-ea"/>
                <a:cs typeface="+mn-cs"/>
              </a:rPr>
              <a:t>I, Daniel Blake</a:t>
            </a:r>
            <a:r>
              <a:rPr lang="en-GB" sz="3300" b="1" kern="1200" dirty="0">
                <a:solidFill>
                  <a:srgbClr val="000000"/>
                </a:solidFill>
                <a:effectLst/>
                <a:latin typeface="Calibri" panose="020F0502020204030204" pitchFamily="34" charset="0"/>
                <a:ea typeface="+mn-ea"/>
                <a:cs typeface="+mn-cs"/>
              </a:rPr>
              <a:t> in your answer.  [12]</a:t>
            </a:r>
          </a:p>
          <a:p>
            <a:pPr marL="0" indent="0">
              <a:buNone/>
            </a:pPr>
            <a:endParaRPr lang="en-GB" b="1" dirty="0">
              <a:solidFill>
                <a:srgbClr val="000000"/>
              </a:solidFill>
              <a:latin typeface="Calibri" panose="020F0502020204030204" pitchFamily="34" charset="0"/>
            </a:endParaRPr>
          </a:p>
          <a:p>
            <a:pPr marL="0" indent="0">
              <a:buNone/>
            </a:pPr>
            <a:r>
              <a:rPr lang="en-GB" sz="2800" b="1" kern="1200" dirty="0">
                <a:solidFill>
                  <a:srgbClr val="000000"/>
                </a:solidFill>
                <a:effectLst/>
                <a:latin typeface="Calibri" panose="020F0502020204030204" pitchFamily="34" charset="0"/>
                <a:ea typeface="+mn-ea"/>
                <a:cs typeface="+mn-cs"/>
              </a:rPr>
              <a:t>You will have 12 mins (15 for extra time)</a:t>
            </a:r>
          </a:p>
          <a:p>
            <a:pPr marL="0" indent="0">
              <a:buNone/>
            </a:pPr>
            <a:endParaRPr lang="en-GB" sz="2800" b="1" kern="1200" dirty="0">
              <a:solidFill>
                <a:srgbClr val="000000"/>
              </a:solidFill>
              <a:effectLst/>
              <a:latin typeface="Calibri" panose="020F0502020204030204" pitchFamily="34" charset="0"/>
              <a:ea typeface="+mn-ea"/>
              <a:cs typeface="+mn-cs"/>
            </a:endParaRPr>
          </a:p>
          <a:p>
            <a:pPr marL="0" indent="0">
              <a:buNone/>
            </a:pPr>
            <a:endParaRPr lang="en-GB" b="1" dirty="0">
              <a:solidFill>
                <a:schemeClr val="accent6">
                  <a:lumMod val="75000"/>
                </a:schemeClr>
              </a:solidFill>
              <a:latin typeface="Calibri" panose="020F0502020204030204" pitchFamily="34" charset="0"/>
            </a:endParaRPr>
          </a:p>
          <a:p>
            <a:pPr marL="0" indent="0">
              <a:buNone/>
            </a:pPr>
            <a:r>
              <a:rPr lang="en-GB" b="1" dirty="0">
                <a:solidFill>
                  <a:schemeClr val="accent6">
                    <a:lumMod val="75000"/>
                  </a:schemeClr>
                </a:solidFill>
                <a:latin typeface="Calibri" panose="020F0502020204030204" pitchFamily="34" charset="0"/>
              </a:rPr>
              <a:t>For those of you who do not have extra time, here is your three minute task:</a:t>
            </a:r>
          </a:p>
          <a:p>
            <a:pPr marL="0" indent="0">
              <a:buNone/>
            </a:pPr>
            <a:endParaRPr lang="en-GB" b="1" dirty="0">
              <a:solidFill>
                <a:schemeClr val="accent6">
                  <a:lumMod val="75000"/>
                </a:schemeClr>
              </a:solidFill>
              <a:latin typeface="Calibri" panose="020F0502020204030204" pitchFamily="34" charset="0"/>
            </a:endParaRPr>
          </a:p>
          <a:p>
            <a:pPr marL="914400" lvl="1" indent="-457200">
              <a:buFont typeface="+mj-lt"/>
              <a:buAutoNum type="arabicPeriod"/>
            </a:pPr>
            <a:r>
              <a:rPr lang="en-GB" b="1" dirty="0">
                <a:solidFill>
                  <a:schemeClr val="accent6">
                    <a:lumMod val="75000"/>
                  </a:schemeClr>
                </a:solidFill>
                <a:latin typeface="Calibri" panose="020F0502020204030204" pitchFamily="34" charset="0"/>
              </a:rPr>
              <a:t>Briefly explain what is meant by ‘marketing’ [2]</a:t>
            </a:r>
          </a:p>
          <a:p>
            <a:pPr marL="914400" lvl="1" indent="-457200">
              <a:buFont typeface="+mj-lt"/>
              <a:buAutoNum type="arabicPeriod"/>
            </a:pPr>
            <a:r>
              <a:rPr lang="en-GB" b="1" dirty="0">
                <a:solidFill>
                  <a:schemeClr val="accent6">
                    <a:lumMod val="75000"/>
                  </a:schemeClr>
                </a:solidFill>
                <a:latin typeface="Calibri" panose="020F0502020204030204" pitchFamily="34" charset="0"/>
              </a:rPr>
              <a:t>What is a conglomerate? [1]</a:t>
            </a:r>
          </a:p>
          <a:p>
            <a:pPr marL="0" indent="0">
              <a:buNone/>
            </a:pPr>
            <a:endParaRPr lang="en-GB" sz="2800" b="1" kern="1200" dirty="0">
              <a:solidFill>
                <a:srgbClr val="000000"/>
              </a:solidFill>
              <a:effectLst/>
              <a:latin typeface="Calibri" panose="020F0502020204030204" pitchFamily="34" charset="0"/>
              <a:ea typeface="+mn-ea"/>
              <a:cs typeface="+mn-cs"/>
            </a:endParaRPr>
          </a:p>
          <a:p>
            <a:endParaRPr lang="en-GB" dirty="0"/>
          </a:p>
        </p:txBody>
      </p:sp>
      <p:sp>
        <p:nvSpPr>
          <p:cNvPr id="5" name="TextBox 4">
            <a:extLst>
              <a:ext uri="{FF2B5EF4-FFF2-40B4-BE49-F238E27FC236}">
                <a16:creationId xmlns:a16="http://schemas.microsoft.com/office/drawing/2014/main" id="{D2BFD217-B028-F6D0-2CE3-627CE1FE07F1}"/>
              </a:ext>
            </a:extLst>
          </p:cNvPr>
          <p:cNvSpPr txBox="1"/>
          <p:nvPr/>
        </p:nvSpPr>
        <p:spPr>
          <a:xfrm>
            <a:off x="6136640" y="3606800"/>
            <a:ext cx="2378710" cy="461665"/>
          </a:xfrm>
          <a:prstGeom prst="rect">
            <a:avLst/>
          </a:prstGeom>
          <a:solidFill>
            <a:srgbClr val="FFFF00"/>
          </a:solidFill>
          <a:ln>
            <a:solidFill>
              <a:schemeClr val="tx1"/>
            </a:solidFill>
          </a:ln>
          <a:effectLst>
            <a:outerShdw blurRad="50800" dist="38100" dir="10800000" algn="r" rotWithShape="0">
              <a:prstClr val="black">
                <a:alpha val="40000"/>
              </a:prstClr>
            </a:outerShdw>
          </a:effectLst>
          <a:scene3d>
            <a:camera prst="perspectiveHeroicExtremeRightFacing"/>
            <a:lightRig rig="threePt" dir="t"/>
          </a:scene3d>
        </p:spPr>
        <p:txBody>
          <a:bodyPr wrap="square" rtlCol="0">
            <a:spAutoFit/>
          </a:bodyPr>
          <a:lstStyle/>
          <a:p>
            <a:r>
              <a:rPr lang="en-GB" sz="2400" dirty="0">
                <a:ln>
                  <a:solidFill>
                    <a:sysClr val="windowText" lastClr="000000"/>
                  </a:solidFill>
                </a:ln>
              </a:rPr>
              <a:t>Let’s SWOT it first</a:t>
            </a:r>
          </a:p>
        </p:txBody>
      </p:sp>
    </p:spTree>
    <p:extLst>
      <p:ext uri="{BB962C8B-B14F-4D97-AF65-F5344CB8AC3E}">
        <p14:creationId xmlns:p14="http://schemas.microsoft.com/office/powerpoint/2010/main" val="24485233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150"/>
            <a:ext cx="8515350" cy="733912"/>
          </a:xfrm>
          <a:solidFill>
            <a:srgbClr val="92D050"/>
          </a:solidFill>
        </p:spPr>
        <p:txBody>
          <a:bodyPr/>
          <a:lstStyle/>
          <a:p>
            <a:endParaRPr lang="en-GB" b="1"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4975777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150"/>
            <a:ext cx="8515350" cy="733912"/>
          </a:xfrm>
          <a:solidFill>
            <a:srgbClr val="92D050"/>
          </a:solidFill>
        </p:spPr>
        <p:txBody>
          <a:bodyPr/>
          <a:lstStyle/>
          <a:p>
            <a:endParaRPr lang="en-GB" b="1"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5162863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150"/>
            <a:ext cx="8515350" cy="733912"/>
          </a:xfrm>
          <a:solidFill>
            <a:srgbClr val="92D050"/>
          </a:solidFill>
        </p:spPr>
        <p:txBody>
          <a:bodyPr/>
          <a:lstStyle/>
          <a:p>
            <a:endParaRPr lang="en-GB" b="1"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1428132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150"/>
            <a:ext cx="8515350" cy="733912"/>
          </a:xfrm>
          <a:solidFill>
            <a:srgbClr val="92D050"/>
          </a:solidFill>
        </p:spPr>
        <p:txBody>
          <a:bodyPr/>
          <a:lstStyle/>
          <a:p>
            <a:endParaRPr lang="en-GB" b="1"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843674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150"/>
            <a:ext cx="8515350" cy="733912"/>
          </a:xfrm>
          <a:solidFill>
            <a:srgbClr val="92D050"/>
          </a:solidFill>
        </p:spPr>
        <p:txBody>
          <a:bodyPr/>
          <a:lstStyle/>
          <a:p>
            <a:endParaRPr lang="en-GB" b="1"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815650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390"/>
            <a:ext cx="9144000" cy="1677683"/>
          </a:xfrm>
          <a:solidFill>
            <a:srgbClr val="92D050"/>
          </a:solidFill>
        </p:spPr>
        <p:txBody>
          <a:bodyPr>
            <a:normAutofit fontScale="90000"/>
          </a:bodyPr>
          <a:lstStyle/>
          <a:p>
            <a:r>
              <a:rPr lang="en-GB" dirty="0"/>
              <a:t>SOME REMINDERS</a:t>
            </a:r>
            <a:br>
              <a:rPr lang="en-GB" dirty="0"/>
            </a:br>
            <a:r>
              <a:rPr lang="en-GB" dirty="0"/>
              <a:t>Component 1 : Section B</a:t>
            </a:r>
            <a:br>
              <a:rPr lang="en-GB" dirty="0"/>
            </a:br>
            <a:r>
              <a:rPr lang="en-GB" sz="3600" b="1" dirty="0">
                <a:solidFill>
                  <a:srgbClr val="FF0000"/>
                </a:solidFill>
              </a:rPr>
              <a:t>Understanding Media Industries and Audiences</a:t>
            </a:r>
            <a:r>
              <a:rPr lang="en-GB" sz="3600" dirty="0"/>
              <a:t> </a:t>
            </a:r>
          </a:p>
        </p:txBody>
      </p:sp>
      <p:sp>
        <p:nvSpPr>
          <p:cNvPr id="3" name="Content Placeholder 2"/>
          <p:cNvSpPr>
            <a:spLocks noGrp="1"/>
          </p:cNvSpPr>
          <p:nvPr>
            <p:ph idx="1"/>
          </p:nvPr>
        </p:nvSpPr>
        <p:spPr>
          <a:xfrm>
            <a:off x="628650" y="2234187"/>
            <a:ext cx="7886700" cy="4351338"/>
          </a:xfrm>
        </p:spPr>
        <p:txBody>
          <a:bodyPr>
            <a:normAutofit lnSpcReduction="10000"/>
          </a:bodyPr>
          <a:lstStyle/>
          <a:p>
            <a:pPr marL="0" indent="0">
              <a:buNone/>
            </a:pPr>
            <a:r>
              <a:rPr lang="en-GB" dirty="0"/>
              <a:t>In this part of the exam, you are demonstrating knowledge and understanding of key aspects of media industries, including </a:t>
            </a:r>
          </a:p>
          <a:p>
            <a:pPr lvl="1"/>
            <a:r>
              <a:rPr lang="en-GB" dirty="0">
                <a:solidFill>
                  <a:srgbClr val="FF0000"/>
                </a:solidFill>
              </a:rPr>
              <a:t>The significance of ownership and funding.</a:t>
            </a:r>
          </a:p>
          <a:p>
            <a:pPr lvl="1"/>
            <a:r>
              <a:rPr lang="en-GB" dirty="0">
                <a:solidFill>
                  <a:srgbClr val="FF0000"/>
                </a:solidFill>
              </a:rPr>
              <a:t>Regulation</a:t>
            </a:r>
          </a:p>
          <a:p>
            <a:pPr lvl="1"/>
            <a:r>
              <a:rPr lang="en-GB" dirty="0">
                <a:solidFill>
                  <a:srgbClr val="FF0000"/>
                </a:solidFill>
              </a:rPr>
              <a:t>Production and distribution</a:t>
            </a:r>
          </a:p>
          <a:p>
            <a:pPr lvl="1"/>
            <a:r>
              <a:rPr lang="en-GB" dirty="0">
                <a:solidFill>
                  <a:srgbClr val="FF0000"/>
                </a:solidFill>
              </a:rPr>
              <a:t>The impact of digitally convergent platforms</a:t>
            </a:r>
          </a:p>
          <a:p>
            <a:pPr lvl="1"/>
            <a:r>
              <a:rPr lang="en-GB" dirty="0">
                <a:solidFill>
                  <a:srgbClr val="FF0000"/>
                </a:solidFill>
              </a:rPr>
              <a:t>The effect of individual producers on media industries</a:t>
            </a:r>
          </a:p>
          <a:p>
            <a:pPr lvl="1"/>
            <a:r>
              <a:rPr lang="en-GB" dirty="0"/>
              <a:t>Audience</a:t>
            </a:r>
          </a:p>
          <a:p>
            <a:pPr marL="457200" lvl="1" indent="0">
              <a:buNone/>
            </a:pPr>
            <a:endParaRPr lang="en-GB" dirty="0"/>
          </a:p>
          <a:p>
            <a:pPr marL="457200" lvl="1" indent="0">
              <a:buNone/>
            </a:pPr>
            <a:r>
              <a:rPr lang="en-GB" dirty="0"/>
              <a:t>The film component (which we are currently studying) is only studied in relation to media industries.</a:t>
            </a:r>
          </a:p>
        </p:txBody>
      </p:sp>
    </p:spTree>
    <p:extLst>
      <p:ext uri="{BB962C8B-B14F-4D97-AF65-F5344CB8AC3E}">
        <p14:creationId xmlns:p14="http://schemas.microsoft.com/office/powerpoint/2010/main" val="2212449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390"/>
            <a:ext cx="7886700" cy="1325563"/>
          </a:xfrm>
          <a:solidFill>
            <a:srgbClr val="92D050"/>
          </a:solidFill>
        </p:spPr>
        <p:txBody>
          <a:bodyPr>
            <a:normAutofit/>
          </a:bodyPr>
          <a:lstStyle/>
          <a:p>
            <a:r>
              <a:rPr lang="en-US" dirty="0"/>
              <a:t>Film </a:t>
            </a:r>
            <a:r>
              <a:rPr lang="mr-IN" dirty="0"/>
              <a:t>–</a:t>
            </a:r>
            <a:r>
              <a:rPr lang="en-US" dirty="0"/>
              <a:t> Cross Media Study</a:t>
            </a:r>
            <a:br>
              <a:rPr lang="en-US" dirty="0"/>
            </a:br>
            <a:r>
              <a:rPr lang="en-US" dirty="0"/>
              <a:t>I, Daniel Blake &amp; Black Panther</a:t>
            </a:r>
          </a:p>
        </p:txBody>
      </p:sp>
      <p:sp>
        <p:nvSpPr>
          <p:cNvPr id="3" name="Content Placeholder 2"/>
          <p:cNvSpPr>
            <a:spLocks noGrp="1"/>
          </p:cNvSpPr>
          <p:nvPr>
            <p:ph idx="1"/>
          </p:nvPr>
        </p:nvSpPr>
        <p:spPr>
          <a:xfrm>
            <a:off x="348372" y="1757531"/>
            <a:ext cx="8447256" cy="4779456"/>
          </a:xfrm>
        </p:spPr>
        <p:txBody>
          <a:bodyPr>
            <a:normAutofit fontScale="85000" lnSpcReduction="20000"/>
          </a:bodyPr>
          <a:lstStyle/>
          <a:p>
            <a:pPr marL="0" indent="0">
              <a:spcAft>
                <a:spcPts val="600"/>
              </a:spcAft>
              <a:buNone/>
            </a:pPr>
            <a:r>
              <a:rPr lang="en-US" b="1" dirty="0"/>
              <a:t>Film is to be studied in relation to industry only.</a:t>
            </a:r>
          </a:p>
          <a:p>
            <a:pPr marL="0" indent="0">
              <a:spcAft>
                <a:spcPts val="600"/>
              </a:spcAft>
              <a:buNone/>
            </a:pPr>
            <a:endParaRPr lang="en-US" dirty="0"/>
          </a:p>
          <a:p>
            <a:pPr marL="0" indent="0">
              <a:spcAft>
                <a:spcPts val="600"/>
              </a:spcAft>
              <a:buNone/>
            </a:pPr>
            <a:r>
              <a:rPr lang="en-US" dirty="0">
                <a:solidFill>
                  <a:schemeClr val="accent6">
                    <a:lumMod val="75000"/>
                  </a:schemeClr>
                </a:solidFill>
              </a:rPr>
              <a:t>What you will learn:</a:t>
            </a:r>
          </a:p>
          <a:p>
            <a:pPr lvl="1">
              <a:spcAft>
                <a:spcPts val="600"/>
              </a:spcAft>
            </a:pPr>
            <a:r>
              <a:rPr lang="en-US" dirty="0"/>
              <a:t>The films’ marketing across across various media</a:t>
            </a:r>
          </a:p>
          <a:p>
            <a:pPr lvl="1">
              <a:spcAft>
                <a:spcPts val="600"/>
              </a:spcAft>
            </a:pPr>
            <a:r>
              <a:rPr lang="en-US" dirty="0"/>
              <a:t>Explore convergence of media platforms and technologies</a:t>
            </a:r>
          </a:p>
          <a:p>
            <a:pPr lvl="1">
              <a:spcAft>
                <a:spcPts val="600"/>
              </a:spcAft>
            </a:pPr>
            <a:r>
              <a:rPr lang="en-US" dirty="0"/>
              <a:t>How the two films reflect contrasting aspects of the film industry (mainstream and independent)</a:t>
            </a:r>
          </a:p>
          <a:p>
            <a:pPr lvl="1">
              <a:spcAft>
                <a:spcPts val="600"/>
              </a:spcAft>
            </a:pPr>
            <a:r>
              <a:rPr lang="en-US" dirty="0"/>
              <a:t>Develop an awareness of the films as contemporary examples of the film industry and the marketing strategies used.</a:t>
            </a:r>
          </a:p>
          <a:p>
            <a:pPr lvl="1">
              <a:spcAft>
                <a:spcPts val="600"/>
              </a:spcAft>
            </a:pPr>
            <a:r>
              <a:rPr lang="en-US" dirty="0"/>
              <a:t>Understanding of digital and non-digital marketing strategies.</a:t>
            </a:r>
          </a:p>
          <a:p>
            <a:pPr lvl="1">
              <a:spcAft>
                <a:spcPts val="600"/>
              </a:spcAft>
            </a:pPr>
            <a:endParaRPr lang="en-US" dirty="0"/>
          </a:p>
          <a:p>
            <a:pPr lvl="1">
              <a:spcAft>
                <a:spcPts val="600"/>
              </a:spcAft>
            </a:pPr>
            <a:endParaRPr lang="en-US" dirty="0"/>
          </a:p>
          <a:p>
            <a:pPr marL="457200" lvl="1" indent="0">
              <a:spcAft>
                <a:spcPts val="600"/>
              </a:spcAft>
              <a:buNone/>
            </a:pPr>
            <a:r>
              <a:rPr lang="en-US" b="1" dirty="0">
                <a:solidFill>
                  <a:schemeClr val="accent6">
                    <a:lumMod val="75000"/>
                  </a:schemeClr>
                </a:solidFill>
              </a:rPr>
              <a:t>Question: what have we already covered? </a:t>
            </a:r>
          </a:p>
        </p:txBody>
      </p:sp>
    </p:spTree>
    <p:extLst>
      <p:ext uri="{BB962C8B-B14F-4D97-AF65-F5344CB8AC3E}">
        <p14:creationId xmlns:p14="http://schemas.microsoft.com/office/powerpoint/2010/main" val="1494156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2904"/>
            <a:ext cx="7772400" cy="1124726"/>
          </a:xfrm>
          <a:solidFill>
            <a:schemeClr val="accent6">
              <a:lumMod val="40000"/>
              <a:lumOff val="60000"/>
            </a:schemeClr>
          </a:solidFill>
        </p:spPr>
        <p:txBody>
          <a:bodyPr/>
          <a:lstStyle/>
          <a:p>
            <a:r>
              <a:rPr lang="en-GB" dirty="0"/>
              <a:t>Marketing Strategies</a:t>
            </a:r>
          </a:p>
        </p:txBody>
      </p:sp>
      <p:sp>
        <p:nvSpPr>
          <p:cNvPr id="3" name="Subtitle 2"/>
          <p:cNvSpPr>
            <a:spLocks noGrp="1"/>
          </p:cNvSpPr>
          <p:nvPr>
            <p:ph type="subTitle" idx="1"/>
          </p:nvPr>
        </p:nvSpPr>
        <p:spPr>
          <a:xfrm>
            <a:off x="860822" y="2808089"/>
            <a:ext cx="7422356" cy="1241822"/>
          </a:xfrm>
        </p:spPr>
        <p:txBody>
          <a:bodyPr>
            <a:noAutofit/>
          </a:bodyPr>
          <a:lstStyle/>
          <a:p>
            <a:pPr algn="l">
              <a:lnSpc>
                <a:spcPct val="100000"/>
              </a:lnSpc>
              <a:spcAft>
                <a:spcPts val="1200"/>
              </a:spcAft>
            </a:pPr>
            <a:r>
              <a:rPr lang="en-GB" sz="2800" dirty="0"/>
              <a:t>Marketing is </a:t>
            </a:r>
            <a:r>
              <a:rPr lang="en-GB" sz="2800" b="1" dirty="0"/>
              <a:t>Film promotion,</a:t>
            </a:r>
            <a:r>
              <a:rPr lang="en-GB" sz="2800" dirty="0"/>
              <a:t> which is the practice of </a:t>
            </a:r>
            <a:r>
              <a:rPr lang="en-GB" sz="2800" b="1" dirty="0"/>
              <a:t>promotion </a:t>
            </a:r>
            <a:r>
              <a:rPr lang="en-GB" sz="2800" dirty="0"/>
              <a:t>specifically in the </a:t>
            </a:r>
            <a:r>
              <a:rPr lang="en-GB" sz="2800" b="1" dirty="0"/>
              <a:t>film</a:t>
            </a:r>
            <a:r>
              <a:rPr lang="en-GB" sz="2800" dirty="0"/>
              <a:t> industry, and usually occurs in coordination with the process of </a:t>
            </a:r>
            <a:r>
              <a:rPr lang="en-GB" sz="2800" b="1" dirty="0"/>
              <a:t>film</a:t>
            </a:r>
            <a:r>
              <a:rPr lang="en-GB" sz="2800" dirty="0"/>
              <a:t> distribution.</a:t>
            </a:r>
          </a:p>
        </p:txBody>
      </p:sp>
    </p:spTree>
    <p:extLst>
      <p:ext uri="{BB962C8B-B14F-4D97-AF65-F5344CB8AC3E}">
        <p14:creationId xmlns:p14="http://schemas.microsoft.com/office/powerpoint/2010/main" val="1551481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4081"/>
            <a:ext cx="9144000" cy="4074160"/>
          </a:xfrm>
          <a:prstGeom prst="rect">
            <a:avLst/>
          </a:prstGeom>
        </p:spPr>
      </p:pic>
      <p:sp>
        <p:nvSpPr>
          <p:cNvPr id="4" name="Title 1">
            <a:extLst>
              <a:ext uri="{FF2B5EF4-FFF2-40B4-BE49-F238E27FC236}">
                <a16:creationId xmlns:a16="http://schemas.microsoft.com/office/drawing/2014/main" id="{AABFDECC-0A13-FE9C-4D23-BFA19F819065}"/>
              </a:ext>
            </a:extLst>
          </p:cNvPr>
          <p:cNvSpPr txBox="1">
            <a:spLocks/>
          </p:cNvSpPr>
          <p:nvPr/>
        </p:nvSpPr>
        <p:spPr>
          <a:xfrm>
            <a:off x="-1" y="239884"/>
            <a:ext cx="9064869" cy="1474616"/>
          </a:xfrm>
          <a:prstGeom prst="rect">
            <a:avLst/>
          </a:prstGeom>
          <a:solidFill>
            <a:srgbClr val="92D05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What were the challenges for marketing this particular film? </a:t>
            </a:r>
          </a:p>
        </p:txBody>
      </p:sp>
    </p:spTree>
    <p:extLst>
      <p:ext uri="{BB962C8B-B14F-4D97-AF65-F5344CB8AC3E}">
        <p14:creationId xmlns:p14="http://schemas.microsoft.com/office/powerpoint/2010/main" val="1497947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150"/>
            <a:ext cx="8515350" cy="733912"/>
          </a:xfrm>
          <a:solidFill>
            <a:srgbClr val="92D050"/>
          </a:solidFill>
        </p:spPr>
        <p:txBody>
          <a:bodyPr/>
          <a:lstStyle/>
          <a:p>
            <a:r>
              <a:rPr lang="en-GB" b="1" dirty="0"/>
              <a:t>Admin</a:t>
            </a:r>
          </a:p>
        </p:txBody>
      </p:sp>
      <p:sp>
        <p:nvSpPr>
          <p:cNvPr id="3" name="Content Placeholder 2"/>
          <p:cNvSpPr>
            <a:spLocks noGrp="1"/>
          </p:cNvSpPr>
          <p:nvPr>
            <p:ph idx="1"/>
          </p:nvPr>
        </p:nvSpPr>
        <p:spPr>
          <a:xfrm>
            <a:off x="304100" y="1426232"/>
            <a:ext cx="8422640" cy="4351338"/>
          </a:xfrm>
        </p:spPr>
        <p:txBody>
          <a:bodyPr>
            <a:normAutofit fontScale="92500" lnSpcReduction="10000"/>
          </a:bodyPr>
          <a:lstStyle/>
          <a:p>
            <a:r>
              <a:rPr lang="en-GB" b="1" dirty="0" smtClean="0"/>
              <a:t>Assessment week information</a:t>
            </a:r>
          </a:p>
          <a:p>
            <a:endParaRPr lang="en-GB" b="1" dirty="0" smtClean="0"/>
          </a:p>
          <a:p>
            <a:r>
              <a:rPr lang="en-GB" b="1" dirty="0" smtClean="0"/>
              <a:t>Reminder</a:t>
            </a:r>
            <a:r>
              <a:rPr lang="en-GB" b="1" dirty="0"/>
              <a:t>: ‘audience’ is not an area of study for IDB</a:t>
            </a:r>
          </a:p>
          <a:p>
            <a:r>
              <a:rPr lang="en-GB" b="1" dirty="0">
                <a:solidFill>
                  <a:schemeClr val="accent6">
                    <a:lumMod val="75000"/>
                  </a:schemeClr>
                </a:solidFill>
              </a:rPr>
              <a:t>However, industry and audience can overlap and you may well get a question on how industry and audience interact for IDB</a:t>
            </a:r>
          </a:p>
          <a:p>
            <a:endParaRPr lang="en-GB" b="1" dirty="0">
              <a:solidFill>
                <a:schemeClr val="accent6">
                  <a:lumMod val="75000"/>
                </a:schemeClr>
              </a:solidFill>
            </a:endParaRPr>
          </a:p>
          <a:p>
            <a:endParaRPr lang="en-GB" b="1" dirty="0">
              <a:solidFill>
                <a:schemeClr val="accent6">
                  <a:lumMod val="75000"/>
                </a:schemeClr>
              </a:solidFill>
            </a:endParaRPr>
          </a:p>
          <a:p>
            <a:r>
              <a:rPr lang="en-GB" dirty="0"/>
              <a:t>You can see this interaction in the learning question for today: </a:t>
            </a:r>
            <a:r>
              <a:rPr lang="en-GB" i="1" dirty="0"/>
              <a:t>h</a:t>
            </a:r>
            <a:r>
              <a:rPr lang="en-GB" sz="2800" i="1" dirty="0"/>
              <a:t>ow do media industries create, target and maintain audiences? </a:t>
            </a:r>
          </a:p>
        </p:txBody>
      </p:sp>
    </p:spTree>
    <p:extLst>
      <p:ext uri="{BB962C8B-B14F-4D97-AF65-F5344CB8AC3E}">
        <p14:creationId xmlns:p14="http://schemas.microsoft.com/office/powerpoint/2010/main" val="4467680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01670" y="269875"/>
            <a:ext cx="6102678" cy="600164"/>
          </a:xfrm>
          <a:prstGeom prst="rect">
            <a:avLst/>
          </a:prstGeom>
          <a:noFill/>
        </p:spPr>
        <p:txBody>
          <a:bodyPr wrap="square" rtlCol="0">
            <a:spAutoFit/>
          </a:bodyPr>
          <a:lstStyle/>
          <a:p>
            <a:pPr algn="ctr"/>
            <a:r>
              <a:rPr lang="en-GB" sz="3300" dirty="0">
                <a:solidFill>
                  <a:srgbClr val="FF0000"/>
                </a:solidFill>
              </a:rPr>
              <a:t>Above The Line Marketing</a:t>
            </a:r>
          </a:p>
        </p:txBody>
      </p:sp>
      <p:sp>
        <p:nvSpPr>
          <p:cNvPr id="6" name="TextBox 5"/>
          <p:cNvSpPr txBox="1"/>
          <p:nvPr/>
        </p:nvSpPr>
        <p:spPr>
          <a:xfrm>
            <a:off x="1520661" y="1630707"/>
            <a:ext cx="6102678" cy="600164"/>
          </a:xfrm>
          <a:prstGeom prst="rect">
            <a:avLst/>
          </a:prstGeom>
          <a:noFill/>
        </p:spPr>
        <p:txBody>
          <a:bodyPr wrap="square" rtlCol="0">
            <a:spAutoFit/>
          </a:bodyPr>
          <a:lstStyle/>
          <a:p>
            <a:pPr algn="ctr"/>
            <a:r>
              <a:rPr lang="en-GB" sz="3300" dirty="0">
                <a:solidFill>
                  <a:srgbClr val="FF0000"/>
                </a:solidFill>
              </a:rPr>
              <a:t>Below The Line Marketing</a:t>
            </a:r>
          </a:p>
        </p:txBody>
      </p:sp>
      <p:cxnSp>
        <p:nvCxnSpPr>
          <p:cNvPr id="8" name="Straight Connector 7"/>
          <p:cNvCxnSpPr/>
          <p:nvPr/>
        </p:nvCxnSpPr>
        <p:spPr>
          <a:xfrm>
            <a:off x="1520661" y="1211060"/>
            <a:ext cx="6102678"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572000" y="870039"/>
            <a:ext cx="0" cy="34102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572000" y="1211060"/>
            <a:ext cx="0" cy="37175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2354812"/>
            <a:ext cx="9144000" cy="4339650"/>
          </a:xfrm>
          <a:prstGeom prst="rect">
            <a:avLst/>
          </a:prstGeom>
          <a:solidFill>
            <a:schemeClr val="accent6">
              <a:lumMod val="40000"/>
              <a:lumOff val="60000"/>
            </a:schemeClr>
          </a:solidFill>
        </p:spPr>
        <p:txBody>
          <a:bodyPr wrap="square">
            <a:spAutoFit/>
          </a:bodyPr>
          <a:lstStyle/>
          <a:p>
            <a:r>
              <a:rPr lang="en-GB" sz="2300" dirty="0"/>
              <a:t>Above The Line (ATL) advertising is where </a:t>
            </a:r>
            <a:r>
              <a:rPr lang="en-GB" sz="2300" b="1" dirty="0"/>
              <a:t>mass media </a:t>
            </a:r>
            <a:r>
              <a:rPr lang="en-GB" sz="2300" dirty="0"/>
              <a:t>is used to promote brands and reach out to the target consumers. These include conventional media as we know it, television and radio advertising, print as well as internet.  This is communication that is targeted to a </a:t>
            </a:r>
            <a:r>
              <a:rPr lang="en-GB" sz="2300" b="1" dirty="0"/>
              <a:t>wider spread of audience </a:t>
            </a:r>
            <a:r>
              <a:rPr lang="en-GB" sz="2300" dirty="0"/>
              <a:t>and is not specific to individual consumers. ATL advertising tries to reach out to the mass as consumer audience.</a:t>
            </a:r>
            <a:br>
              <a:rPr lang="en-GB" sz="2300" dirty="0"/>
            </a:br>
            <a:endParaRPr lang="en-GB" sz="2300" dirty="0"/>
          </a:p>
          <a:p>
            <a:r>
              <a:rPr lang="en-GB" sz="2300" dirty="0"/>
              <a:t>Below the line (BTL)  advertising is more one to one, and involves the distribution of pamphlets, stickers, promotions, brochures placed at </a:t>
            </a:r>
            <a:r>
              <a:rPr lang="en-GB" sz="2300" b="1" dirty="0"/>
              <a:t>point of sale</a:t>
            </a:r>
            <a:r>
              <a:rPr lang="en-GB" sz="2300" dirty="0"/>
              <a:t>, on the roads through banners and placards. It could also involve product demos and samplings at busy places like Shopping centres and market places.</a:t>
            </a:r>
          </a:p>
        </p:txBody>
      </p:sp>
    </p:spTree>
    <p:extLst>
      <p:ext uri="{BB962C8B-B14F-4D97-AF65-F5344CB8AC3E}">
        <p14:creationId xmlns:p14="http://schemas.microsoft.com/office/powerpoint/2010/main" val="3408628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499" t="18479" r="41851" b="39439"/>
          <a:stretch/>
        </p:blipFill>
        <p:spPr>
          <a:xfrm>
            <a:off x="413359" y="1570153"/>
            <a:ext cx="4631499" cy="2640948"/>
          </a:xfrm>
          <a:prstGeom prst="rect">
            <a:avLst/>
          </a:prstGeom>
        </p:spPr>
      </p:pic>
      <p:sp>
        <p:nvSpPr>
          <p:cNvPr id="3" name="Rectangle 2"/>
          <p:cNvSpPr/>
          <p:nvPr/>
        </p:nvSpPr>
        <p:spPr>
          <a:xfrm>
            <a:off x="404415" y="1293154"/>
            <a:ext cx="3835217" cy="507831"/>
          </a:xfrm>
          <a:prstGeom prst="rect">
            <a:avLst/>
          </a:prstGeom>
        </p:spPr>
        <p:txBody>
          <a:bodyPr wrap="none">
            <a:spAutoFit/>
          </a:bodyPr>
          <a:lstStyle/>
          <a:p>
            <a:r>
              <a:rPr lang="en-GB" sz="1350" dirty="0">
                <a:hlinkClick r:id="rId3"/>
              </a:rPr>
              <a:t>https://www.youtube.com/watch?v=ahWgxw9E_h4</a:t>
            </a:r>
            <a:endParaRPr lang="en-GB" sz="1350" dirty="0"/>
          </a:p>
          <a:p>
            <a:endParaRPr lang="en-GB" sz="1350" dirty="0"/>
          </a:p>
        </p:txBody>
      </p:sp>
      <p:sp>
        <p:nvSpPr>
          <p:cNvPr id="4" name="TextBox 3"/>
          <p:cNvSpPr txBox="1"/>
          <p:nvPr/>
        </p:nvSpPr>
        <p:spPr>
          <a:xfrm>
            <a:off x="0" y="355755"/>
            <a:ext cx="7556975" cy="584775"/>
          </a:xfrm>
          <a:prstGeom prst="rect">
            <a:avLst/>
          </a:prstGeom>
          <a:solidFill>
            <a:srgbClr val="92D050"/>
          </a:solidFill>
        </p:spPr>
        <p:txBody>
          <a:bodyPr wrap="square" rtlCol="0">
            <a:spAutoFit/>
          </a:bodyPr>
          <a:lstStyle/>
          <a:p>
            <a:r>
              <a:rPr lang="en-US" sz="3200" b="1" dirty="0"/>
              <a:t>Marketing Strategy: Traditional method</a:t>
            </a:r>
          </a:p>
        </p:txBody>
      </p:sp>
      <p:sp>
        <p:nvSpPr>
          <p:cNvPr id="5" name="TextBox 4"/>
          <p:cNvSpPr txBox="1"/>
          <p:nvPr/>
        </p:nvSpPr>
        <p:spPr>
          <a:xfrm>
            <a:off x="5402765" y="1570153"/>
            <a:ext cx="3387183" cy="21698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350" dirty="0"/>
              <a:t>How is a trailer an example of above the line marketing?</a:t>
            </a:r>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p:txBody>
      </p:sp>
      <p:sp>
        <p:nvSpPr>
          <p:cNvPr id="6" name="TextBox 5"/>
          <p:cNvSpPr txBox="1"/>
          <p:nvPr/>
        </p:nvSpPr>
        <p:spPr>
          <a:xfrm>
            <a:off x="5402766" y="4211101"/>
            <a:ext cx="3387183" cy="21698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350" dirty="0"/>
              <a:t>Where can trailers be watched?</a:t>
            </a:r>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p:txBody>
      </p:sp>
      <p:sp>
        <p:nvSpPr>
          <p:cNvPr id="7" name="TextBox 6"/>
          <p:cNvSpPr txBox="1"/>
          <p:nvPr/>
        </p:nvSpPr>
        <p:spPr>
          <a:xfrm>
            <a:off x="413359" y="4626600"/>
            <a:ext cx="4631499"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350" dirty="0"/>
              <a:t>Why is traditional marketing (such as a trailers) still important for such a film? (consider target demographic)</a:t>
            </a:r>
          </a:p>
          <a:p>
            <a:endParaRPr lang="en-US" sz="1350" dirty="0"/>
          </a:p>
          <a:p>
            <a:endParaRPr lang="en-US" sz="1350" dirty="0"/>
          </a:p>
          <a:p>
            <a:endParaRPr lang="en-US" sz="1350" dirty="0"/>
          </a:p>
          <a:p>
            <a:endParaRPr lang="en-US" sz="1350" dirty="0"/>
          </a:p>
          <a:p>
            <a:endParaRPr lang="en-US" sz="1350" dirty="0"/>
          </a:p>
          <a:p>
            <a:endParaRPr lang="en-US" sz="1350" dirty="0"/>
          </a:p>
        </p:txBody>
      </p:sp>
    </p:spTree>
    <p:extLst>
      <p:ext uri="{BB962C8B-B14F-4D97-AF65-F5344CB8AC3E}">
        <p14:creationId xmlns:p14="http://schemas.microsoft.com/office/powerpoint/2010/main" val="1682128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13035"/>
            <a:ext cx="7556975" cy="954107"/>
          </a:xfrm>
          <a:prstGeom prst="rect">
            <a:avLst/>
          </a:prstGeom>
          <a:solidFill>
            <a:schemeClr val="accent6">
              <a:lumMod val="40000"/>
              <a:lumOff val="60000"/>
            </a:schemeClr>
          </a:solidFill>
        </p:spPr>
        <p:txBody>
          <a:bodyPr wrap="square" rtlCol="0">
            <a:spAutoFit/>
          </a:bodyPr>
          <a:lstStyle/>
          <a:p>
            <a:r>
              <a:rPr lang="en-US" sz="2800" b="1" dirty="0"/>
              <a:t>Marketing Strategy: Traditional method</a:t>
            </a:r>
          </a:p>
          <a:p>
            <a:r>
              <a:rPr lang="en-US" sz="2800" b="1" dirty="0"/>
              <a:t>Film posters</a:t>
            </a:r>
          </a:p>
        </p:txBody>
      </p:sp>
      <p:pic>
        <p:nvPicPr>
          <p:cNvPr id="3" name="Picture 2"/>
          <p:cNvPicPr>
            <a:picLocks noChangeAspect="1"/>
          </p:cNvPicPr>
          <p:nvPr/>
        </p:nvPicPr>
        <p:blipFill>
          <a:blip r:embed="rId2"/>
          <a:stretch>
            <a:fillRect/>
          </a:stretch>
        </p:blipFill>
        <p:spPr>
          <a:xfrm>
            <a:off x="329133" y="1819275"/>
            <a:ext cx="4984547" cy="3736081"/>
          </a:xfrm>
          <a:prstGeom prst="rect">
            <a:avLst/>
          </a:prstGeom>
          <a:ln w="190500" cap="sq">
            <a:solidFill>
              <a:schemeClr val="accent6">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p:cNvPicPr>
          <p:nvPr/>
        </p:nvPicPr>
        <p:blipFill>
          <a:blip r:embed="rId3"/>
          <a:stretch>
            <a:fillRect/>
          </a:stretch>
        </p:blipFill>
        <p:spPr>
          <a:xfrm>
            <a:off x="5774383" y="1819276"/>
            <a:ext cx="2658417" cy="3758014"/>
          </a:xfrm>
          <a:prstGeom prst="rect">
            <a:avLst/>
          </a:prstGeom>
          <a:ln w="190500" cap="sq">
            <a:solidFill>
              <a:schemeClr val="accent6">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p:cNvSpPr txBox="1"/>
          <p:nvPr/>
        </p:nvSpPr>
        <p:spPr>
          <a:xfrm>
            <a:off x="254996" y="5998591"/>
            <a:ext cx="8177804" cy="461665"/>
          </a:xfrm>
          <a:prstGeom prst="rect">
            <a:avLst/>
          </a:prstGeom>
          <a:solidFill>
            <a:schemeClr val="accent4">
              <a:lumMod val="20000"/>
              <a:lumOff val="80000"/>
            </a:schemeClr>
          </a:solidFill>
        </p:spPr>
        <p:txBody>
          <a:bodyPr wrap="square" rtlCol="0">
            <a:spAutoFit/>
          </a:bodyPr>
          <a:lstStyle/>
          <a:p>
            <a:r>
              <a:rPr lang="en-US" sz="2400" dirty="0"/>
              <a:t>Why are posters still a highly successful marketing method?</a:t>
            </a:r>
          </a:p>
        </p:txBody>
      </p:sp>
    </p:spTree>
    <p:extLst>
      <p:ext uri="{BB962C8B-B14F-4D97-AF65-F5344CB8AC3E}">
        <p14:creationId xmlns:p14="http://schemas.microsoft.com/office/powerpoint/2010/main" val="758911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521" y="2657633"/>
            <a:ext cx="4775199" cy="279453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0" y="429260"/>
            <a:ext cx="8722520" cy="1569660"/>
          </a:xfrm>
          <a:prstGeom prst="rect">
            <a:avLst/>
          </a:prstGeom>
          <a:solidFill>
            <a:schemeClr val="accent6">
              <a:lumMod val="40000"/>
              <a:lumOff val="60000"/>
            </a:schemeClr>
          </a:solidFill>
        </p:spPr>
        <p:txBody>
          <a:bodyPr wrap="square" rtlCol="0">
            <a:spAutoFit/>
          </a:bodyPr>
          <a:lstStyle/>
          <a:p>
            <a:r>
              <a:rPr lang="en-US" sz="2400" dirty="0"/>
              <a:t>Whereas social media would have previously been considered below the line, X &amp; FB have become over the line.</a:t>
            </a:r>
          </a:p>
          <a:p>
            <a:endParaRPr lang="en-US" sz="2400" dirty="0"/>
          </a:p>
          <a:p>
            <a:r>
              <a:rPr lang="en-US" sz="2400" dirty="0"/>
              <a:t>Why do you think this is?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4590" y="2657633"/>
            <a:ext cx="3755889" cy="27970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9358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613" y="3218936"/>
            <a:ext cx="8766257" cy="1938992"/>
          </a:xfrm>
          <a:prstGeom prst="rect">
            <a:avLst/>
          </a:prstGeom>
        </p:spPr>
        <p:txBody>
          <a:bodyPr wrap="square">
            <a:spAutoFit/>
          </a:bodyPr>
          <a:lstStyle/>
          <a:p>
            <a:r>
              <a:rPr lang="en-GB" sz="2000" dirty="0"/>
              <a:t>Under the cover of darkness, using stealth and speed </a:t>
            </a:r>
            <a:r>
              <a:rPr lang="en-GB" sz="2000" dirty="0" err="1"/>
              <a:t>NomadiX</a:t>
            </a:r>
            <a:r>
              <a:rPr lang="en-GB" sz="2000" dirty="0"/>
              <a:t> Medias' </a:t>
            </a:r>
            <a:r>
              <a:rPr lang="en-GB" sz="2000" dirty="0" err="1"/>
              <a:t>iProjector</a:t>
            </a:r>
            <a:r>
              <a:rPr lang="en-GB" sz="2000" dirty="0"/>
              <a:t>®, we brought the streets across the U.K to a standstill.</a:t>
            </a:r>
          </a:p>
          <a:p>
            <a:endParaRPr lang="en-GB" sz="2000" dirty="0"/>
          </a:p>
          <a:p>
            <a:r>
              <a:rPr lang="en-GB" sz="2000" dirty="0"/>
              <a:t>This latest guerrilla marketing incursion by </a:t>
            </a:r>
            <a:r>
              <a:rPr lang="en-GB" sz="2000" dirty="0" err="1"/>
              <a:t>NomadiX</a:t>
            </a:r>
            <a:r>
              <a:rPr lang="en-GB" sz="2000" dirty="0"/>
              <a:t> used the power of outdoor projections to capture attention and get people talking about the launch of this year’s Palme d’Or winner; "I, Daniel Blake"</a:t>
            </a:r>
          </a:p>
        </p:txBody>
      </p:sp>
      <p:pic>
        <p:nvPicPr>
          <p:cNvPr id="4" name="Picture 3"/>
          <p:cNvPicPr>
            <a:picLocks noChangeAspect="1"/>
          </p:cNvPicPr>
          <p:nvPr/>
        </p:nvPicPr>
        <p:blipFill rotWithShape="1">
          <a:blip r:embed="rId2"/>
          <a:srcRect l="4006" t="13220" r="4041" b="23986"/>
          <a:stretch/>
        </p:blipFill>
        <p:spPr>
          <a:xfrm>
            <a:off x="4288459" y="4904428"/>
            <a:ext cx="4542928" cy="19389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TextBox 5"/>
          <p:cNvSpPr txBox="1"/>
          <p:nvPr/>
        </p:nvSpPr>
        <p:spPr>
          <a:xfrm>
            <a:off x="123742" y="109343"/>
            <a:ext cx="8878018" cy="2800767"/>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3200" b="1" dirty="0">
                <a:solidFill>
                  <a:schemeClr val="accent6">
                    <a:lumMod val="75000"/>
                  </a:schemeClr>
                </a:solidFill>
              </a:rPr>
              <a:t>Marketing Strategy. </a:t>
            </a:r>
            <a:r>
              <a:rPr lang="en-GB" sz="3200" b="1" dirty="0" err="1">
                <a:solidFill>
                  <a:schemeClr val="accent6">
                    <a:lumMod val="75000"/>
                  </a:schemeClr>
                </a:solidFill>
              </a:rPr>
              <a:t>Guerilla</a:t>
            </a:r>
            <a:r>
              <a:rPr lang="en-GB" sz="3200" b="1" dirty="0">
                <a:solidFill>
                  <a:schemeClr val="accent6">
                    <a:lumMod val="75000"/>
                  </a:schemeClr>
                </a:solidFill>
              </a:rPr>
              <a:t> Marketing</a:t>
            </a:r>
          </a:p>
          <a:p>
            <a:endParaRPr lang="en-GB" sz="2400" b="1" dirty="0"/>
          </a:p>
          <a:p>
            <a:r>
              <a:rPr lang="en-GB" sz="2400" b="1" dirty="0"/>
              <a:t>Guerrilla marketing</a:t>
            </a:r>
            <a:r>
              <a:rPr lang="en-GB" sz="2400" dirty="0"/>
              <a:t> is an advertisement strategy concept designed for businesses to promote their products or services in an unconventional way with little budget to spend. This involves high energy and imagination focusing on grasping the attention of the public in more personal and memorable level.</a:t>
            </a:r>
          </a:p>
        </p:txBody>
      </p:sp>
      <p:sp>
        <p:nvSpPr>
          <p:cNvPr id="8" name="TextBox 7">
            <a:extLst>
              <a:ext uri="{FF2B5EF4-FFF2-40B4-BE49-F238E27FC236}">
                <a16:creationId xmlns:a16="http://schemas.microsoft.com/office/drawing/2014/main" id="{BBD47521-6863-C938-65C3-D07ADC849190}"/>
              </a:ext>
            </a:extLst>
          </p:cNvPr>
          <p:cNvSpPr txBox="1"/>
          <p:nvPr/>
        </p:nvSpPr>
        <p:spPr>
          <a:xfrm>
            <a:off x="123742" y="5873924"/>
            <a:ext cx="4572000" cy="646331"/>
          </a:xfrm>
          <a:prstGeom prst="rect">
            <a:avLst/>
          </a:prstGeom>
          <a:noFill/>
        </p:spPr>
        <p:txBody>
          <a:bodyPr wrap="square">
            <a:spAutoFit/>
          </a:bodyPr>
          <a:lstStyle/>
          <a:p>
            <a:r>
              <a:rPr lang="en-GB" dirty="0" err="1">
                <a:hlinkClick r:id="rId3"/>
              </a:rPr>
              <a:t>Nomadix</a:t>
            </a:r>
            <a:r>
              <a:rPr lang="en-GB" dirty="0">
                <a:hlinkClick r:id="rId3"/>
              </a:rPr>
              <a:t> promo video</a:t>
            </a:r>
            <a:endParaRPr lang="en-GB" dirty="0"/>
          </a:p>
          <a:p>
            <a:endParaRPr lang="en-GB" dirty="0"/>
          </a:p>
        </p:txBody>
      </p:sp>
    </p:spTree>
    <p:extLst>
      <p:ext uri="{BB962C8B-B14F-4D97-AF65-F5344CB8AC3E}">
        <p14:creationId xmlns:p14="http://schemas.microsoft.com/office/powerpoint/2010/main" val="2601622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7995" y="3033017"/>
            <a:ext cx="7188965" cy="3477875"/>
          </a:xfrm>
          <a:prstGeom prst="rect">
            <a:avLst/>
          </a:prstGeom>
        </p:spPr>
        <p:txBody>
          <a:bodyPr wrap="square">
            <a:spAutoFit/>
          </a:bodyPr>
          <a:lstStyle/>
          <a:p>
            <a:r>
              <a:rPr lang="en-GB" sz="2000" b="1" dirty="0"/>
              <a:t>‘About Us</a:t>
            </a:r>
          </a:p>
          <a:p>
            <a:endParaRPr lang="en-GB" sz="2000" dirty="0"/>
          </a:p>
          <a:p>
            <a:r>
              <a:rPr lang="en-GB" sz="2000" dirty="0">
                <a:latin typeface="Arial" panose="020B0604020202020204" pitchFamily="34" charset="0"/>
              </a:rPr>
              <a:t>Born in 2000 in a brave new world of non-traditional marketing we've evolved into a pioneering experiential agency with global experience across 17 countries.</a:t>
            </a:r>
            <a:endParaRPr lang="en-GB" sz="2000" dirty="0"/>
          </a:p>
          <a:p>
            <a:r>
              <a:rPr lang="en-GB" sz="2000" dirty="0">
                <a:latin typeface="Arial" panose="020B0604020202020204" pitchFamily="34" charset="0"/>
              </a:rPr>
              <a:t>Our core value: Always resist the ordinary guides our passion to create powerful experiences that amaze and get people sharing in connected digital ways. Our values and innovation-led culture shape us today into a fearless yet highly professional bunch with a few awards, who believe creativity only flourishes when ideas are made into reality.’</a:t>
            </a:r>
            <a:endParaRPr lang="en-GB" sz="2000" dirty="0"/>
          </a:p>
        </p:txBody>
      </p:sp>
      <p:pic>
        <p:nvPicPr>
          <p:cNvPr id="3" name="Picture 2"/>
          <p:cNvPicPr>
            <a:picLocks noChangeAspect="1"/>
          </p:cNvPicPr>
          <p:nvPr/>
        </p:nvPicPr>
        <p:blipFill rotWithShape="1">
          <a:blip r:embed="rId2"/>
          <a:srcRect l="37706" t="7137" r="38458" b="83000"/>
          <a:stretch/>
        </p:blipFill>
        <p:spPr>
          <a:xfrm>
            <a:off x="237995" y="1088788"/>
            <a:ext cx="4068458" cy="10521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Rectangle 3"/>
          <p:cNvSpPr/>
          <p:nvPr/>
        </p:nvSpPr>
        <p:spPr>
          <a:xfrm>
            <a:off x="4643120" y="347108"/>
            <a:ext cx="4262885" cy="2800767"/>
          </a:xfrm>
          <a:prstGeom prst="rect">
            <a:avLst/>
          </a:prstGeom>
          <a:solidFill>
            <a:schemeClr val="accent6">
              <a:lumMod val="40000"/>
              <a:lumOff val="60000"/>
            </a:schemeClr>
          </a:solidFill>
        </p:spPr>
        <p:txBody>
          <a:bodyPr wrap="square">
            <a:spAutoFit/>
          </a:bodyPr>
          <a:lstStyle/>
          <a:p>
            <a:r>
              <a:rPr lang="en-GB" sz="1600" b="1" dirty="0"/>
              <a:t>I, Daniel Blake</a:t>
            </a:r>
          </a:p>
          <a:p>
            <a:r>
              <a:rPr lang="en-GB" sz="1600" dirty="0"/>
              <a:t>| Our Latest Guerrilla Marketing Campaign</a:t>
            </a:r>
          </a:p>
          <a:p>
            <a:r>
              <a:rPr lang="en-GB" sz="1600" dirty="0">
                <a:latin typeface="arial" panose="020B0604020202020204" pitchFamily="34" charset="0"/>
              </a:rPr>
              <a:t>Under the cover of darkness, using stealth and </a:t>
            </a:r>
            <a:r>
              <a:rPr lang="en-GB" sz="1600" dirty="0" err="1">
                <a:latin typeface="arial" panose="020B0604020202020204" pitchFamily="34" charset="0"/>
                <a:hlinkClick r:id="rId3" tooltip="Kommando experiential agency Glasgow, experiential marketing agency London, experiential marketing agency, experiential marketing company, experiential marketing uk, experiential agency, experiential agencies London, brand experience agency london"/>
              </a:rPr>
              <a:t>NomadiX</a:t>
            </a:r>
            <a:r>
              <a:rPr lang="en-GB" sz="1600" dirty="0">
                <a:latin typeface="arial" panose="020B0604020202020204" pitchFamily="34" charset="0"/>
                <a:hlinkClick r:id="rId3" tooltip="Kommando experiential agency Glasgow, experiential marketing agency London, experiential marketing agency, experiential marketing company, experiential marketing uk, experiential agency, experiential agencies London, brand experience agency london"/>
              </a:rPr>
              <a:t> Medias' </a:t>
            </a:r>
            <a:r>
              <a:rPr lang="en-GB" sz="1600" dirty="0" err="1">
                <a:latin typeface="arial" panose="020B0604020202020204" pitchFamily="34" charset="0"/>
                <a:hlinkClick r:id="rId3" tooltip="Kommando experiential agency Glasgow, experiential marketing agency London, experiential marketing agency, experiential marketing company, experiential marketing uk, experiential agency, experiential agencies London, brand experience agency london"/>
              </a:rPr>
              <a:t>iProjector</a:t>
            </a:r>
            <a:r>
              <a:rPr lang="en-GB" sz="1600" dirty="0">
                <a:latin typeface="arial" panose="020B0604020202020204" pitchFamily="34" charset="0"/>
              </a:rPr>
              <a:t>, we brought the streets across the U.K to a standstill.</a:t>
            </a:r>
            <a:endParaRPr lang="en-GB" sz="1600" dirty="0"/>
          </a:p>
          <a:p>
            <a:r>
              <a:rPr lang="en-GB" sz="1600" dirty="0"/>
              <a:t>This latest guerrilla marketing incursion by </a:t>
            </a:r>
            <a:r>
              <a:rPr lang="en-GB" sz="1600" dirty="0" err="1"/>
              <a:t>Kommando</a:t>
            </a:r>
            <a:r>
              <a:rPr lang="en-GB" sz="1600" dirty="0"/>
              <a:t> used the power of outdoor projections to capture attention and get people talking about the launch of this year’s Palme d’Or winner; The powerful movie "I, Daniel Blake" by Ken Loach.</a:t>
            </a:r>
          </a:p>
        </p:txBody>
      </p:sp>
    </p:spTree>
    <p:extLst>
      <p:ext uri="{BB962C8B-B14F-4D97-AF65-F5344CB8AC3E}">
        <p14:creationId xmlns:p14="http://schemas.microsoft.com/office/powerpoint/2010/main" val="1291131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152" y="710726"/>
            <a:ext cx="8997696" cy="6524863"/>
          </a:xfrm>
          <a:prstGeom prst="rect">
            <a:avLst/>
          </a:prstGeom>
        </p:spPr>
        <p:txBody>
          <a:bodyPr wrap="square">
            <a:spAutoFit/>
          </a:bodyPr>
          <a:lstStyle/>
          <a:p>
            <a:pPr marL="342900" indent="-342900">
              <a:buFont typeface="Arial" panose="020B0604020202020204" pitchFamily="34" charset="0"/>
              <a:buChar char="•"/>
            </a:pPr>
            <a:r>
              <a:rPr lang="en-GB" sz="2200" dirty="0"/>
              <a:t>BTL advertising </a:t>
            </a:r>
            <a:r>
              <a:rPr lang="en-GB" sz="2200" b="1" dirty="0"/>
              <a:t>uses less conventional methods of advertising </a:t>
            </a:r>
            <a:r>
              <a:rPr lang="en-GB" sz="2200" dirty="0"/>
              <a:t>that the specific channels of advertising that may or may not be used by ATL advertising to promote products and services. </a:t>
            </a:r>
            <a:endParaRPr lang="en-GB" sz="2200" dirty="0">
              <a:solidFill>
                <a:srgbClr val="0070C0"/>
              </a:solidFill>
            </a:endParaRPr>
          </a:p>
          <a:p>
            <a:pPr marL="342900" indent="-342900">
              <a:buFont typeface="Arial" panose="020B0604020202020204" pitchFamily="34" charset="0"/>
              <a:buChar char="•"/>
            </a:pPr>
            <a:r>
              <a:rPr lang="en-GB" sz="2200" dirty="0">
                <a:solidFill>
                  <a:srgbClr val="0070C0"/>
                </a:solidFill>
              </a:rPr>
              <a:t> BTL is a preferred tool when test marketing a product and when the </a:t>
            </a:r>
            <a:r>
              <a:rPr lang="en-GB" sz="2200" b="1" dirty="0">
                <a:solidFill>
                  <a:srgbClr val="0070C0"/>
                </a:solidFill>
              </a:rPr>
              <a:t>target audience </a:t>
            </a:r>
            <a:r>
              <a:rPr lang="en-GB" sz="2200" dirty="0">
                <a:solidFill>
                  <a:srgbClr val="0070C0"/>
                </a:solidFill>
              </a:rPr>
              <a:t>is very </a:t>
            </a:r>
            <a:r>
              <a:rPr lang="en-GB" sz="2200" b="1" dirty="0">
                <a:solidFill>
                  <a:srgbClr val="0070C0"/>
                </a:solidFill>
              </a:rPr>
              <a:t>niche</a:t>
            </a:r>
            <a:r>
              <a:rPr lang="en-GB" sz="2200" dirty="0">
                <a:solidFill>
                  <a:srgbClr val="0070C0"/>
                </a:solidFill>
              </a:rPr>
              <a:t>.</a:t>
            </a:r>
          </a:p>
          <a:p>
            <a:pPr marL="342900" indent="-342900">
              <a:buFont typeface="Arial" panose="020B0604020202020204" pitchFamily="34" charset="0"/>
              <a:buChar char="•"/>
            </a:pPr>
            <a:r>
              <a:rPr lang="en-GB" sz="2200" dirty="0"/>
              <a:t>BTL is sometimes  preferred over ATL due to </a:t>
            </a:r>
            <a:r>
              <a:rPr lang="en-GB" sz="2200" u="sng" dirty="0">
                <a:solidFill>
                  <a:srgbClr val="0070C0"/>
                </a:solidFill>
              </a:rPr>
              <a:t>budget issues</a:t>
            </a:r>
            <a:r>
              <a:rPr lang="en-GB" sz="2200" dirty="0">
                <a:solidFill>
                  <a:srgbClr val="0070C0"/>
                </a:solidFill>
              </a:rPr>
              <a:t>, </a:t>
            </a:r>
            <a:r>
              <a:rPr lang="en-GB" sz="2200" dirty="0"/>
              <a:t>the need to </a:t>
            </a:r>
            <a:r>
              <a:rPr lang="en-GB" sz="2200" dirty="0">
                <a:solidFill>
                  <a:srgbClr val="0070C0"/>
                </a:solidFill>
              </a:rPr>
              <a:t>physically display the product</a:t>
            </a:r>
            <a:r>
              <a:rPr lang="en-GB" sz="2200" dirty="0"/>
              <a:t> and for new launches and teasers campaigns- adopting BTL to reach out to target consumers when their product is something they need to engage the audience with.</a:t>
            </a:r>
            <a:endParaRPr lang="en-GB" sz="2200" dirty="0">
              <a:solidFill>
                <a:srgbClr val="0070C0"/>
              </a:solidFill>
            </a:endParaRPr>
          </a:p>
          <a:p>
            <a:pPr marL="342900" indent="-342900">
              <a:buFont typeface="Arial" panose="020B0604020202020204" pitchFamily="34" charset="0"/>
              <a:buChar char="•"/>
            </a:pPr>
            <a:r>
              <a:rPr lang="en-GB" sz="2200" dirty="0">
                <a:solidFill>
                  <a:srgbClr val="0070C0"/>
                </a:solidFill>
              </a:rPr>
              <a:t>When you are communicating with a niche audience BTL is better. However, digital media has more or less broken these boundaries of ATL versus BTL as digital communication can address both at the same time.</a:t>
            </a:r>
          </a:p>
          <a:p>
            <a:r>
              <a:rPr lang="en-GB" sz="2200" dirty="0"/>
              <a:t/>
            </a:r>
            <a:br>
              <a:rPr lang="en-GB" sz="2200" dirty="0"/>
            </a:br>
            <a:r>
              <a:rPr lang="en-GB" sz="2200" b="1" dirty="0"/>
              <a:t>Through the Line </a:t>
            </a:r>
            <a:r>
              <a:rPr lang="en-GB" sz="2200" dirty="0"/>
              <a:t>integrates both ATL and BTL activities. </a:t>
            </a:r>
          </a:p>
          <a:p>
            <a:endParaRPr lang="en-GB" sz="2200" dirty="0"/>
          </a:p>
          <a:p>
            <a:pPr marL="342900" indent="-342900">
              <a:buFont typeface="Arial" panose="020B0604020202020204" pitchFamily="34" charset="0"/>
              <a:buChar char="•"/>
            </a:pPr>
            <a:r>
              <a:rPr lang="en-GB" sz="2200" dirty="0"/>
              <a:t>Other BTL activities could include roadshows and vehicles with promotional staff interacting with people demonstrating the product and distributing  literature on the product.  </a:t>
            </a:r>
          </a:p>
          <a:p>
            <a:pPr marL="342900" indent="-342900">
              <a:buFont typeface="Arial" panose="020B0604020202020204" pitchFamily="34" charset="0"/>
              <a:buChar char="•"/>
            </a:pPr>
            <a:endParaRPr lang="en-GB" sz="2200" dirty="0"/>
          </a:p>
        </p:txBody>
      </p:sp>
      <p:sp>
        <p:nvSpPr>
          <p:cNvPr id="3" name="TextBox 2"/>
          <p:cNvSpPr txBox="1"/>
          <p:nvPr/>
        </p:nvSpPr>
        <p:spPr>
          <a:xfrm>
            <a:off x="0" y="0"/>
            <a:ext cx="7145706" cy="600164"/>
          </a:xfrm>
          <a:prstGeom prst="rect">
            <a:avLst/>
          </a:prstGeom>
          <a:solidFill>
            <a:schemeClr val="accent6">
              <a:lumMod val="40000"/>
              <a:lumOff val="60000"/>
            </a:schemeClr>
          </a:solidFill>
        </p:spPr>
        <p:txBody>
          <a:bodyPr wrap="square" rtlCol="0">
            <a:spAutoFit/>
          </a:bodyPr>
          <a:lstStyle/>
          <a:p>
            <a:pPr algn="ctr"/>
            <a:r>
              <a:rPr lang="en-GB" sz="3300" b="1" dirty="0"/>
              <a:t>Below The Line Marketing-why use it?</a:t>
            </a:r>
          </a:p>
        </p:txBody>
      </p:sp>
    </p:spTree>
    <p:extLst>
      <p:ext uri="{BB962C8B-B14F-4D97-AF65-F5344CB8AC3E}">
        <p14:creationId xmlns:p14="http://schemas.microsoft.com/office/powerpoint/2010/main" val="1181941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79" y="0"/>
            <a:ext cx="5830441" cy="6878806"/>
          </a:xfrm>
          <a:prstGeom prst="rect">
            <a:avLst/>
          </a:prstGeom>
          <a:solidFill>
            <a:schemeClr val="accent4">
              <a:lumMod val="20000"/>
              <a:lumOff val="80000"/>
            </a:schemeClr>
          </a:solidFill>
        </p:spPr>
        <p:txBody>
          <a:bodyPr wrap="square">
            <a:spAutoFit/>
          </a:bodyPr>
          <a:lstStyle/>
          <a:p>
            <a:r>
              <a:rPr lang="en-GB" sz="2100" b="1" dirty="0"/>
              <a:t>GRASSROOTS CAMPAIGN MANAGER (Jo Taylor)</a:t>
            </a:r>
          </a:p>
          <a:p>
            <a:endParaRPr lang="en-GB" sz="2100" b="1" dirty="0"/>
          </a:p>
          <a:p>
            <a:r>
              <a:rPr lang="en-GB" sz="2100" dirty="0"/>
              <a:t>‘In autumn 2016 I worked as the Grassroots Campaign Manager for the theatrical release of Ken Loach’s Palme D’Or winning feature </a:t>
            </a:r>
            <a:r>
              <a:rPr lang="en-GB" sz="2100" i="1" dirty="0">
                <a:hlinkClick r:id="rId2"/>
              </a:rPr>
              <a:t>I, Daniel Blake</a:t>
            </a:r>
            <a:r>
              <a:rPr lang="en-GB" sz="2100" dirty="0"/>
              <a:t>. The film was released in UK cinemas on 21 October 2016.</a:t>
            </a:r>
          </a:p>
          <a:p>
            <a:r>
              <a:rPr lang="en-GB" sz="2100" dirty="0"/>
              <a:t>Managing five Regional Marketing Officers around the UK (in Scotland, the North East of England, the North West of England the North of England and the Midlands), I coordinated the delivery of their </a:t>
            </a:r>
            <a:r>
              <a:rPr lang="en-GB" sz="2100" b="1" dirty="0"/>
              <a:t>grassroots campaigns </a:t>
            </a:r>
            <a:r>
              <a:rPr lang="en-GB" sz="2100" dirty="0"/>
              <a:t>through specialised </a:t>
            </a:r>
            <a:r>
              <a:rPr lang="en-GB" sz="2100" b="1" dirty="0"/>
              <a:t>below the line </a:t>
            </a:r>
            <a:r>
              <a:rPr lang="en-GB" sz="2100" dirty="0"/>
              <a:t>activity in order to achieve a strong community engagement for local audiences.</a:t>
            </a:r>
          </a:p>
          <a:p>
            <a:endParaRPr lang="en-GB" sz="2100" dirty="0"/>
          </a:p>
          <a:p>
            <a:r>
              <a:rPr lang="en-GB" sz="2100" dirty="0"/>
              <a:t>Bespoke activity included taste maker screenings, street marketing, 'takeovers' of regional cinemas plus innovative activity including the</a:t>
            </a:r>
            <a:r>
              <a:rPr lang="en-GB" sz="2100" i="1" dirty="0"/>
              <a:t> I, Daniel Blake</a:t>
            </a:r>
            <a:r>
              <a:rPr lang="en-GB" sz="2100" dirty="0"/>
              <a:t> speech video which was seeded with local stakeholders and organisations and outdoor projections in key cities.’</a:t>
            </a:r>
          </a:p>
        </p:txBody>
      </p:sp>
      <p:pic>
        <p:nvPicPr>
          <p:cNvPr id="3" name="Picture 2"/>
          <p:cNvPicPr>
            <a:picLocks noChangeAspect="1"/>
          </p:cNvPicPr>
          <p:nvPr/>
        </p:nvPicPr>
        <p:blipFill rotWithShape="1">
          <a:blip r:embed="rId3"/>
          <a:srcRect l="23528" t="34589" r="24281" b="6499"/>
          <a:stretch/>
        </p:blipFill>
        <p:spPr>
          <a:xfrm>
            <a:off x="6148198" y="673589"/>
            <a:ext cx="2711321" cy="19127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8199" y="3563646"/>
            <a:ext cx="2711320" cy="26207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58814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8191" y="5022598"/>
            <a:ext cx="3613746" cy="507831"/>
          </a:xfrm>
          <a:prstGeom prst="rect">
            <a:avLst/>
          </a:prstGeom>
        </p:spPr>
        <p:txBody>
          <a:bodyPr wrap="none">
            <a:spAutoFit/>
          </a:bodyPr>
          <a:lstStyle/>
          <a:p>
            <a:r>
              <a:rPr lang="en-GB" sz="1350" dirty="0">
                <a:hlinkClick r:id="rId2"/>
              </a:rPr>
              <a:t>https://www.youtube.com/watch?v=NjxRIax5AIs</a:t>
            </a:r>
            <a:endParaRPr lang="en-GB" sz="1350" dirty="0"/>
          </a:p>
          <a:p>
            <a:endParaRPr lang="en-GB" sz="1350" dirty="0"/>
          </a:p>
        </p:txBody>
      </p:sp>
      <p:pic>
        <p:nvPicPr>
          <p:cNvPr id="3" name="Picture 2"/>
          <p:cNvPicPr>
            <a:picLocks noChangeAspect="1"/>
          </p:cNvPicPr>
          <p:nvPr/>
        </p:nvPicPr>
        <p:blipFill rotWithShape="1">
          <a:blip r:embed="rId3"/>
          <a:srcRect l="7499" t="18316" r="43186" b="36150"/>
          <a:stretch/>
        </p:blipFill>
        <p:spPr>
          <a:xfrm>
            <a:off x="389334" y="2633532"/>
            <a:ext cx="4011461" cy="23149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p:cNvSpPr txBox="1"/>
          <p:nvPr/>
        </p:nvSpPr>
        <p:spPr>
          <a:xfrm>
            <a:off x="0" y="148628"/>
            <a:ext cx="7543800" cy="830997"/>
          </a:xfrm>
          <a:prstGeom prst="rect">
            <a:avLst/>
          </a:prstGeom>
          <a:solidFill>
            <a:srgbClr val="92D050"/>
          </a:solidFill>
        </p:spPr>
        <p:txBody>
          <a:bodyPr wrap="square" rtlCol="0">
            <a:spAutoFit/>
          </a:bodyPr>
          <a:lstStyle/>
          <a:p>
            <a:r>
              <a:rPr lang="en-US" sz="2400" b="1" dirty="0"/>
              <a:t>Marketing Strategy:</a:t>
            </a:r>
          </a:p>
          <a:p>
            <a:r>
              <a:rPr lang="en-US" sz="2400" b="1" dirty="0"/>
              <a:t>I Daniel Blake speech.</a:t>
            </a:r>
          </a:p>
        </p:txBody>
      </p:sp>
      <p:sp>
        <p:nvSpPr>
          <p:cNvPr id="5" name="TextBox 4"/>
          <p:cNvSpPr txBox="1"/>
          <p:nvPr/>
        </p:nvSpPr>
        <p:spPr>
          <a:xfrm>
            <a:off x="4743207" y="1278992"/>
            <a:ext cx="3996928" cy="5262979"/>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This is a speech that was shared via social media, shown in cinemas at the time of the film. It also featured prominent figures like Jeremy Corbyn (leader of the </a:t>
            </a:r>
            <a:r>
              <a:rPr lang="en-US" sz="2400" dirty="0" err="1"/>
              <a:t>Labour</a:t>
            </a:r>
            <a:r>
              <a:rPr lang="en-US" sz="2400" dirty="0"/>
              <a:t> Party).</a:t>
            </a:r>
          </a:p>
          <a:p>
            <a:endParaRPr lang="en-US" sz="2400" dirty="0"/>
          </a:p>
          <a:p>
            <a:r>
              <a:rPr lang="en-US" sz="2400" dirty="0"/>
              <a:t>Why is this method an effective form of advertising for this particular film?</a:t>
            </a:r>
          </a:p>
          <a:p>
            <a:endParaRPr lang="en-US" sz="2400" dirty="0"/>
          </a:p>
          <a:p>
            <a:endParaRPr lang="en-US" sz="2400" dirty="0"/>
          </a:p>
          <a:p>
            <a:endParaRPr lang="en-US" sz="2400" dirty="0"/>
          </a:p>
        </p:txBody>
      </p:sp>
    </p:spTree>
    <p:extLst>
      <p:ext uri="{BB962C8B-B14F-4D97-AF65-F5344CB8AC3E}">
        <p14:creationId xmlns:p14="http://schemas.microsoft.com/office/powerpoint/2010/main" val="3681294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0FD3E9-5F1A-575D-A5B5-927EB2D5787C}"/>
              </a:ext>
            </a:extLst>
          </p:cNvPr>
          <p:cNvSpPr txBox="1"/>
          <p:nvPr/>
        </p:nvSpPr>
        <p:spPr>
          <a:xfrm>
            <a:off x="132080" y="166568"/>
            <a:ext cx="5679440" cy="6524863"/>
          </a:xfrm>
          <a:prstGeom prst="rect">
            <a:avLst/>
          </a:prstGeom>
          <a:noFill/>
        </p:spPr>
        <p:txBody>
          <a:bodyPr wrap="square">
            <a:spAutoFit/>
          </a:bodyPr>
          <a:lstStyle/>
          <a:p>
            <a:r>
              <a:rPr lang="en-GB" sz="2200" dirty="0"/>
              <a:t>The internet has impacted heavily on the marketing of smaller, independent films like I, Daniel Blake., allowing </a:t>
            </a:r>
            <a:r>
              <a:rPr lang="en-GB" sz="2200" dirty="0">
                <a:solidFill>
                  <a:srgbClr val="FF0000"/>
                </a:solidFill>
              </a:rPr>
              <a:t>active audiences </a:t>
            </a:r>
            <a:r>
              <a:rPr lang="en-GB" sz="2200" dirty="0"/>
              <a:t>to form debates and create forums to address equal rights within the UK. </a:t>
            </a:r>
          </a:p>
          <a:p>
            <a:endParaRPr lang="en-GB" sz="2200" dirty="0"/>
          </a:p>
          <a:p>
            <a:r>
              <a:rPr lang="en-GB" sz="2200" dirty="0"/>
              <a:t>The internet and online marketing also allowed </a:t>
            </a:r>
            <a:r>
              <a:rPr lang="en-GB" sz="2200" dirty="0">
                <a:solidFill>
                  <a:srgbClr val="FF0000"/>
                </a:solidFill>
              </a:rPr>
              <a:t>interactive audiences </a:t>
            </a:r>
            <a:r>
              <a:rPr lang="en-GB" sz="2200" dirty="0"/>
              <a:t>to join in with the #WeAreAllDanielBlake campaign, creating blogs, vlogs, </a:t>
            </a:r>
            <a:r>
              <a:rPr lang="en-GB" sz="2200" dirty="0" err="1"/>
              <a:t>Youtube</a:t>
            </a:r>
            <a:r>
              <a:rPr lang="en-GB" sz="2200" dirty="0"/>
              <a:t> videos and artwork (all </a:t>
            </a:r>
            <a:r>
              <a:rPr lang="en-GB" sz="2200" dirty="0">
                <a:solidFill>
                  <a:srgbClr val="FF0000"/>
                </a:solidFill>
              </a:rPr>
              <a:t>User Generated Content </a:t>
            </a:r>
            <a:r>
              <a:rPr lang="en-GB" sz="2200" dirty="0"/>
              <a:t>– UGC) describing their similar experiences or opinions on the matter. </a:t>
            </a:r>
          </a:p>
          <a:p>
            <a:endParaRPr lang="en-GB" sz="2200" dirty="0"/>
          </a:p>
          <a:p>
            <a:r>
              <a:rPr lang="en-GB" sz="2200" dirty="0"/>
              <a:t>The </a:t>
            </a:r>
            <a:r>
              <a:rPr lang="en-GB" sz="2200" dirty="0">
                <a:solidFill>
                  <a:srgbClr val="FF0000"/>
                </a:solidFill>
              </a:rPr>
              <a:t>prosumers</a:t>
            </a:r>
            <a:r>
              <a:rPr lang="en-GB" sz="2200" dirty="0"/>
              <a:t> became real agents of social change in the way the media reported the impact of this film – the audience were marketing the film FOR the film distributer, through </a:t>
            </a:r>
            <a:r>
              <a:rPr lang="en-GB" sz="2200" dirty="0">
                <a:solidFill>
                  <a:srgbClr val="FF0000"/>
                </a:solidFill>
              </a:rPr>
              <a:t>viral marketing</a:t>
            </a:r>
            <a:r>
              <a:rPr lang="en-GB" sz="2200" dirty="0"/>
              <a:t>, as audiences were actively seeking out this material.</a:t>
            </a:r>
          </a:p>
        </p:txBody>
      </p:sp>
      <p:pic>
        <p:nvPicPr>
          <p:cNvPr id="5" name="Picture 4">
            <a:extLst>
              <a:ext uri="{FF2B5EF4-FFF2-40B4-BE49-F238E27FC236}">
                <a16:creationId xmlns:a16="http://schemas.microsoft.com/office/drawing/2014/main" id="{F54EB1F5-698D-8DA2-B194-B621D9E020EA}"/>
              </a:ext>
            </a:extLst>
          </p:cNvPr>
          <p:cNvPicPr>
            <a:picLocks noChangeAspect="1"/>
          </p:cNvPicPr>
          <p:nvPr/>
        </p:nvPicPr>
        <p:blipFill>
          <a:blip r:embed="rId2"/>
          <a:stretch>
            <a:fillRect/>
          </a:stretch>
        </p:blipFill>
        <p:spPr>
          <a:xfrm>
            <a:off x="5811520" y="243840"/>
            <a:ext cx="3021782" cy="3010069"/>
          </a:xfrm>
          <a:prstGeom prst="rect">
            <a:avLst/>
          </a:prstGeom>
        </p:spPr>
      </p:pic>
      <p:pic>
        <p:nvPicPr>
          <p:cNvPr id="7" name="Picture 6">
            <a:extLst>
              <a:ext uri="{FF2B5EF4-FFF2-40B4-BE49-F238E27FC236}">
                <a16:creationId xmlns:a16="http://schemas.microsoft.com/office/drawing/2014/main" id="{A03BED8F-C5AD-4678-110E-C78F17308A2D}"/>
              </a:ext>
            </a:extLst>
          </p:cNvPr>
          <p:cNvPicPr>
            <a:picLocks noChangeAspect="1"/>
          </p:cNvPicPr>
          <p:nvPr/>
        </p:nvPicPr>
        <p:blipFill>
          <a:blip r:embed="rId3"/>
          <a:stretch>
            <a:fillRect/>
          </a:stretch>
        </p:blipFill>
        <p:spPr>
          <a:xfrm>
            <a:off x="5811520" y="3474735"/>
            <a:ext cx="3021782" cy="3039419"/>
          </a:xfrm>
          <a:prstGeom prst="rect">
            <a:avLst/>
          </a:prstGeom>
        </p:spPr>
      </p:pic>
    </p:spTree>
    <p:extLst>
      <p:ext uri="{BB962C8B-B14F-4D97-AF65-F5344CB8AC3E}">
        <p14:creationId xmlns:p14="http://schemas.microsoft.com/office/powerpoint/2010/main" val="4140735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150"/>
            <a:ext cx="8515350" cy="733912"/>
          </a:xfrm>
          <a:solidFill>
            <a:srgbClr val="92D050"/>
          </a:solidFill>
        </p:spPr>
        <p:txBody>
          <a:bodyPr/>
          <a:lstStyle/>
          <a:p>
            <a:r>
              <a:rPr lang="en-GB" b="1" dirty="0"/>
              <a:t>Starter</a:t>
            </a:r>
          </a:p>
        </p:txBody>
      </p:sp>
      <p:sp>
        <p:nvSpPr>
          <p:cNvPr id="3" name="Content Placeholder 2"/>
          <p:cNvSpPr>
            <a:spLocks noGrp="1"/>
          </p:cNvSpPr>
          <p:nvPr>
            <p:ph idx="1"/>
          </p:nvPr>
        </p:nvSpPr>
        <p:spPr/>
        <p:txBody>
          <a:bodyPr>
            <a:normAutofit lnSpcReduction="10000"/>
          </a:bodyPr>
          <a:lstStyle/>
          <a:p>
            <a:r>
              <a:rPr lang="en-GB" dirty="0"/>
              <a:t>On the next two slides, are examples of a COM 1 Sec B question. It is a question based on the last lesson we did last term. You would be expected to refer to the texts you have studied to answer this (film marketing: IDB and Black Panther)</a:t>
            </a:r>
          </a:p>
          <a:p>
            <a:endParaRPr lang="en-GB" dirty="0"/>
          </a:p>
          <a:p>
            <a:r>
              <a:rPr lang="en-GB" dirty="0"/>
              <a:t>What do you remember? </a:t>
            </a:r>
          </a:p>
          <a:p>
            <a:endParaRPr lang="en-GB" dirty="0"/>
          </a:p>
          <a:p>
            <a:r>
              <a:rPr lang="en-GB" dirty="0"/>
              <a:t>Where might you find out what  you need to know to answer these questions? </a:t>
            </a:r>
          </a:p>
        </p:txBody>
      </p:sp>
    </p:spTree>
    <p:extLst>
      <p:ext uri="{BB962C8B-B14F-4D97-AF65-F5344CB8AC3E}">
        <p14:creationId xmlns:p14="http://schemas.microsoft.com/office/powerpoint/2010/main" val="2444499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GB" b="1" dirty="0"/>
              <a:t>Marketing part 2</a:t>
            </a:r>
          </a:p>
        </p:txBody>
      </p:sp>
      <p:sp>
        <p:nvSpPr>
          <p:cNvPr id="3" name="Content Placeholder 2"/>
          <p:cNvSpPr>
            <a:spLocks noGrp="1"/>
          </p:cNvSpPr>
          <p:nvPr>
            <p:ph idx="1"/>
          </p:nvPr>
        </p:nvSpPr>
        <p:spPr/>
        <p:txBody>
          <a:bodyPr/>
          <a:lstStyle/>
          <a:p>
            <a:r>
              <a:rPr lang="en-GB" dirty="0"/>
              <a:t>Admin</a:t>
            </a:r>
          </a:p>
          <a:p>
            <a:r>
              <a:rPr lang="en-GB" dirty="0"/>
              <a:t>I will set holiday work next week, which will also count for this week’s homework. </a:t>
            </a:r>
          </a:p>
        </p:txBody>
      </p:sp>
    </p:spTree>
    <p:extLst>
      <p:ext uri="{BB962C8B-B14F-4D97-AF65-F5344CB8AC3E}">
        <p14:creationId xmlns:p14="http://schemas.microsoft.com/office/powerpoint/2010/main" val="211707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FDECC-0A13-FE9C-4D23-BFA19F819065}"/>
              </a:ext>
            </a:extLst>
          </p:cNvPr>
          <p:cNvSpPr>
            <a:spLocks noGrp="1"/>
          </p:cNvSpPr>
          <p:nvPr>
            <p:ph type="title"/>
          </p:nvPr>
        </p:nvSpPr>
        <p:spPr>
          <a:xfrm>
            <a:off x="0" y="283846"/>
            <a:ext cx="2976880" cy="1325563"/>
          </a:xfrm>
          <a:solidFill>
            <a:srgbClr val="92D050"/>
          </a:solidFill>
        </p:spPr>
        <p:txBody>
          <a:bodyPr/>
          <a:lstStyle/>
          <a:p>
            <a:r>
              <a:rPr lang="en-GB" b="1" dirty="0"/>
              <a:t>The Mirror Campaign</a:t>
            </a:r>
          </a:p>
        </p:txBody>
      </p:sp>
      <p:sp>
        <p:nvSpPr>
          <p:cNvPr id="3" name="Content Placeholder 2">
            <a:extLst>
              <a:ext uri="{FF2B5EF4-FFF2-40B4-BE49-F238E27FC236}">
                <a16:creationId xmlns:a16="http://schemas.microsoft.com/office/drawing/2014/main" id="{009F1E3E-3C9A-B567-FDF0-D18134566437}"/>
              </a:ext>
            </a:extLst>
          </p:cNvPr>
          <p:cNvSpPr>
            <a:spLocks noGrp="1"/>
          </p:cNvSpPr>
          <p:nvPr>
            <p:ph idx="1"/>
          </p:nvPr>
        </p:nvSpPr>
        <p:spPr/>
        <p:txBody>
          <a:bodyPr/>
          <a:lstStyle/>
          <a:p>
            <a:endParaRPr lang="en-GB"/>
          </a:p>
        </p:txBody>
      </p:sp>
      <p:pic>
        <p:nvPicPr>
          <p:cNvPr id="1026" name="Picture 2" descr="Daily Mirror (UK) Front Page for 14 October 2016 | Paperboy Online  Newspapers">
            <a:extLst>
              <a:ext uri="{FF2B5EF4-FFF2-40B4-BE49-F238E27FC236}">
                <a16:creationId xmlns:a16="http://schemas.microsoft.com/office/drawing/2014/main" id="{2760E22B-FF79-E6F9-8606-1FC34B7B2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648" y="283845"/>
            <a:ext cx="4826952" cy="62495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104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1AFCE-DAFE-B4E2-71EC-512CF3E9D66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C181834-50EA-C3AD-2CAB-7F09521E9E90}"/>
              </a:ext>
            </a:extLst>
          </p:cNvPr>
          <p:cNvSpPr>
            <a:spLocks noGrp="1"/>
          </p:cNvSpPr>
          <p:nvPr>
            <p:ph idx="1"/>
          </p:nvPr>
        </p:nvSpPr>
        <p:spPr/>
        <p:txBody>
          <a:bodyPr/>
          <a:lstStyle/>
          <a:p>
            <a:endParaRPr lang="en-GB" dirty="0"/>
          </a:p>
        </p:txBody>
      </p:sp>
      <p:pic>
        <p:nvPicPr>
          <p:cNvPr id="2050" name="Picture 2">
            <a:extLst>
              <a:ext uri="{FF2B5EF4-FFF2-40B4-BE49-F238E27FC236}">
                <a16:creationId xmlns:a16="http://schemas.microsoft.com/office/drawing/2014/main" id="{E9498AA8-588F-FA64-5E87-60DE786DD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45760" cy="687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933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472" y="2451861"/>
            <a:ext cx="8961487"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200" b="1" dirty="0">
                <a:latin typeface="Lato"/>
              </a:rPr>
              <a:t>We’re Trinity Mirror Solutions - the national sales arm for Trinity Mirror and our independent publishing partners. Part of one of the largest multimedia publishers in the UK, we reach 27m people every week.</a:t>
            </a:r>
            <a:endParaRPr lang="en-GB" sz="1200" dirty="0">
              <a:latin typeface="Lato"/>
            </a:endParaRPr>
          </a:p>
          <a:p>
            <a:r>
              <a:rPr lang="en-GB" sz="1200" dirty="0">
                <a:latin typeface="Lato"/>
              </a:rPr>
              <a:t>Our audience is the gatekeeper to Modal Britain. They are the modern mass market. The middle 50% of the population. Our tailored advertising solutions, which utilise our unique National and Regional, print and digital media products, are developed specifically for them.</a:t>
            </a:r>
          </a:p>
          <a:p>
            <a:r>
              <a:rPr lang="en-GB" sz="1200" dirty="0">
                <a:latin typeface="Lato"/>
              </a:rPr>
              <a:t>We listen to our audience and we stand up for the things that they care about. Our audience allows us to help shape and reflect their views and we feel privileged for that.</a:t>
            </a:r>
          </a:p>
        </p:txBody>
      </p:sp>
      <p:pic>
        <p:nvPicPr>
          <p:cNvPr id="3" name="Picture 2"/>
          <p:cNvPicPr>
            <a:picLocks noChangeAspect="1"/>
          </p:cNvPicPr>
          <p:nvPr/>
        </p:nvPicPr>
        <p:blipFill rotWithShape="1">
          <a:blip r:embed="rId2"/>
          <a:srcRect t="7137" r="77192" b="82342"/>
          <a:stretch/>
        </p:blipFill>
        <p:spPr>
          <a:xfrm>
            <a:off x="118472" y="1644779"/>
            <a:ext cx="2799567" cy="807082"/>
          </a:xfrm>
          <a:prstGeom prst="rect">
            <a:avLst/>
          </a:prstGeom>
        </p:spPr>
      </p:pic>
      <p:sp>
        <p:nvSpPr>
          <p:cNvPr id="4" name="Rectangle 3"/>
          <p:cNvSpPr/>
          <p:nvPr/>
        </p:nvSpPr>
        <p:spPr>
          <a:xfrm>
            <a:off x="5359389" y="1018417"/>
            <a:ext cx="3720570" cy="507831"/>
          </a:xfrm>
          <a:prstGeom prst="rect">
            <a:avLst/>
          </a:prstGeom>
        </p:spPr>
        <p:txBody>
          <a:bodyPr wrap="none">
            <a:spAutoFit/>
          </a:bodyPr>
          <a:lstStyle/>
          <a:p>
            <a:r>
              <a:rPr lang="en-GB" sz="1350" dirty="0">
                <a:hlinkClick r:id="rId3"/>
              </a:rPr>
              <a:t>http://www.trinitymirrorsolutions.co.uk/invention</a:t>
            </a:r>
            <a:endParaRPr lang="en-GB" sz="1350" dirty="0"/>
          </a:p>
          <a:p>
            <a:endParaRPr lang="en-GB" sz="1350" dirty="0"/>
          </a:p>
        </p:txBody>
      </p:sp>
      <p:sp>
        <p:nvSpPr>
          <p:cNvPr id="5" name="Rectangle 4"/>
          <p:cNvSpPr/>
          <p:nvPr/>
        </p:nvSpPr>
        <p:spPr>
          <a:xfrm>
            <a:off x="182513" y="4192008"/>
            <a:ext cx="8961487" cy="2377574"/>
          </a:xfrm>
          <a:prstGeom prst="rect">
            <a:avLst/>
          </a:prstGeom>
        </p:spPr>
        <p:txBody>
          <a:bodyPr wrap="square">
            <a:spAutoFit/>
          </a:bodyPr>
          <a:lstStyle/>
          <a:p>
            <a:r>
              <a:rPr lang="en-GB" sz="1350" dirty="0"/>
              <a:t>Under the new set-up TMS will provide well integrated and creative solutions for clients across Trinity Mirror’s portfolio.</a:t>
            </a:r>
          </a:p>
          <a:p>
            <a:endParaRPr lang="en-GB" sz="1350" dirty="0"/>
          </a:p>
          <a:p>
            <a:r>
              <a:rPr lang="en-GB" sz="1350" dirty="0"/>
              <a:t>James Wildman, Chief Revenue Officer, TMS, said: “Solutions is our commitment to our customers - we will solve not sell - and represents our ability to produce valuable marketing answers to all briefs by leveraging our influential and iconic brands and audiences across print and digital.</a:t>
            </a:r>
          </a:p>
          <a:p>
            <a:endParaRPr lang="en-GB" sz="1350" dirty="0"/>
          </a:p>
          <a:p>
            <a:r>
              <a:rPr lang="en-GB" sz="1350" dirty="0"/>
              <a:t>“The Mirror is a national power brand, one of the fastest growing in the UK, with global reach and a campaigning voice and editorial differentiation as the intelligent tabloid.</a:t>
            </a:r>
          </a:p>
          <a:p>
            <a:endParaRPr lang="en-GB" sz="1350" dirty="0"/>
          </a:p>
          <a:p>
            <a:r>
              <a:rPr lang="en-GB" sz="1350" dirty="0"/>
              <a:t>“Trinity Mirror is a cornerstone of the regional and local press and our compelling proposition offers advertisers valuable engagement with local communities in a highly trusted context.  </a:t>
            </a:r>
          </a:p>
        </p:txBody>
      </p:sp>
      <p:sp>
        <p:nvSpPr>
          <p:cNvPr id="6" name="Title 1">
            <a:extLst>
              <a:ext uri="{FF2B5EF4-FFF2-40B4-BE49-F238E27FC236}">
                <a16:creationId xmlns:a16="http://schemas.microsoft.com/office/drawing/2014/main" id="{AABFDECC-0A13-FE9C-4D23-BFA19F819065}"/>
              </a:ext>
            </a:extLst>
          </p:cNvPr>
          <p:cNvSpPr txBox="1">
            <a:spLocks/>
          </p:cNvSpPr>
          <p:nvPr/>
        </p:nvSpPr>
        <p:spPr>
          <a:xfrm>
            <a:off x="-1" y="283846"/>
            <a:ext cx="9079959" cy="734571"/>
          </a:xfrm>
          <a:prstGeom prst="rect">
            <a:avLst/>
          </a:prstGeom>
          <a:solidFill>
            <a:srgbClr val="92D05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The company behind the Mirror Campaign</a:t>
            </a:r>
          </a:p>
        </p:txBody>
      </p:sp>
    </p:spTree>
    <p:extLst>
      <p:ext uri="{BB962C8B-B14F-4D97-AF65-F5344CB8AC3E}">
        <p14:creationId xmlns:p14="http://schemas.microsoft.com/office/powerpoint/2010/main" val="1358048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921" y="1552193"/>
            <a:ext cx="8962079" cy="5170646"/>
          </a:xfrm>
          <a:prstGeom prst="rect">
            <a:avLst/>
          </a:prstGeom>
        </p:spPr>
        <p:txBody>
          <a:bodyPr wrap="square">
            <a:spAutoFit/>
          </a:bodyPr>
          <a:lstStyle/>
          <a:p>
            <a:r>
              <a:rPr lang="en-GB" sz="1500" b="1" dirty="0" err="1">
                <a:latin typeface="Arial" panose="020B0604020202020204" pitchFamily="34" charset="0"/>
                <a:cs typeface="Arial" panose="020B0604020202020204" pitchFamily="34" charset="0"/>
              </a:rPr>
              <a:t>eOne</a:t>
            </a:r>
            <a:r>
              <a:rPr lang="en-GB" sz="1500" b="1" dirty="0">
                <a:latin typeface="Arial" panose="020B0604020202020204" pitchFamily="34" charset="0"/>
                <a:cs typeface="Arial" panose="020B0604020202020204" pitchFamily="34" charset="0"/>
              </a:rPr>
              <a:t> – I, Daniel Blake </a:t>
            </a:r>
          </a:p>
          <a:p>
            <a:r>
              <a:rPr lang="en-GB" sz="1500" dirty="0">
                <a:solidFill>
                  <a:srgbClr val="DC0000"/>
                </a:solidFill>
                <a:latin typeface="Arial" panose="020B0604020202020204" pitchFamily="34" charset="0"/>
                <a:cs typeface="Arial" panose="020B0604020202020204" pitchFamily="34" charset="0"/>
              </a:rPr>
              <a:t>AWARDS</a:t>
            </a:r>
          </a:p>
          <a:p>
            <a:r>
              <a:rPr lang="en-GB" sz="1500" b="1" dirty="0">
                <a:solidFill>
                  <a:srgbClr val="DC0000"/>
                </a:solidFill>
                <a:latin typeface="Arial" panose="020B0604020202020204" pitchFamily="34" charset="0"/>
                <a:cs typeface="Arial" panose="020B0604020202020204" pitchFamily="34" charset="0"/>
              </a:rPr>
              <a:t>Drum Content Awards 2017</a:t>
            </a:r>
            <a:endParaRPr lang="en-GB" sz="1500" dirty="0">
              <a:solidFill>
                <a:srgbClr val="DC0000"/>
              </a:solidFill>
              <a:latin typeface="Arial" panose="020B0604020202020204" pitchFamily="34" charset="0"/>
              <a:cs typeface="Arial" panose="020B0604020202020204" pitchFamily="34" charset="0"/>
            </a:endParaRPr>
          </a:p>
          <a:p>
            <a:pPr>
              <a:buFont typeface="Arial" panose="020B0604020202020204" pitchFamily="34" charset="0"/>
              <a:buChar char="•"/>
            </a:pPr>
            <a:r>
              <a:rPr lang="en-GB" sz="1500" dirty="0">
                <a:latin typeface="Arial" panose="020B0604020202020204" pitchFamily="34" charset="0"/>
                <a:cs typeface="Arial" panose="020B0604020202020204" pitchFamily="34" charset="0"/>
              </a:rPr>
              <a:t>Winner: Best Use of Print in a Content Marketing Campaign</a:t>
            </a:r>
          </a:p>
          <a:p>
            <a:pPr>
              <a:buFont typeface="Arial" panose="020B0604020202020204" pitchFamily="34" charset="0"/>
              <a:buChar char="•"/>
            </a:pPr>
            <a:r>
              <a:rPr lang="en-GB" sz="1500" dirty="0">
                <a:latin typeface="Arial" panose="020B0604020202020204" pitchFamily="34" charset="0"/>
                <a:cs typeface="Arial" panose="020B0604020202020204" pitchFamily="34" charset="0"/>
              </a:rPr>
              <a:t>Highly Commended: Best Branded Content Campaign</a:t>
            </a:r>
          </a:p>
          <a:p>
            <a:pPr>
              <a:buFont typeface="Arial" panose="020B0604020202020204" pitchFamily="34" charset="0"/>
              <a:buChar char="•"/>
            </a:pPr>
            <a:r>
              <a:rPr lang="en-GB" sz="1500" dirty="0">
                <a:latin typeface="Arial" panose="020B0604020202020204" pitchFamily="34" charset="0"/>
                <a:cs typeface="Arial" panose="020B0604020202020204" pitchFamily="34" charset="0"/>
              </a:rPr>
              <a:t>Highly Commended: Best News/Media/Publishing Content Marketing Strategy/Campaign</a:t>
            </a:r>
            <a:br>
              <a:rPr lang="en-GB" sz="1500" dirty="0">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
            </a:r>
            <a:br>
              <a:rPr lang="en-GB" sz="1500" dirty="0">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 </a:t>
            </a:r>
            <a:r>
              <a:rPr lang="en-GB" sz="1500" b="1" dirty="0">
                <a:solidFill>
                  <a:srgbClr val="FF0000"/>
                </a:solidFill>
                <a:latin typeface="Arial" panose="020B0604020202020204" pitchFamily="34" charset="0"/>
                <a:cs typeface="Arial" panose="020B0604020202020204" pitchFamily="34" charset="0"/>
              </a:rPr>
              <a:t>Background</a:t>
            </a:r>
          </a:p>
          <a:p>
            <a:r>
              <a:rPr lang="en-GB" sz="1500" dirty="0" err="1">
                <a:latin typeface="Arial" panose="020B0604020202020204" pitchFamily="34" charset="0"/>
                <a:cs typeface="Arial" panose="020B0604020202020204" pitchFamily="34" charset="0"/>
              </a:rPr>
              <a:t>eOne</a:t>
            </a:r>
            <a:r>
              <a:rPr lang="en-GB" sz="1500" dirty="0">
                <a:latin typeface="Arial" panose="020B0604020202020204" pitchFamily="34" charset="0"/>
                <a:cs typeface="Arial" panose="020B0604020202020204" pitchFamily="34" charset="0"/>
              </a:rPr>
              <a:t> approached Trinity Mirror to promote Ken Loach’s </a:t>
            </a:r>
            <a:r>
              <a:rPr lang="en-GB" sz="1500" dirty="0" err="1">
                <a:latin typeface="Arial" panose="020B0604020202020204" pitchFamily="34" charset="0"/>
                <a:cs typeface="Arial" panose="020B0604020202020204" pitchFamily="34" charset="0"/>
              </a:rPr>
              <a:t>Bafta</a:t>
            </a:r>
            <a:r>
              <a:rPr lang="en-GB" sz="1500" dirty="0">
                <a:latin typeface="Arial" panose="020B0604020202020204" pitchFamily="34" charset="0"/>
                <a:cs typeface="Arial" panose="020B0604020202020204" pitchFamily="34" charset="0"/>
              </a:rPr>
              <a:t> award-winning film, I, Daniel Blake. The award-winning film follows the story of Daniel, a sick joiner in the North East, &amp; Katie, a single mother of two, as they navigate the red tape of the benefits system, highlighting the social injustices they face everyday.</a:t>
            </a:r>
          </a:p>
          <a:p>
            <a:r>
              <a:rPr lang="en-GB" sz="1500" dirty="0">
                <a:latin typeface="Arial" panose="020B0604020202020204" pitchFamily="34" charset="0"/>
                <a:cs typeface="Arial" panose="020B0604020202020204" pitchFamily="34" charset="0"/>
              </a:rPr>
              <a:t>Our brief was to raise awareness of the film &amp; generate conversation around the main themes, positioning it as a must-see release with a potent social message.</a:t>
            </a:r>
          </a:p>
          <a:p>
            <a:r>
              <a:rPr lang="en-GB" sz="1500" dirty="0">
                <a:solidFill>
                  <a:srgbClr val="DC0000"/>
                </a:solidFill>
                <a:latin typeface="Arial" panose="020B0604020202020204" pitchFamily="34" charset="0"/>
                <a:cs typeface="Arial" panose="020B0604020202020204" pitchFamily="34" charset="0"/>
              </a:rPr>
              <a:t> </a:t>
            </a:r>
          </a:p>
          <a:p>
            <a:r>
              <a:rPr lang="en-GB" sz="1500" b="1" dirty="0">
                <a:solidFill>
                  <a:srgbClr val="FF0000"/>
                </a:solidFill>
                <a:latin typeface="Arial" panose="020B0604020202020204" pitchFamily="34" charset="0"/>
                <a:cs typeface="Arial" panose="020B0604020202020204" pitchFamily="34" charset="0"/>
              </a:rPr>
              <a:t>CHALLENGE</a:t>
            </a:r>
          </a:p>
          <a:p>
            <a:r>
              <a:rPr lang="en-GB" sz="1500" dirty="0">
                <a:latin typeface="Arial" panose="020B0604020202020204" pitchFamily="34" charset="0"/>
                <a:cs typeface="Arial" panose="020B0604020202020204" pitchFamily="34" charset="0"/>
              </a:rPr>
              <a:t>We know that Modal Britain is a cinema loving audience – our challenge with I, Daniel Blake would be to get them to see &amp; pay for a film that isn’t an action packed blockbuster. However, we also know that our audience are socially &amp; culturally conscious &amp; want to change things for the better. 60% believe we should actively strive for equality for all; behind this is the belief that it’s everyone’s responsibility to be well informed &amp; to do the right thing. Therefore, the story of I, Daniel Blake would resonate strongly with our audience’s strong &amp; passionate beliefs.</a:t>
            </a:r>
            <a:endParaRPr lang="en-GB" sz="1500" dirty="0">
              <a:solidFill>
                <a:srgbClr val="DC000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ABFDECC-0A13-FE9C-4D23-BFA19F819065}"/>
              </a:ext>
            </a:extLst>
          </p:cNvPr>
          <p:cNvSpPr txBox="1">
            <a:spLocks/>
          </p:cNvSpPr>
          <p:nvPr/>
        </p:nvSpPr>
        <p:spPr>
          <a:xfrm>
            <a:off x="0" y="99207"/>
            <a:ext cx="8959362" cy="1325563"/>
          </a:xfrm>
          <a:prstGeom prst="rect">
            <a:avLst/>
          </a:prstGeom>
          <a:solidFill>
            <a:srgbClr val="92D05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err="1"/>
              <a:t>eOne</a:t>
            </a:r>
            <a:r>
              <a:rPr lang="en-GB" b="1" dirty="0"/>
              <a:t> – the company that distributed I, Daniel Blake</a:t>
            </a:r>
          </a:p>
        </p:txBody>
      </p:sp>
    </p:spTree>
    <p:extLst>
      <p:ext uri="{BB962C8B-B14F-4D97-AF65-F5344CB8AC3E}">
        <p14:creationId xmlns:p14="http://schemas.microsoft.com/office/powerpoint/2010/main" val="3433347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927" y="1270015"/>
            <a:ext cx="8550335" cy="5493812"/>
          </a:xfrm>
          <a:prstGeom prst="rect">
            <a:avLst/>
          </a:prstGeom>
        </p:spPr>
        <p:txBody>
          <a:bodyPr wrap="square">
            <a:spAutoFit/>
          </a:bodyPr>
          <a:lstStyle/>
          <a:p>
            <a:pPr>
              <a:spcAft>
                <a:spcPts val="600"/>
              </a:spcAft>
            </a:pPr>
            <a:r>
              <a:rPr lang="en-GB" sz="1600" b="1" dirty="0">
                <a:solidFill>
                  <a:srgbClr val="FF0000"/>
                </a:solidFill>
                <a:latin typeface="Arial" panose="020B0604020202020204" pitchFamily="34" charset="0"/>
                <a:cs typeface="Arial" panose="020B0604020202020204" pitchFamily="34" charset="0"/>
              </a:rPr>
              <a:t>SOLUTION</a:t>
            </a:r>
          </a:p>
          <a:p>
            <a:pPr>
              <a:spcAft>
                <a:spcPts val="600"/>
              </a:spcAft>
            </a:pPr>
            <a:r>
              <a:rPr lang="en-GB" sz="1600" dirty="0">
                <a:latin typeface="Arial" panose="020B0604020202020204" pitchFamily="34" charset="0"/>
                <a:cs typeface="Arial" panose="020B0604020202020204" pitchFamily="34" charset="0"/>
              </a:rPr>
              <a:t>The themes &amp; content of I, Daniel Blake aligned perfectly with Trinity Mirror’s editorial news agenda. We’ve got a history of standing up for what is right &amp; supporting good causes that affect us all. After seeing I, Daniel Blake for the first time, we were sure that this was a film that would really resonate with Trinity Mirror’s socially conscious audience. This gave us an opportunity to offer and promote preview screenings around the UK (giving away 10,000 tickets), with our iconic regional titles perfectly placed to start stimulating early interest in I, Daniel Blake’s wider story.</a:t>
            </a:r>
          </a:p>
          <a:p>
            <a:pPr>
              <a:spcAft>
                <a:spcPts val="600"/>
              </a:spcAft>
            </a:pPr>
            <a:r>
              <a:rPr lang="en-GB" sz="1600" dirty="0">
                <a:latin typeface="Arial" panose="020B0604020202020204" pitchFamily="34" charset="0"/>
                <a:cs typeface="Arial" panose="020B0604020202020204" pitchFamily="34" charset="0"/>
              </a:rPr>
              <a:t>Our full creative approach was to then communicate the film’s powerful messages by giving the title character a voice on our many platforms. We wanted to echo the frustrations shared by the character and the many millions of real-life “Daniel </a:t>
            </a:r>
            <a:r>
              <a:rPr lang="en-GB" sz="1600" dirty="0" err="1">
                <a:latin typeface="Arial" panose="020B0604020202020204" pitchFamily="34" charset="0"/>
                <a:cs typeface="Arial" panose="020B0604020202020204" pitchFamily="34" charset="0"/>
              </a:rPr>
              <a:t>Blakes</a:t>
            </a:r>
            <a:r>
              <a:rPr lang="en-GB" sz="1600" dirty="0">
                <a:latin typeface="Arial" panose="020B0604020202020204" pitchFamily="34" charset="0"/>
                <a:cs typeface="Arial" panose="020B0604020202020204" pitchFamily="34" charset="0"/>
              </a:rPr>
              <a:t>” who find themselves let down by the failings of Britain’s welfare state. Masthead and front-cover takeovers saw Daniel literally making his mark across some of the UK’s biggest and most iconic news titles, instructing readers to take note of his plight. We gave Daniel his own one-off column inside – based on the Mirror’s brilliant weekly series Real Britain. In “My Britain”, Daniel was given a platform to talk frankly about the important issues raised within the film that also affect millions of real life Brits.</a:t>
            </a:r>
          </a:p>
          <a:p>
            <a:pPr>
              <a:spcAft>
                <a:spcPts val="600"/>
              </a:spcAft>
            </a:pPr>
            <a:r>
              <a:rPr lang="en-GB" sz="1600" dirty="0">
                <a:latin typeface="Arial" panose="020B0604020202020204" pitchFamily="34" charset="0"/>
                <a:cs typeface="Arial" panose="020B0604020202020204" pitchFamily="34" charset="0"/>
              </a:rPr>
              <a:t>Digital content continued the theme and utilised disruptive display advertising to give Daniel Blake a voice across Trinity Mirror’s digital portfolio. Supporting content also celebrated the positive impact films like I, Daniel Blake can have on society, paying particular attention to the achievements of its director Ken Loach</a:t>
            </a:r>
            <a:r>
              <a:rPr lang="en-GB" sz="1600" dirty="0">
                <a:solidFill>
                  <a:srgbClr val="DC0000"/>
                </a:solidFill>
                <a:latin typeface="Arial" panose="020B0604020202020204" pitchFamily="34" charset="0"/>
                <a:cs typeface="Arial" panose="020B0604020202020204" pitchFamily="34" charset="0"/>
              </a:rPr>
              <a:t>.</a:t>
            </a:r>
          </a:p>
        </p:txBody>
      </p:sp>
      <p:sp>
        <p:nvSpPr>
          <p:cNvPr id="3" name="Title 1">
            <a:extLst>
              <a:ext uri="{FF2B5EF4-FFF2-40B4-BE49-F238E27FC236}">
                <a16:creationId xmlns:a16="http://schemas.microsoft.com/office/drawing/2014/main" id="{AABFDECC-0A13-FE9C-4D23-BFA19F819065}"/>
              </a:ext>
            </a:extLst>
          </p:cNvPr>
          <p:cNvSpPr txBox="1">
            <a:spLocks/>
          </p:cNvSpPr>
          <p:nvPr/>
        </p:nvSpPr>
        <p:spPr>
          <a:xfrm>
            <a:off x="-1" y="239884"/>
            <a:ext cx="9064869" cy="648139"/>
          </a:xfrm>
          <a:prstGeom prst="rect">
            <a:avLst/>
          </a:prstGeom>
          <a:solidFill>
            <a:srgbClr val="92D05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What </a:t>
            </a:r>
            <a:r>
              <a:rPr lang="en-GB" b="1" dirty="0" err="1"/>
              <a:t>eOne</a:t>
            </a:r>
            <a:r>
              <a:rPr lang="en-GB" b="1" dirty="0"/>
              <a:t> did</a:t>
            </a:r>
          </a:p>
        </p:txBody>
      </p:sp>
    </p:spTree>
    <p:extLst>
      <p:ext uri="{BB962C8B-B14F-4D97-AF65-F5344CB8AC3E}">
        <p14:creationId xmlns:p14="http://schemas.microsoft.com/office/powerpoint/2010/main" val="308063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091" y="1099305"/>
            <a:ext cx="8645309" cy="5093702"/>
          </a:xfrm>
          <a:prstGeom prst="rect">
            <a:avLst/>
          </a:prstGeom>
        </p:spPr>
        <p:txBody>
          <a:bodyPr wrap="square">
            <a:spAutoFit/>
          </a:bodyPr>
          <a:lstStyle/>
          <a:p>
            <a:pPr>
              <a:spcAft>
                <a:spcPts val="600"/>
              </a:spcAft>
            </a:pPr>
            <a:r>
              <a:rPr lang="en-GB" sz="1500" dirty="0">
                <a:solidFill>
                  <a:srgbClr val="48626F"/>
                </a:solidFill>
                <a:latin typeface="Arial" panose="020B0604020202020204" pitchFamily="34" charset="0"/>
                <a:cs typeface="Arial" panose="020B0604020202020204" pitchFamily="34" charset="0"/>
              </a:rPr>
              <a:t>RESULTS</a:t>
            </a:r>
            <a:endParaRPr lang="en-GB" sz="1500" dirty="0">
              <a:solidFill>
                <a:srgbClr val="DC0000"/>
              </a:solidFill>
              <a:latin typeface="Arial" panose="020B0604020202020204" pitchFamily="34" charset="0"/>
              <a:cs typeface="Arial" panose="020B0604020202020204" pitchFamily="34" charset="0"/>
            </a:endParaRPr>
          </a:p>
          <a:p>
            <a:pPr>
              <a:spcAft>
                <a:spcPts val="600"/>
              </a:spcAft>
            </a:pPr>
            <a:r>
              <a:rPr lang="en-GB" sz="1500" dirty="0">
                <a:solidFill>
                  <a:srgbClr val="DC0000"/>
                </a:solidFill>
                <a:latin typeface="Arial" panose="020B0604020202020204" pitchFamily="34" charset="0"/>
                <a:cs typeface="Arial" panose="020B0604020202020204" pitchFamily="34" charset="0"/>
              </a:rPr>
              <a:t>Using our in-house, bespoke campaign measurement tool ARQIVE (Audience Reach, Quality, Impact and Value evaluation) we could measure the effectiveness &amp; success of our campaign against press industry benchmarks:</a:t>
            </a:r>
          </a:p>
          <a:p>
            <a:pPr>
              <a:spcAft>
                <a:spcPts val="600"/>
              </a:spcAft>
              <a:buFont typeface="Arial" panose="020B0604020202020204" pitchFamily="34" charset="0"/>
              <a:buChar char="•"/>
            </a:pPr>
            <a:r>
              <a:rPr lang="en-GB" sz="1500" dirty="0">
                <a:latin typeface="Arial" panose="020B0604020202020204" pitchFamily="34" charset="0"/>
                <a:cs typeface="Arial" panose="020B0604020202020204" pitchFamily="34" charset="0"/>
              </a:rPr>
              <a:t>The campaign saw an overall editorial approval rating of 75% (24% loved it &amp; 51% liked it). 76% found the content interesting, beating the industry benchmark by 22ppts.</a:t>
            </a:r>
          </a:p>
          <a:p>
            <a:pPr>
              <a:spcAft>
                <a:spcPts val="600"/>
              </a:spcAft>
              <a:buFont typeface="Arial" panose="020B0604020202020204" pitchFamily="34" charset="0"/>
              <a:buChar char="•"/>
            </a:pPr>
            <a:r>
              <a:rPr lang="en-GB" sz="1500" dirty="0">
                <a:latin typeface="Arial" panose="020B0604020202020204" pitchFamily="34" charset="0"/>
                <a:cs typeface="Arial" panose="020B0604020202020204" pitchFamily="34" charset="0"/>
              </a:rPr>
              <a:t>53% of Trinity Mirror readers said the “My Britain” column made them reflect on their own experiences: </a:t>
            </a:r>
          </a:p>
          <a:p>
            <a:pPr marL="557213" lvl="1" indent="-214313">
              <a:spcAft>
                <a:spcPts val="600"/>
              </a:spcAft>
              <a:buFont typeface="Arial" panose="020B0604020202020204" pitchFamily="34" charset="0"/>
              <a:buChar char="•"/>
            </a:pPr>
            <a:r>
              <a:rPr lang="en-GB" sz="1500" dirty="0">
                <a:latin typeface="Arial" panose="020B0604020202020204" pitchFamily="34" charset="0"/>
                <a:cs typeface="Arial" panose="020B0604020202020204" pitchFamily="34" charset="0"/>
              </a:rPr>
              <a:t>“It was very interesting and something I understand, being in the same situation myself.” </a:t>
            </a:r>
            <a:r>
              <a:rPr lang="en-GB" sz="1500" dirty="0" err="1">
                <a:latin typeface="Arial" panose="020B0604020202020204" pitchFamily="34" charset="0"/>
                <a:cs typeface="Arial" panose="020B0604020202020204" pitchFamily="34" charset="0"/>
              </a:rPr>
              <a:t>Viki</a:t>
            </a:r>
            <a:r>
              <a:rPr lang="en-GB" sz="1500" dirty="0">
                <a:latin typeface="Arial" panose="020B0604020202020204" pitchFamily="34" charset="0"/>
                <a:cs typeface="Arial" panose="020B0604020202020204" pitchFamily="34" charset="0"/>
              </a:rPr>
              <a:t>, 51</a:t>
            </a:r>
          </a:p>
          <a:p>
            <a:pPr marL="557213" lvl="1" indent="-214313">
              <a:spcAft>
                <a:spcPts val="600"/>
              </a:spcAft>
              <a:buFont typeface="Arial" panose="020B0604020202020204" pitchFamily="34" charset="0"/>
              <a:buChar char="•"/>
            </a:pPr>
            <a:r>
              <a:rPr lang="en-GB" sz="1500" dirty="0">
                <a:latin typeface="Arial" panose="020B0604020202020204" pitchFamily="34" charset="0"/>
                <a:cs typeface="Arial" panose="020B0604020202020204" pitchFamily="34" charset="0"/>
              </a:rPr>
              <a:t>“It’s a true reflection of what is happening in this day and age.”  Michelle, 44</a:t>
            </a:r>
          </a:p>
          <a:p>
            <a:pPr>
              <a:spcAft>
                <a:spcPts val="600"/>
              </a:spcAft>
              <a:buFont typeface="Arial" panose="020B0604020202020204" pitchFamily="34" charset="0"/>
              <a:buChar char="•"/>
            </a:pPr>
            <a:r>
              <a:rPr lang="en-GB" sz="1500" dirty="0">
                <a:latin typeface="Arial" panose="020B0604020202020204" pitchFamily="34" charset="0"/>
                <a:cs typeface="Arial" panose="020B0604020202020204" pitchFamily="34" charset="0"/>
              </a:rPr>
              <a:t>The digital native article saw over 18k page views, with audiences spending around 4 minutes reading the content. It was shared over 5,000 times online, including by Ken Loach himself on his personal Twitter feed!</a:t>
            </a:r>
          </a:p>
          <a:p>
            <a:pPr>
              <a:spcAft>
                <a:spcPts val="600"/>
              </a:spcAft>
              <a:buFont typeface="Arial" panose="020B0604020202020204" pitchFamily="34" charset="0"/>
              <a:buChar char="•"/>
            </a:pPr>
            <a:r>
              <a:rPr lang="en-GB" sz="1500" dirty="0">
                <a:latin typeface="Arial" panose="020B0604020202020204" pitchFamily="34" charset="0"/>
                <a:cs typeface="Arial" panose="020B0604020202020204" pitchFamily="34" charset="0"/>
              </a:rPr>
              <a:t>The bespoke overlay format online saw over 400k impressions with a 10.65% CTR – absolutely thrashing the industry average of 0.29%. (</a:t>
            </a:r>
            <a:r>
              <a:rPr lang="en-GB" sz="1500" b="1" dirty="0"/>
              <a:t>Click-through rate</a:t>
            </a:r>
            <a:r>
              <a:rPr lang="en-GB" sz="1500" dirty="0"/>
              <a:t> (</a:t>
            </a:r>
            <a:r>
              <a:rPr lang="en-GB" sz="1500" b="1" dirty="0"/>
              <a:t>CTR</a:t>
            </a:r>
            <a:r>
              <a:rPr lang="en-GB" sz="1500" dirty="0"/>
              <a:t>) </a:t>
            </a:r>
            <a:r>
              <a:rPr lang="en-GB" sz="1500" b="1" dirty="0"/>
              <a:t>is the ratio of users who click on a specific link to the number of total users who view a page, email, or advertisement. It is commonly used to measure the success of an online advertising campaign)</a:t>
            </a:r>
            <a:endParaRPr lang="en-GB" sz="1500" b="1" dirty="0">
              <a:latin typeface="Arial" panose="020B0604020202020204" pitchFamily="34" charset="0"/>
              <a:cs typeface="Arial" panose="020B0604020202020204" pitchFamily="34" charset="0"/>
            </a:endParaRPr>
          </a:p>
          <a:p>
            <a:pPr>
              <a:spcAft>
                <a:spcPts val="600"/>
              </a:spcAft>
              <a:buFont typeface="Arial" panose="020B0604020202020204" pitchFamily="34" charset="0"/>
              <a:buChar char="•"/>
            </a:pPr>
            <a:r>
              <a:rPr lang="en-GB" sz="1500" dirty="0">
                <a:latin typeface="Arial" panose="020B0604020202020204" pitchFamily="34" charset="0"/>
                <a:cs typeface="Arial" panose="020B0604020202020204" pitchFamily="34" charset="0"/>
              </a:rPr>
              <a:t>Overall, 57% of our audience said they wanted to watch the film as a result of the campaign</a:t>
            </a:r>
            <a:endParaRPr lang="en-GB" sz="1500" dirty="0"/>
          </a:p>
        </p:txBody>
      </p:sp>
      <p:sp>
        <p:nvSpPr>
          <p:cNvPr id="3" name="Title 1">
            <a:extLst>
              <a:ext uri="{FF2B5EF4-FFF2-40B4-BE49-F238E27FC236}">
                <a16:creationId xmlns:a16="http://schemas.microsoft.com/office/drawing/2014/main" id="{AABFDECC-0A13-FE9C-4D23-BFA19F819065}"/>
              </a:ext>
            </a:extLst>
          </p:cNvPr>
          <p:cNvSpPr txBox="1">
            <a:spLocks/>
          </p:cNvSpPr>
          <p:nvPr/>
        </p:nvSpPr>
        <p:spPr>
          <a:xfrm>
            <a:off x="-1" y="239884"/>
            <a:ext cx="9064869" cy="648139"/>
          </a:xfrm>
          <a:prstGeom prst="rect">
            <a:avLst/>
          </a:prstGeom>
          <a:solidFill>
            <a:srgbClr val="92D05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How successful was this campaign? </a:t>
            </a:r>
          </a:p>
        </p:txBody>
      </p:sp>
    </p:spTree>
    <p:extLst>
      <p:ext uri="{BB962C8B-B14F-4D97-AF65-F5344CB8AC3E}">
        <p14:creationId xmlns:p14="http://schemas.microsoft.com/office/powerpoint/2010/main" val="4255398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317" y="1493357"/>
            <a:ext cx="8526065" cy="3831818"/>
          </a:xfrm>
          <a:prstGeom prst="rect">
            <a:avLst/>
          </a:prstGeom>
        </p:spPr>
        <p:txBody>
          <a:bodyPr wrap="square">
            <a:spAutoFit/>
          </a:bodyPr>
          <a:lstStyle/>
          <a:p>
            <a:pPr fontAlgn="base">
              <a:lnSpc>
                <a:spcPct val="150000"/>
              </a:lnSpc>
            </a:pPr>
            <a:r>
              <a:rPr lang="en-US" sz="1350" dirty="0">
                <a:solidFill>
                  <a:srgbClr val="222222"/>
                </a:solidFill>
                <a:latin typeface="Arial" charset="0"/>
                <a:ea typeface="Arial" charset="0"/>
                <a:cs typeface="Arial" charset="0"/>
              </a:rPr>
              <a:t>Both Internet and mobile advertising are growing outlets for marketers who seek to capture the attention of people who are obtaining greater amounts of information through use of the Internet and using mobile-phone devices. </a:t>
            </a:r>
            <a:r>
              <a:rPr lang="en-US" sz="1350" b="1" dirty="0">
                <a:solidFill>
                  <a:srgbClr val="222222"/>
                </a:solidFill>
                <a:latin typeface="Arial" charset="0"/>
                <a:ea typeface="Arial" charset="0"/>
                <a:cs typeface="Arial" charset="0"/>
              </a:rPr>
              <a:t>Video ad overlays are a relatively new online advertising f</a:t>
            </a:r>
            <a:r>
              <a:rPr lang="en-US" sz="1350" dirty="0">
                <a:solidFill>
                  <a:srgbClr val="222222"/>
                </a:solidFill>
                <a:latin typeface="Arial" charset="0"/>
                <a:ea typeface="Arial" charset="0"/>
                <a:cs typeface="Arial" charset="0"/>
              </a:rPr>
              <a:t>ormat developed to monetize web-based video content.</a:t>
            </a:r>
          </a:p>
          <a:p>
            <a:pPr fontAlgn="base">
              <a:lnSpc>
                <a:spcPct val="150000"/>
              </a:lnSpc>
            </a:pPr>
            <a:endParaRPr lang="en-US" sz="1350" dirty="0">
              <a:solidFill>
                <a:srgbClr val="222222"/>
              </a:solidFill>
              <a:latin typeface="Arial" charset="0"/>
              <a:ea typeface="Arial" charset="0"/>
              <a:cs typeface="Arial" charset="0"/>
            </a:endParaRPr>
          </a:p>
          <a:p>
            <a:pPr fontAlgn="base">
              <a:lnSpc>
                <a:spcPct val="150000"/>
              </a:lnSpc>
            </a:pPr>
            <a:r>
              <a:rPr lang="en-US" sz="1350" b="1" dirty="0">
                <a:solidFill>
                  <a:srgbClr val="000000"/>
                </a:solidFill>
                <a:latin typeface="Arial" charset="0"/>
                <a:ea typeface="Arial" charset="0"/>
                <a:cs typeface="Arial" charset="0"/>
              </a:rPr>
              <a:t>How does it work? </a:t>
            </a:r>
          </a:p>
          <a:p>
            <a:pPr fontAlgn="base">
              <a:lnSpc>
                <a:spcPct val="150000"/>
              </a:lnSpc>
            </a:pPr>
            <a:endParaRPr lang="en-US" sz="1350" dirty="0">
              <a:solidFill>
                <a:srgbClr val="000000"/>
              </a:solidFill>
              <a:latin typeface="Arial" charset="0"/>
              <a:ea typeface="Arial" charset="0"/>
              <a:cs typeface="Arial" charset="0"/>
            </a:endParaRPr>
          </a:p>
          <a:p>
            <a:pPr fontAlgn="base">
              <a:lnSpc>
                <a:spcPct val="150000"/>
              </a:lnSpc>
            </a:pPr>
            <a:r>
              <a:rPr lang="en-US" sz="1350" dirty="0">
                <a:solidFill>
                  <a:srgbClr val="222222"/>
                </a:solidFill>
                <a:latin typeface="Arial" charset="0"/>
                <a:ea typeface="Arial" charset="0"/>
                <a:cs typeface="Arial" charset="0"/>
              </a:rPr>
              <a:t>Video ad displays are advertised across online videos monitors as a small semi-transparent banner, typically across the bottom of the screen. The ad banners appear during the course of a video's broadcast, displaying streaming ad units to the viewer of the video content. The viewer has the option to click on the ad space to open up a larger advertising display content or for redirect to the advertiser's website. There is also the option to click a box that makes the ad display from the video display.</a:t>
            </a:r>
          </a:p>
        </p:txBody>
      </p:sp>
      <p:sp>
        <p:nvSpPr>
          <p:cNvPr id="3" name="Title 1">
            <a:extLst>
              <a:ext uri="{FF2B5EF4-FFF2-40B4-BE49-F238E27FC236}">
                <a16:creationId xmlns:a16="http://schemas.microsoft.com/office/drawing/2014/main" id="{AABFDECC-0A13-FE9C-4D23-BFA19F819065}"/>
              </a:ext>
            </a:extLst>
          </p:cNvPr>
          <p:cNvSpPr txBox="1">
            <a:spLocks/>
          </p:cNvSpPr>
          <p:nvPr/>
        </p:nvSpPr>
        <p:spPr>
          <a:xfrm>
            <a:off x="-1" y="239884"/>
            <a:ext cx="9064869" cy="648139"/>
          </a:xfrm>
          <a:prstGeom prst="rect">
            <a:avLst/>
          </a:prstGeom>
          <a:solidFill>
            <a:srgbClr val="92D05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Video ad overlays</a:t>
            </a:r>
          </a:p>
        </p:txBody>
      </p:sp>
    </p:spTree>
    <p:extLst>
      <p:ext uri="{BB962C8B-B14F-4D97-AF65-F5344CB8AC3E}">
        <p14:creationId xmlns:p14="http://schemas.microsoft.com/office/powerpoint/2010/main" val="914031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754" y="2451081"/>
            <a:ext cx="7543800" cy="3127157"/>
          </a:xfrm>
          <a:prstGeom prst="rect">
            <a:avLst/>
          </a:prstGeom>
        </p:spPr>
      </p:pic>
      <p:sp>
        <p:nvSpPr>
          <p:cNvPr id="4" name="Title 1">
            <a:extLst>
              <a:ext uri="{FF2B5EF4-FFF2-40B4-BE49-F238E27FC236}">
                <a16:creationId xmlns:a16="http://schemas.microsoft.com/office/drawing/2014/main" id="{AABFDECC-0A13-FE9C-4D23-BFA19F819065}"/>
              </a:ext>
            </a:extLst>
          </p:cNvPr>
          <p:cNvSpPr txBox="1">
            <a:spLocks/>
          </p:cNvSpPr>
          <p:nvPr/>
        </p:nvSpPr>
        <p:spPr>
          <a:xfrm>
            <a:off x="-1" y="239884"/>
            <a:ext cx="9064869" cy="648139"/>
          </a:xfrm>
          <a:prstGeom prst="rect">
            <a:avLst/>
          </a:prstGeom>
          <a:solidFill>
            <a:srgbClr val="92D05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So how did the whole campaign go? </a:t>
            </a:r>
          </a:p>
        </p:txBody>
      </p:sp>
    </p:spTree>
    <p:extLst>
      <p:ext uri="{BB962C8B-B14F-4D97-AF65-F5344CB8AC3E}">
        <p14:creationId xmlns:p14="http://schemas.microsoft.com/office/powerpoint/2010/main" val="1073515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137"/>
          <a:stretch/>
        </p:blipFill>
        <p:spPr>
          <a:xfrm>
            <a:off x="0" y="1422686"/>
            <a:ext cx="4963438" cy="2880749"/>
          </a:xfrm>
          <a:prstGeom prst="rect">
            <a:avLst/>
          </a:prstGeom>
        </p:spPr>
      </p:pic>
      <p:pic>
        <p:nvPicPr>
          <p:cNvPr id="3" name="Picture 2"/>
          <p:cNvPicPr>
            <a:picLocks noChangeAspect="1"/>
          </p:cNvPicPr>
          <p:nvPr/>
        </p:nvPicPr>
        <p:blipFill rotWithShape="1">
          <a:blip r:embed="rId3"/>
          <a:srcRect t="27685" r="-3150"/>
          <a:stretch/>
        </p:blipFill>
        <p:spPr>
          <a:xfrm>
            <a:off x="0" y="4325602"/>
            <a:ext cx="5129408" cy="2247522"/>
          </a:xfrm>
          <a:prstGeom prst="rect">
            <a:avLst/>
          </a:prstGeom>
        </p:spPr>
      </p:pic>
      <p:sp>
        <p:nvSpPr>
          <p:cNvPr id="4" name="Rectangle 3"/>
          <p:cNvSpPr/>
          <p:nvPr/>
        </p:nvSpPr>
        <p:spPr>
          <a:xfrm>
            <a:off x="4963438" y="1005729"/>
            <a:ext cx="3845796" cy="507831"/>
          </a:xfrm>
          <a:prstGeom prst="rect">
            <a:avLst/>
          </a:prstGeom>
        </p:spPr>
        <p:txBody>
          <a:bodyPr wrap="none">
            <a:spAutoFit/>
          </a:bodyPr>
          <a:lstStyle/>
          <a:p>
            <a:r>
              <a:rPr lang="en-US" sz="1350" dirty="0">
                <a:hlinkClick r:id="rId4"/>
              </a:rPr>
              <a:t>https://www.youtube.com/watch?v=Nv0WY2TJnvM</a:t>
            </a:r>
            <a:endParaRPr lang="en-US" sz="1350" dirty="0"/>
          </a:p>
          <a:p>
            <a:endParaRPr lang="en-US" sz="1350" dirty="0"/>
          </a:p>
        </p:txBody>
      </p:sp>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60868" y="1372604"/>
            <a:ext cx="3203872" cy="1594247"/>
          </a:xfrm>
          <a:prstGeom prst="rect">
            <a:avLst/>
          </a:prstGeom>
        </p:spPr>
      </p:pic>
      <p:sp>
        <p:nvSpPr>
          <p:cNvPr id="6" name="TextBox 5"/>
          <p:cNvSpPr txBox="1"/>
          <p:nvPr/>
        </p:nvSpPr>
        <p:spPr>
          <a:xfrm>
            <a:off x="5260868" y="3150394"/>
            <a:ext cx="3203872" cy="300082"/>
          </a:xfrm>
          <a:prstGeom prst="rect">
            <a:avLst/>
          </a:prstGeom>
          <a:noFill/>
        </p:spPr>
        <p:txBody>
          <a:bodyPr wrap="square" rtlCol="0">
            <a:spAutoFit/>
          </a:bodyPr>
          <a:lstStyle/>
          <a:p>
            <a:r>
              <a:rPr lang="en-US" sz="1350" dirty="0"/>
              <a:t>Speeches in parliament</a:t>
            </a:r>
          </a:p>
        </p:txBody>
      </p:sp>
      <p:sp>
        <p:nvSpPr>
          <p:cNvPr id="7" name="TextBox 6"/>
          <p:cNvSpPr txBox="1"/>
          <p:nvPr/>
        </p:nvSpPr>
        <p:spPr>
          <a:xfrm>
            <a:off x="5129408" y="3737998"/>
            <a:ext cx="3203872" cy="300082"/>
          </a:xfrm>
          <a:prstGeom prst="rect">
            <a:avLst/>
          </a:prstGeom>
          <a:noFill/>
        </p:spPr>
        <p:txBody>
          <a:bodyPr wrap="square" rtlCol="0">
            <a:spAutoFit/>
          </a:bodyPr>
          <a:lstStyle/>
          <a:p>
            <a:r>
              <a:rPr lang="en-US" sz="1350"/>
              <a:t>Crowdfunding campaigns</a:t>
            </a:r>
          </a:p>
        </p:txBody>
      </p:sp>
      <p:sp>
        <p:nvSpPr>
          <p:cNvPr id="8" name="Title 1">
            <a:extLst>
              <a:ext uri="{FF2B5EF4-FFF2-40B4-BE49-F238E27FC236}">
                <a16:creationId xmlns:a16="http://schemas.microsoft.com/office/drawing/2014/main" id="{AABFDECC-0A13-FE9C-4D23-BFA19F819065}"/>
              </a:ext>
            </a:extLst>
          </p:cNvPr>
          <p:cNvSpPr txBox="1">
            <a:spLocks/>
          </p:cNvSpPr>
          <p:nvPr/>
        </p:nvSpPr>
        <p:spPr>
          <a:xfrm>
            <a:off x="0" y="41655"/>
            <a:ext cx="2976880" cy="1325563"/>
          </a:xfrm>
          <a:prstGeom prst="rect">
            <a:avLst/>
          </a:prstGeom>
          <a:solidFill>
            <a:srgbClr val="92D05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Other Campaigns</a:t>
            </a:r>
          </a:p>
        </p:txBody>
      </p:sp>
    </p:spTree>
    <p:extLst>
      <p:ext uri="{BB962C8B-B14F-4D97-AF65-F5344CB8AC3E}">
        <p14:creationId xmlns:p14="http://schemas.microsoft.com/office/powerpoint/2010/main" val="2729944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6822"/>
          <a:stretch/>
        </p:blipFill>
        <p:spPr>
          <a:xfrm>
            <a:off x="122634" y="1017984"/>
            <a:ext cx="8939628" cy="2732485"/>
          </a:xfrm>
          <a:prstGeom prst="rect">
            <a:avLst/>
          </a:prstGeom>
        </p:spPr>
      </p:pic>
      <p:sp>
        <p:nvSpPr>
          <p:cNvPr id="3" name="TextBox 2"/>
          <p:cNvSpPr txBox="1"/>
          <p:nvPr/>
        </p:nvSpPr>
        <p:spPr>
          <a:xfrm>
            <a:off x="4714875" y="1800225"/>
            <a:ext cx="1232297" cy="3231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500" dirty="0"/>
              <a:t>Marketing</a:t>
            </a:r>
            <a:r>
              <a:rPr lang="en-US" sz="1350" dirty="0"/>
              <a:t>?</a:t>
            </a:r>
          </a:p>
        </p:txBody>
      </p:sp>
      <p:sp>
        <p:nvSpPr>
          <p:cNvPr id="4" name="TextBox 3"/>
          <p:cNvSpPr txBox="1"/>
          <p:nvPr/>
        </p:nvSpPr>
        <p:spPr>
          <a:xfrm>
            <a:off x="7197326" y="2341362"/>
            <a:ext cx="1257301" cy="3231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500" dirty="0"/>
              <a:t>promotion</a:t>
            </a:r>
            <a:endParaRPr lang="en-US" sz="1350" dirty="0"/>
          </a:p>
        </p:txBody>
      </p:sp>
      <p:sp>
        <p:nvSpPr>
          <p:cNvPr id="5" name="TextBox 4"/>
          <p:cNvSpPr txBox="1"/>
          <p:nvPr/>
        </p:nvSpPr>
        <p:spPr>
          <a:xfrm>
            <a:off x="2039540" y="2641445"/>
            <a:ext cx="2407445" cy="3231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500"/>
              <a:t>of films?</a:t>
            </a:r>
            <a:endParaRPr lang="en-US" sz="1350" dirty="0"/>
          </a:p>
        </p:txBody>
      </p:sp>
      <p:sp>
        <p:nvSpPr>
          <p:cNvPr id="6" name="TextBox 5"/>
          <p:cNvSpPr txBox="1"/>
          <p:nvPr/>
        </p:nvSpPr>
        <p:spPr>
          <a:xfrm>
            <a:off x="122634" y="3746851"/>
            <a:ext cx="8939628" cy="530915"/>
          </a:xfrm>
          <a:prstGeom prst="rect">
            <a:avLst/>
          </a:prstGeom>
          <a:solidFill>
            <a:schemeClr val="bg1"/>
          </a:solidFill>
        </p:spPr>
        <p:txBody>
          <a:bodyPr wrap="square" rtlCol="0">
            <a:spAutoFit/>
          </a:bodyPr>
          <a:lstStyle/>
          <a:p>
            <a:r>
              <a:rPr lang="en-US" sz="1350" dirty="0"/>
              <a:t>                                 </a:t>
            </a:r>
            <a:r>
              <a:rPr lang="en-US" sz="1350" dirty="0">
                <a:latin typeface="Arial" panose="020B0604020202020204" pitchFamily="34" charset="0"/>
                <a:cs typeface="Arial" panose="020B0604020202020204" pitchFamily="34" charset="0"/>
              </a:rPr>
              <a:t>(d)</a:t>
            </a:r>
            <a:r>
              <a:rPr lang="en-US" sz="1500" dirty="0">
                <a:latin typeface="Arial" panose="020B0604020202020204" pitchFamily="34" charset="0"/>
                <a:cs typeface="Arial" panose="020B0604020202020204" pitchFamily="34" charset="0"/>
              </a:rPr>
              <a:t>        Explain how Independent films can be promoted despite a lesser budget.</a:t>
            </a:r>
            <a:r>
              <a:rPr lang="en-US" sz="1350" dirty="0">
                <a:latin typeface="Arial" panose="020B0604020202020204" pitchFamily="34" charset="0"/>
                <a:cs typeface="Arial" panose="020B0604020202020204" pitchFamily="34" charset="0"/>
              </a:rPr>
              <a:t> [12]</a:t>
            </a:r>
          </a:p>
          <a:p>
            <a:endParaRPr lang="en-US" sz="1350" dirty="0"/>
          </a:p>
        </p:txBody>
      </p:sp>
      <p:sp>
        <p:nvSpPr>
          <p:cNvPr id="7" name="TextBox 6"/>
          <p:cNvSpPr txBox="1"/>
          <p:nvPr/>
        </p:nvSpPr>
        <p:spPr>
          <a:xfrm>
            <a:off x="122634" y="1017984"/>
            <a:ext cx="1516857" cy="300082"/>
          </a:xfrm>
          <a:prstGeom prst="rect">
            <a:avLst/>
          </a:prstGeom>
          <a:noFill/>
        </p:spPr>
        <p:txBody>
          <a:bodyPr wrap="square" rtlCol="0">
            <a:spAutoFit/>
          </a:bodyPr>
          <a:lstStyle/>
          <a:p>
            <a:r>
              <a:rPr lang="en-US" sz="1350" dirty="0"/>
              <a:t>EXAM Question</a:t>
            </a:r>
          </a:p>
        </p:txBody>
      </p:sp>
      <p:sp>
        <p:nvSpPr>
          <p:cNvPr id="8" name="Title 1">
            <a:extLst>
              <a:ext uri="{FF2B5EF4-FFF2-40B4-BE49-F238E27FC236}">
                <a16:creationId xmlns:a16="http://schemas.microsoft.com/office/drawing/2014/main" id="{AABFDECC-0A13-FE9C-4D23-BFA19F819065}"/>
              </a:ext>
            </a:extLst>
          </p:cNvPr>
          <p:cNvSpPr txBox="1">
            <a:spLocks/>
          </p:cNvSpPr>
          <p:nvPr/>
        </p:nvSpPr>
        <p:spPr>
          <a:xfrm>
            <a:off x="-1" y="239884"/>
            <a:ext cx="9064869" cy="648139"/>
          </a:xfrm>
          <a:prstGeom prst="rect">
            <a:avLst/>
          </a:prstGeom>
          <a:solidFill>
            <a:srgbClr val="92D05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Com 1 Sec B style exam questions</a:t>
            </a:r>
          </a:p>
        </p:txBody>
      </p:sp>
      <p:sp>
        <p:nvSpPr>
          <p:cNvPr id="9" name="TextBox 8"/>
          <p:cNvSpPr txBox="1"/>
          <p:nvPr/>
        </p:nvSpPr>
        <p:spPr>
          <a:xfrm>
            <a:off x="4714875" y="5717589"/>
            <a:ext cx="4306162" cy="923330"/>
          </a:xfrm>
          <a:prstGeom prst="rect">
            <a:avLst/>
          </a:prstGeom>
          <a:noFill/>
        </p:spPr>
        <p:txBody>
          <a:bodyPr wrap="square" rtlCol="0">
            <a:spAutoFit/>
          </a:bodyPr>
          <a:lstStyle/>
          <a:p>
            <a:r>
              <a:rPr lang="en-GB" b="1" dirty="0"/>
              <a:t>NOTE</a:t>
            </a:r>
          </a:p>
          <a:p>
            <a:r>
              <a:rPr lang="en-GB" dirty="0"/>
              <a:t>There is also a question 4 in this part of the paper. It is usually divided into two parts.</a:t>
            </a:r>
          </a:p>
        </p:txBody>
      </p:sp>
    </p:spTree>
    <p:extLst>
      <p:ext uri="{BB962C8B-B14F-4D97-AF65-F5344CB8AC3E}">
        <p14:creationId xmlns:p14="http://schemas.microsoft.com/office/powerpoint/2010/main" val="12821834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65126"/>
            <a:ext cx="9144000" cy="1325563"/>
          </a:xfrm>
          <a:solidFill>
            <a:srgbClr val="92D050"/>
          </a:solidFill>
        </p:spPr>
        <p:txBody>
          <a:bodyPr>
            <a:normAutofit/>
          </a:bodyPr>
          <a:lstStyle/>
          <a:p>
            <a:r>
              <a:rPr lang="en-GB" sz="3800" b="1" dirty="0"/>
              <a:t>Task: summarise the film promotion methods used. Divide them into ABL and BTL.</a:t>
            </a:r>
          </a:p>
        </p:txBody>
      </p:sp>
      <p:sp>
        <p:nvSpPr>
          <p:cNvPr id="4" name="Content Placeholder 3"/>
          <p:cNvSpPr>
            <a:spLocks noGrp="1"/>
          </p:cNvSpPr>
          <p:nvPr>
            <p:ph idx="1"/>
          </p:nvPr>
        </p:nvSpPr>
        <p:spPr/>
        <p:txBody>
          <a:bodyPr/>
          <a:lstStyle/>
          <a:p>
            <a:r>
              <a:rPr lang="en-GB" dirty="0"/>
              <a:t>Give your summary a sensible title and file it along with the rest of your notes. </a:t>
            </a:r>
          </a:p>
        </p:txBody>
      </p:sp>
    </p:spTree>
    <p:extLst>
      <p:ext uri="{BB962C8B-B14F-4D97-AF65-F5344CB8AC3E}">
        <p14:creationId xmlns:p14="http://schemas.microsoft.com/office/powerpoint/2010/main" val="1634742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150"/>
            <a:ext cx="8515350" cy="733912"/>
          </a:xfrm>
          <a:solidFill>
            <a:srgbClr val="92D050"/>
          </a:solidFill>
        </p:spPr>
        <p:txBody>
          <a:bodyPr/>
          <a:lstStyle/>
          <a:p>
            <a:endParaRPr lang="en-GB" b="1"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158535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150"/>
            <a:ext cx="8515350" cy="733912"/>
          </a:xfrm>
          <a:solidFill>
            <a:srgbClr val="92D050"/>
          </a:solidFill>
        </p:spPr>
        <p:txBody>
          <a:bodyPr/>
          <a:lstStyle/>
          <a:p>
            <a:endParaRPr lang="en-GB" b="1"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151314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150"/>
            <a:ext cx="8515350" cy="733912"/>
          </a:xfrm>
          <a:solidFill>
            <a:srgbClr val="92D050"/>
          </a:solidFill>
        </p:spPr>
        <p:txBody>
          <a:bodyPr/>
          <a:lstStyle/>
          <a:p>
            <a:endParaRPr lang="en-GB" b="1"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708719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150"/>
            <a:ext cx="8515350" cy="733912"/>
          </a:xfrm>
          <a:solidFill>
            <a:srgbClr val="92D050"/>
          </a:solidFill>
        </p:spPr>
        <p:txBody>
          <a:bodyPr/>
          <a:lstStyle/>
          <a:p>
            <a:endParaRPr lang="en-GB" b="1"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24376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150"/>
            <a:ext cx="8515350" cy="733912"/>
          </a:xfrm>
          <a:solidFill>
            <a:srgbClr val="92D050"/>
          </a:solidFill>
        </p:spPr>
        <p:txBody>
          <a:bodyPr/>
          <a:lstStyle/>
          <a:p>
            <a:endParaRPr lang="en-GB" b="1"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8193359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150"/>
            <a:ext cx="8515350" cy="733912"/>
          </a:xfrm>
          <a:solidFill>
            <a:srgbClr val="92D050"/>
          </a:solidFill>
        </p:spPr>
        <p:txBody>
          <a:bodyPr/>
          <a:lstStyle/>
          <a:p>
            <a:endParaRPr lang="en-GB" b="1"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688329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150"/>
            <a:ext cx="8515350" cy="733912"/>
          </a:xfrm>
          <a:solidFill>
            <a:srgbClr val="92D050"/>
          </a:solidFill>
        </p:spPr>
        <p:txBody>
          <a:bodyPr/>
          <a:lstStyle/>
          <a:p>
            <a:endParaRPr lang="en-GB" b="1"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447939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150"/>
            <a:ext cx="8515350" cy="733912"/>
          </a:xfrm>
          <a:solidFill>
            <a:srgbClr val="92D050"/>
          </a:solidFill>
        </p:spPr>
        <p:txBody>
          <a:bodyPr/>
          <a:lstStyle/>
          <a:p>
            <a:endParaRPr lang="en-GB" b="1"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133568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66074"/>
          <a:stretch/>
        </p:blipFill>
        <p:spPr>
          <a:xfrm>
            <a:off x="296466" y="1294209"/>
            <a:ext cx="1568054" cy="1761783"/>
          </a:xfrm>
          <a:prstGeom prst="rect">
            <a:avLst/>
          </a:prstGeom>
        </p:spPr>
      </p:pic>
      <p:sp>
        <p:nvSpPr>
          <p:cNvPr id="4" name="TextBox 3"/>
          <p:cNvSpPr txBox="1"/>
          <p:nvPr/>
        </p:nvSpPr>
        <p:spPr>
          <a:xfrm>
            <a:off x="296466" y="932260"/>
            <a:ext cx="1568054" cy="300082"/>
          </a:xfrm>
          <a:prstGeom prst="rect">
            <a:avLst/>
          </a:prstGeom>
          <a:noFill/>
        </p:spPr>
        <p:txBody>
          <a:bodyPr wrap="square" rtlCol="0">
            <a:spAutoFit/>
          </a:bodyPr>
          <a:lstStyle/>
          <a:p>
            <a:r>
              <a:rPr lang="en-US" sz="1350" dirty="0"/>
              <a:t>3a: </a:t>
            </a:r>
            <a:r>
              <a:rPr lang="en-US" sz="1350"/>
              <a:t>	2 </a:t>
            </a:r>
            <a:r>
              <a:rPr lang="en-US" sz="1350" dirty="0"/>
              <a:t>marks</a:t>
            </a:r>
          </a:p>
        </p:txBody>
      </p:sp>
      <p:sp>
        <p:nvSpPr>
          <p:cNvPr id="6" name="TextBox 5"/>
          <p:cNvSpPr txBox="1"/>
          <p:nvPr/>
        </p:nvSpPr>
        <p:spPr>
          <a:xfrm>
            <a:off x="2292150" y="932260"/>
            <a:ext cx="1568054" cy="300082"/>
          </a:xfrm>
          <a:prstGeom prst="rect">
            <a:avLst/>
          </a:prstGeom>
          <a:noFill/>
        </p:spPr>
        <p:txBody>
          <a:bodyPr wrap="square" rtlCol="0">
            <a:spAutoFit/>
          </a:bodyPr>
          <a:lstStyle/>
          <a:p>
            <a:r>
              <a:rPr lang="en-US" sz="1350" dirty="0"/>
              <a:t>3b: 	10 marks</a:t>
            </a:r>
          </a:p>
        </p:txBody>
      </p:sp>
      <p:graphicFrame>
        <p:nvGraphicFramePr>
          <p:cNvPr id="10" name="Table 9"/>
          <p:cNvGraphicFramePr>
            <a:graphicFrameLocks noGrp="1"/>
          </p:cNvGraphicFramePr>
          <p:nvPr/>
        </p:nvGraphicFramePr>
        <p:xfrm>
          <a:off x="2350211" y="1294209"/>
          <a:ext cx="3019986" cy="2857500"/>
        </p:xfrm>
        <a:graphic>
          <a:graphicData uri="http://schemas.openxmlformats.org/drawingml/2006/table">
            <a:tbl>
              <a:tblPr firstRow="1" bandRow="1">
                <a:tableStyleId>{5940675A-B579-460E-94D1-54222C63F5DA}</a:tableStyleId>
              </a:tblPr>
              <a:tblGrid>
                <a:gridCol w="319599">
                  <a:extLst>
                    <a:ext uri="{9D8B030D-6E8A-4147-A177-3AD203B41FA5}">
                      <a16:colId xmlns:a16="http://schemas.microsoft.com/office/drawing/2014/main" val="20000"/>
                    </a:ext>
                  </a:extLst>
                </a:gridCol>
                <a:gridCol w="2700387">
                  <a:extLst>
                    <a:ext uri="{9D8B030D-6E8A-4147-A177-3AD203B41FA5}">
                      <a16:colId xmlns:a16="http://schemas.microsoft.com/office/drawing/2014/main" val="20001"/>
                    </a:ext>
                  </a:extLst>
                </a:gridCol>
              </a:tblGrid>
              <a:tr h="548640">
                <a:tc>
                  <a:txBody>
                    <a:bodyPr/>
                    <a:lstStyle/>
                    <a:p>
                      <a:r>
                        <a:rPr lang="en-US" sz="1100" dirty="0"/>
                        <a:t>5</a:t>
                      </a:r>
                    </a:p>
                  </a:txBody>
                  <a:tcPr marL="68580" marR="68580" marT="34290" marB="34290"/>
                </a:tc>
                <a:tc>
                  <a:txBody>
                    <a:bodyPr/>
                    <a:lstStyle/>
                    <a:p>
                      <a:r>
                        <a:rPr lang="en-US" sz="1100" dirty="0"/>
                        <a:t>9-10 marks</a:t>
                      </a:r>
                    </a:p>
                    <a:p>
                      <a:r>
                        <a:rPr lang="en-US" sz="1100" dirty="0"/>
                        <a:t>Excellent</a:t>
                      </a:r>
                      <a:r>
                        <a:rPr lang="en-US" sz="1100" baseline="0" dirty="0"/>
                        <a:t>, detailed and accurate knowledge</a:t>
                      </a:r>
                    </a:p>
                    <a:p>
                      <a:r>
                        <a:rPr lang="en-US" sz="1100" baseline="0" dirty="0"/>
                        <a:t>A thorough understanding</a:t>
                      </a:r>
                      <a:endParaRPr lang="en-US" sz="1100" dirty="0"/>
                    </a:p>
                  </a:txBody>
                  <a:tcPr marL="68580" marR="68580" marT="34290" marB="34290"/>
                </a:tc>
                <a:extLst>
                  <a:ext uri="{0D108BD9-81ED-4DB2-BD59-A6C34878D82A}">
                    <a16:rowId xmlns:a16="http://schemas.microsoft.com/office/drawing/2014/main" val="10000"/>
                  </a:ext>
                </a:extLst>
              </a:tr>
              <a:tr h="548640">
                <a:tc>
                  <a:txBody>
                    <a:bodyPr/>
                    <a:lstStyle/>
                    <a:p>
                      <a:r>
                        <a:rPr lang="en-US" sz="1100" dirty="0"/>
                        <a:t>4</a:t>
                      </a:r>
                    </a:p>
                  </a:txBody>
                  <a:tcPr marL="68580" marR="68580" marT="34290" marB="34290"/>
                </a:tc>
                <a:tc>
                  <a:txBody>
                    <a:bodyPr/>
                    <a:lstStyle/>
                    <a:p>
                      <a:r>
                        <a:rPr lang="en-US" sz="1100" dirty="0"/>
                        <a:t>7-8</a:t>
                      </a:r>
                    </a:p>
                    <a:p>
                      <a:r>
                        <a:rPr lang="en-US" sz="1100" dirty="0"/>
                        <a:t>Good</a:t>
                      </a:r>
                      <a:r>
                        <a:rPr lang="en-US" sz="1100" baseline="0" dirty="0"/>
                        <a:t>, accurate knowledge</a:t>
                      </a:r>
                    </a:p>
                    <a:p>
                      <a:r>
                        <a:rPr lang="en-US" sz="1100" baseline="0" dirty="0"/>
                        <a:t>A secure understanding</a:t>
                      </a:r>
                      <a:endParaRPr lang="en-US" sz="1100" dirty="0"/>
                    </a:p>
                  </a:txBody>
                  <a:tcPr marL="68580" marR="68580" marT="34290" marB="34290"/>
                </a:tc>
                <a:extLst>
                  <a:ext uri="{0D108BD9-81ED-4DB2-BD59-A6C34878D82A}">
                    <a16:rowId xmlns:a16="http://schemas.microsoft.com/office/drawing/2014/main" val="10001"/>
                  </a:ext>
                </a:extLst>
              </a:tr>
              <a:tr h="548640">
                <a:tc>
                  <a:txBody>
                    <a:bodyPr/>
                    <a:lstStyle/>
                    <a:p>
                      <a:r>
                        <a:rPr lang="en-US" sz="1100" dirty="0"/>
                        <a:t>3</a:t>
                      </a:r>
                    </a:p>
                  </a:txBody>
                  <a:tcPr marL="68580" marR="68580" marT="34290" marB="34290"/>
                </a:tc>
                <a:tc>
                  <a:txBody>
                    <a:bodyPr/>
                    <a:lstStyle/>
                    <a:p>
                      <a:r>
                        <a:rPr lang="en-US" sz="1100" dirty="0"/>
                        <a:t>5-6</a:t>
                      </a:r>
                    </a:p>
                    <a:p>
                      <a:r>
                        <a:rPr lang="en-US" sz="1100" dirty="0"/>
                        <a:t>Satisfactory</a:t>
                      </a:r>
                      <a:r>
                        <a:rPr lang="en-US" sz="1100" baseline="0" dirty="0"/>
                        <a:t>,  knowledge</a:t>
                      </a:r>
                    </a:p>
                    <a:p>
                      <a:r>
                        <a:rPr lang="en-US" sz="1100" baseline="0" dirty="0"/>
                        <a:t>A reasonable understanding</a:t>
                      </a:r>
                      <a:endParaRPr lang="en-US" sz="1100" dirty="0"/>
                    </a:p>
                  </a:txBody>
                  <a:tcPr marL="68580" marR="68580" marT="34290" marB="34290"/>
                </a:tc>
                <a:extLst>
                  <a:ext uri="{0D108BD9-81ED-4DB2-BD59-A6C34878D82A}">
                    <a16:rowId xmlns:a16="http://schemas.microsoft.com/office/drawing/2014/main" val="10002"/>
                  </a:ext>
                </a:extLst>
              </a:tr>
              <a:tr h="548640">
                <a:tc>
                  <a:txBody>
                    <a:bodyPr/>
                    <a:lstStyle/>
                    <a:p>
                      <a:r>
                        <a:rPr lang="en-US" sz="1100" dirty="0"/>
                        <a:t>2</a:t>
                      </a:r>
                    </a:p>
                  </a:txBody>
                  <a:tcPr marL="68580" marR="68580" marT="34290" marB="34290"/>
                </a:tc>
                <a:tc>
                  <a:txBody>
                    <a:bodyPr/>
                    <a:lstStyle/>
                    <a:p>
                      <a:r>
                        <a:rPr lang="en-US" sz="1100" dirty="0"/>
                        <a:t>3-4</a:t>
                      </a:r>
                    </a:p>
                    <a:p>
                      <a:r>
                        <a:rPr lang="en-US" sz="1100" dirty="0"/>
                        <a:t>Basic</a:t>
                      </a:r>
                      <a:r>
                        <a:rPr lang="en-US" sz="1100" baseline="0" dirty="0"/>
                        <a:t>, knowledge</a:t>
                      </a:r>
                    </a:p>
                    <a:p>
                      <a:r>
                        <a:rPr lang="en-US" sz="1100" baseline="0" dirty="0"/>
                        <a:t>A basic understanding</a:t>
                      </a:r>
                      <a:endParaRPr lang="en-US" sz="1100" dirty="0"/>
                    </a:p>
                  </a:txBody>
                  <a:tcPr marL="68580" marR="68580" marT="34290" marB="34290"/>
                </a:tc>
                <a:extLst>
                  <a:ext uri="{0D108BD9-81ED-4DB2-BD59-A6C34878D82A}">
                    <a16:rowId xmlns:a16="http://schemas.microsoft.com/office/drawing/2014/main" val="10003"/>
                  </a:ext>
                </a:extLst>
              </a:tr>
              <a:tr h="548640">
                <a:tc>
                  <a:txBody>
                    <a:bodyPr/>
                    <a:lstStyle/>
                    <a:p>
                      <a:r>
                        <a:rPr lang="en-US" sz="1100" dirty="0"/>
                        <a:t>1</a:t>
                      </a:r>
                    </a:p>
                  </a:txBody>
                  <a:tcPr marL="68580" marR="68580" marT="34290" marB="34290"/>
                </a:tc>
                <a:tc>
                  <a:txBody>
                    <a:bodyPr/>
                    <a:lstStyle/>
                    <a:p>
                      <a:r>
                        <a:rPr lang="en-US" sz="1100" dirty="0"/>
                        <a:t>1-2</a:t>
                      </a:r>
                    </a:p>
                    <a:p>
                      <a:r>
                        <a:rPr lang="en-US" sz="1100" dirty="0"/>
                        <a:t>Minimal </a:t>
                      </a:r>
                      <a:r>
                        <a:rPr lang="en-US" sz="1100" baseline="0" dirty="0"/>
                        <a:t>knowledge</a:t>
                      </a:r>
                    </a:p>
                    <a:p>
                      <a:r>
                        <a:rPr lang="en-US" sz="1100" baseline="0" dirty="0"/>
                        <a:t>Minima1, if any understanding</a:t>
                      </a:r>
                      <a:endParaRPr lang="en-US" sz="1100" dirty="0"/>
                    </a:p>
                  </a:txBody>
                  <a:tcPr marL="68580" marR="68580" marT="34290" marB="34290"/>
                </a:tc>
                <a:extLst>
                  <a:ext uri="{0D108BD9-81ED-4DB2-BD59-A6C34878D82A}">
                    <a16:rowId xmlns:a16="http://schemas.microsoft.com/office/drawing/2014/main" val="10004"/>
                  </a:ext>
                </a:extLst>
              </a:tr>
            </a:tbl>
          </a:graphicData>
        </a:graphic>
      </p:graphicFrame>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888" y="1294209"/>
            <a:ext cx="1838325" cy="1447800"/>
          </a:xfrm>
          <a:prstGeom prst="rect">
            <a:avLst/>
          </a:prstGeom>
        </p:spPr>
      </p:pic>
      <p:graphicFrame>
        <p:nvGraphicFramePr>
          <p:cNvPr id="12" name="Table 11"/>
          <p:cNvGraphicFramePr>
            <a:graphicFrameLocks noGrp="1"/>
          </p:cNvGraphicFramePr>
          <p:nvPr/>
        </p:nvGraphicFramePr>
        <p:xfrm>
          <a:off x="5855888" y="3055992"/>
          <a:ext cx="3019986" cy="2689860"/>
        </p:xfrm>
        <a:graphic>
          <a:graphicData uri="http://schemas.openxmlformats.org/drawingml/2006/table">
            <a:tbl>
              <a:tblPr firstRow="1" bandRow="1">
                <a:tableStyleId>{5940675A-B579-460E-94D1-54222C63F5DA}</a:tableStyleId>
              </a:tblPr>
              <a:tblGrid>
                <a:gridCol w="319599">
                  <a:extLst>
                    <a:ext uri="{9D8B030D-6E8A-4147-A177-3AD203B41FA5}">
                      <a16:colId xmlns:a16="http://schemas.microsoft.com/office/drawing/2014/main" val="20000"/>
                    </a:ext>
                  </a:extLst>
                </a:gridCol>
                <a:gridCol w="2700387">
                  <a:extLst>
                    <a:ext uri="{9D8B030D-6E8A-4147-A177-3AD203B41FA5}">
                      <a16:colId xmlns:a16="http://schemas.microsoft.com/office/drawing/2014/main" val="20001"/>
                    </a:ext>
                  </a:extLst>
                </a:gridCol>
              </a:tblGrid>
              <a:tr h="548640">
                <a:tc>
                  <a:txBody>
                    <a:bodyPr/>
                    <a:lstStyle/>
                    <a:p>
                      <a:r>
                        <a:rPr lang="en-US" sz="1100" dirty="0"/>
                        <a:t>4</a:t>
                      </a:r>
                    </a:p>
                  </a:txBody>
                  <a:tcPr marL="68580" marR="68580" marT="34290" marB="34290"/>
                </a:tc>
                <a:tc>
                  <a:txBody>
                    <a:bodyPr/>
                    <a:lstStyle/>
                    <a:p>
                      <a:r>
                        <a:rPr lang="en-US" sz="1100" dirty="0"/>
                        <a:t>10-12 marks</a:t>
                      </a:r>
                    </a:p>
                    <a:p>
                      <a:r>
                        <a:rPr lang="en-US" sz="1100" dirty="0"/>
                        <a:t>Excellent</a:t>
                      </a:r>
                      <a:r>
                        <a:rPr lang="en-US" sz="1100" baseline="0" dirty="0"/>
                        <a:t>, detailed and accurate knowledge</a:t>
                      </a:r>
                    </a:p>
                    <a:p>
                      <a:r>
                        <a:rPr lang="en-US" sz="1100" baseline="0" dirty="0"/>
                        <a:t>A thorough understanding</a:t>
                      </a:r>
                      <a:endParaRPr lang="en-US" sz="1100" dirty="0"/>
                    </a:p>
                  </a:txBody>
                  <a:tcPr marL="68580" marR="68580" marT="34290" marB="34290"/>
                </a:tc>
                <a:extLst>
                  <a:ext uri="{0D108BD9-81ED-4DB2-BD59-A6C34878D82A}">
                    <a16:rowId xmlns:a16="http://schemas.microsoft.com/office/drawing/2014/main" val="10000"/>
                  </a:ext>
                </a:extLst>
              </a:tr>
              <a:tr h="548640">
                <a:tc>
                  <a:txBody>
                    <a:bodyPr/>
                    <a:lstStyle/>
                    <a:p>
                      <a:r>
                        <a:rPr lang="en-US" sz="1100" dirty="0"/>
                        <a:t>3</a:t>
                      </a:r>
                    </a:p>
                  </a:txBody>
                  <a:tcPr marL="68580" marR="68580" marT="34290" marB="34290"/>
                </a:tc>
                <a:tc>
                  <a:txBody>
                    <a:bodyPr/>
                    <a:lstStyle/>
                    <a:p>
                      <a:r>
                        <a:rPr lang="en-US" sz="1100" dirty="0"/>
                        <a:t>7-9</a:t>
                      </a:r>
                    </a:p>
                    <a:p>
                      <a:r>
                        <a:rPr lang="en-US" sz="1100" dirty="0"/>
                        <a:t>Good</a:t>
                      </a:r>
                      <a:r>
                        <a:rPr lang="en-US" sz="1100" baseline="0" dirty="0"/>
                        <a:t>, accurate knowledge</a:t>
                      </a:r>
                    </a:p>
                    <a:p>
                      <a:r>
                        <a:rPr lang="en-US" sz="1100" baseline="0" dirty="0"/>
                        <a:t>A secure understanding</a:t>
                      </a:r>
                      <a:endParaRPr lang="en-US" sz="1100" dirty="0"/>
                    </a:p>
                  </a:txBody>
                  <a:tcPr marL="68580" marR="68580" marT="34290" marB="34290"/>
                </a:tc>
                <a:extLst>
                  <a:ext uri="{0D108BD9-81ED-4DB2-BD59-A6C34878D82A}">
                    <a16:rowId xmlns:a16="http://schemas.microsoft.com/office/drawing/2014/main" val="10001"/>
                  </a:ext>
                </a:extLst>
              </a:tr>
              <a:tr h="548640">
                <a:tc>
                  <a:txBody>
                    <a:bodyPr/>
                    <a:lstStyle/>
                    <a:p>
                      <a:r>
                        <a:rPr lang="en-US" sz="1100" dirty="0"/>
                        <a:t>2</a:t>
                      </a:r>
                    </a:p>
                  </a:txBody>
                  <a:tcPr marL="68580" marR="68580" marT="34290" marB="34290"/>
                </a:tc>
                <a:tc>
                  <a:txBody>
                    <a:bodyPr/>
                    <a:lstStyle/>
                    <a:p>
                      <a:r>
                        <a:rPr lang="en-US" sz="1100" dirty="0"/>
                        <a:t>4-6</a:t>
                      </a:r>
                    </a:p>
                    <a:p>
                      <a:r>
                        <a:rPr lang="en-US" sz="1100" dirty="0"/>
                        <a:t>Satisfactory</a:t>
                      </a:r>
                      <a:r>
                        <a:rPr lang="en-US" sz="1100" baseline="0" dirty="0"/>
                        <a:t>,  knowledge</a:t>
                      </a:r>
                    </a:p>
                    <a:p>
                      <a:r>
                        <a:rPr lang="en-US" sz="1100" baseline="0" dirty="0"/>
                        <a:t>A reasonable understanding</a:t>
                      </a:r>
                      <a:endParaRPr lang="en-US" sz="1100" dirty="0"/>
                    </a:p>
                  </a:txBody>
                  <a:tcPr marL="68580" marR="68580" marT="34290" marB="34290"/>
                </a:tc>
                <a:extLst>
                  <a:ext uri="{0D108BD9-81ED-4DB2-BD59-A6C34878D82A}">
                    <a16:rowId xmlns:a16="http://schemas.microsoft.com/office/drawing/2014/main" val="10002"/>
                  </a:ext>
                </a:extLst>
              </a:tr>
              <a:tr h="548640">
                <a:tc>
                  <a:txBody>
                    <a:bodyPr/>
                    <a:lstStyle/>
                    <a:p>
                      <a:r>
                        <a:rPr lang="en-US" sz="1100" dirty="0"/>
                        <a:t>1</a:t>
                      </a:r>
                    </a:p>
                  </a:txBody>
                  <a:tcPr marL="68580" marR="68580" marT="34290" marB="34290"/>
                </a:tc>
                <a:tc>
                  <a:txBody>
                    <a:bodyPr/>
                    <a:lstStyle/>
                    <a:p>
                      <a:r>
                        <a:rPr lang="en-US" sz="1100" dirty="0"/>
                        <a:t>1-3</a:t>
                      </a:r>
                    </a:p>
                    <a:p>
                      <a:r>
                        <a:rPr lang="en-US" sz="1100" dirty="0"/>
                        <a:t>Basic</a:t>
                      </a:r>
                      <a:r>
                        <a:rPr lang="en-US" sz="1100" baseline="0" dirty="0"/>
                        <a:t>, knowledge</a:t>
                      </a:r>
                    </a:p>
                    <a:p>
                      <a:r>
                        <a:rPr lang="en-US" sz="1100" baseline="0" dirty="0"/>
                        <a:t>A basic understanding</a:t>
                      </a:r>
                      <a:endParaRPr lang="en-US" sz="1100" dirty="0"/>
                    </a:p>
                  </a:txBody>
                  <a:tcPr marL="68580" marR="68580" marT="34290" marB="34290"/>
                </a:tc>
                <a:extLst>
                  <a:ext uri="{0D108BD9-81ED-4DB2-BD59-A6C34878D82A}">
                    <a16:rowId xmlns:a16="http://schemas.microsoft.com/office/drawing/2014/main" val="10003"/>
                  </a:ext>
                </a:extLst>
              </a:tr>
              <a:tr h="388620">
                <a:tc>
                  <a:txBody>
                    <a:bodyPr/>
                    <a:lstStyle/>
                    <a:p>
                      <a:r>
                        <a:rPr lang="en-US" sz="1100" dirty="0"/>
                        <a:t>0</a:t>
                      </a:r>
                    </a:p>
                  </a:txBody>
                  <a:tcPr marL="68580" marR="68580" marT="34290" marB="34290"/>
                </a:tc>
                <a:tc>
                  <a:txBody>
                    <a:bodyPr/>
                    <a:lstStyle/>
                    <a:p>
                      <a:r>
                        <a:rPr lang="en-US" sz="1100" dirty="0"/>
                        <a:t>Minimal </a:t>
                      </a:r>
                      <a:r>
                        <a:rPr lang="en-US" sz="1100" baseline="0" dirty="0"/>
                        <a:t>knowledge</a:t>
                      </a:r>
                    </a:p>
                    <a:p>
                      <a:r>
                        <a:rPr lang="en-US" sz="1100" baseline="0" dirty="0"/>
                        <a:t>Minima1, if any understanding</a:t>
                      </a:r>
                      <a:endParaRPr lang="en-US" sz="1100" dirty="0"/>
                    </a:p>
                  </a:txBody>
                  <a:tcPr marL="68580" marR="68580" marT="34290" marB="34290"/>
                </a:tc>
                <a:extLst>
                  <a:ext uri="{0D108BD9-81ED-4DB2-BD59-A6C34878D82A}">
                    <a16:rowId xmlns:a16="http://schemas.microsoft.com/office/drawing/2014/main" val="10004"/>
                  </a:ext>
                </a:extLst>
              </a:tr>
            </a:tbl>
          </a:graphicData>
        </a:graphic>
      </p:graphicFrame>
      <p:sp>
        <p:nvSpPr>
          <p:cNvPr id="14" name="TextBox 13"/>
          <p:cNvSpPr txBox="1"/>
          <p:nvPr/>
        </p:nvSpPr>
        <p:spPr>
          <a:xfrm>
            <a:off x="5855888" y="980226"/>
            <a:ext cx="1568054" cy="300082"/>
          </a:xfrm>
          <a:prstGeom prst="rect">
            <a:avLst/>
          </a:prstGeom>
          <a:noFill/>
        </p:spPr>
        <p:txBody>
          <a:bodyPr wrap="square" rtlCol="0">
            <a:spAutoFit/>
          </a:bodyPr>
          <a:lstStyle/>
          <a:p>
            <a:r>
              <a:rPr lang="en-US" sz="1350" dirty="0"/>
              <a:t>3c: 	1 marks</a:t>
            </a:r>
          </a:p>
        </p:txBody>
      </p:sp>
      <p:sp>
        <p:nvSpPr>
          <p:cNvPr id="15" name="TextBox 14"/>
          <p:cNvSpPr txBox="1"/>
          <p:nvPr/>
        </p:nvSpPr>
        <p:spPr>
          <a:xfrm>
            <a:off x="5855888" y="2760501"/>
            <a:ext cx="1568054" cy="300082"/>
          </a:xfrm>
          <a:prstGeom prst="rect">
            <a:avLst/>
          </a:prstGeom>
          <a:noFill/>
        </p:spPr>
        <p:txBody>
          <a:bodyPr wrap="square" rtlCol="0">
            <a:spAutoFit/>
          </a:bodyPr>
          <a:lstStyle/>
          <a:p>
            <a:r>
              <a:rPr lang="en-US" sz="1350" dirty="0"/>
              <a:t>3d: 	12 marks</a:t>
            </a:r>
          </a:p>
        </p:txBody>
      </p:sp>
      <p:sp>
        <p:nvSpPr>
          <p:cNvPr id="13" name="Title 1">
            <a:extLst>
              <a:ext uri="{FF2B5EF4-FFF2-40B4-BE49-F238E27FC236}">
                <a16:creationId xmlns:a16="http://schemas.microsoft.com/office/drawing/2014/main" id="{AABFDECC-0A13-FE9C-4D23-BFA19F819065}"/>
              </a:ext>
            </a:extLst>
          </p:cNvPr>
          <p:cNvSpPr txBox="1">
            <a:spLocks/>
          </p:cNvSpPr>
          <p:nvPr/>
        </p:nvSpPr>
        <p:spPr>
          <a:xfrm>
            <a:off x="-1" y="239884"/>
            <a:ext cx="9064869" cy="648139"/>
          </a:xfrm>
          <a:prstGeom prst="rect">
            <a:avLst/>
          </a:prstGeom>
          <a:solidFill>
            <a:srgbClr val="92D05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The mark scheme</a:t>
            </a:r>
          </a:p>
        </p:txBody>
      </p:sp>
    </p:spTree>
    <p:extLst>
      <p:ext uri="{BB962C8B-B14F-4D97-AF65-F5344CB8AC3E}">
        <p14:creationId xmlns:p14="http://schemas.microsoft.com/office/powerpoint/2010/main" val="6395151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150"/>
            <a:ext cx="8515350" cy="733912"/>
          </a:xfrm>
          <a:solidFill>
            <a:srgbClr val="92D050"/>
          </a:solidFill>
        </p:spPr>
        <p:txBody>
          <a:bodyPr/>
          <a:lstStyle/>
          <a:p>
            <a:r>
              <a:rPr lang="en-GB" b="1" dirty="0"/>
              <a:t>This lesson</a:t>
            </a:r>
          </a:p>
        </p:txBody>
      </p:sp>
      <p:sp>
        <p:nvSpPr>
          <p:cNvPr id="3" name="Content Placeholder 2"/>
          <p:cNvSpPr>
            <a:spLocks noGrp="1"/>
          </p:cNvSpPr>
          <p:nvPr>
            <p:ph idx="1"/>
          </p:nvPr>
        </p:nvSpPr>
        <p:spPr/>
        <p:txBody>
          <a:bodyPr>
            <a:normAutofit fontScale="85000" lnSpcReduction="20000"/>
          </a:bodyPr>
          <a:lstStyle/>
          <a:p>
            <a:pPr marL="0" indent="0">
              <a:buNone/>
            </a:pPr>
            <a:r>
              <a:rPr lang="en-GB" dirty="0"/>
              <a:t>We will look at how an audience was created, targeted and maintained. </a:t>
            </a:r>
          </a:p>
          <a:p>
            <a:pPr marL="0" indent="0">
              <a:buNone/>
            </a:pPr>
            <a:endParaRPr lang="en-GB" dirty="0"/>
          </a:p>
          <a:p>
            <a:r>
              <a:rPr lang="en-GB" dirty="0"/>
              <a:t>We will consider the impact of Ken Loach on helping to build an audience </a:t>
            </a:r>
          </a:p>
          <a:p>
            <a:r>
              <a:rPr lang="en-GB" dirty="0"/>
              <a:t>We will consider how the form of marketing materials we have previously studied helped to target diverse audiences</a:t>
            </a:r>
          </a:p>
          <a:p>
            <a:r>
              <a:rPr lang="en-GB" dirty="0"/>
              <a:t>We will consider how the choice of genre helps to build an audience</a:t>
            </a:r>
          </a:p>
          <a:p>
            <a:r>
              <a:rPr lang="en-GB" dirty="0"/>
              <a:t>We will consider how the awards help to build an audience</a:t>
            </a:r>
          </a:p>
          <a:p>
            <a:r>
              <a:rPr lang="en-GB" dirty="0"/>
              <a:t>We will consider how the political angle helped to target and maintain an audience</a:t>
            </a:r>
          </a:p>
        </p:txBody>
      </p:sp>
    </p:spTree>
    <p:extLst>
      <p:ext uri="{BB962C8B-B14F-4D97-AF65-F5344CB8AC3E}">
        <p14:creationId xmlns:p14="http://schemas.microsoft.com/office/powerpoint/2010/main" val="19040440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150"/>
            <a:ext cx="9144000" cy="1085604"/>
          </a:xfrm>
          <a:solidFill>
            <a:srgbClr val="92D050"/>
          </a:solidFill>
        </p:spPr>
        <p:txBody>
          <a:bodyPr>
            <a:normAutofit/>
          </a:bodyPr>
          <a:lstStyle/>
          <a:p>
            <a:r>
              <a:rPr lang="en-GB" b="1" dirty="0"/>
              <a:t>Exam-style question</a:t>
            </a:r>
          </a:p>
        </p:txBody>
      </p:sp>
      <p:sp>
        <p:nvSpPr>
          <p:cNvPr id="3" name="Content Placeholder 2"/>
          <p:cNvSpPr>
            <a:spLocks noGrp="1"/>
          </p:cNvSpPr>
          <p:nvPr>
            <p:ph idx="1"/>
          </p:nvPr>
        </p:nvSpPr>
        <p:spPr/>
        <p:txBody>
          <a:bodyPr>
            <a:normAutofit/>
          </a:bodyPr>
          <a:lstStyle/>
          <a:p>
            <a:pPr marL="0" indent="0">
              <a:buNone/>
            </a:pPr>
            <a:r>
              <a:rPr lang="en-GB" sz="2400" b="1" kern="1200" dirty="0">
                <a:solidFill>
                  <a:srgbClr val="000000"/>
                </a:solidFill>
                <a:effectLst/>
                <a:latin typeface="Calibri" panose="020F0502020204030204" pitchFamily="34" charset="0"/>
                <a:ea typeface="+mn-ea"/>
                <a:cs typeface="+mn-cs"/>
              </a:rPr>
              <a:t>How do media industries create, target and maintain audiences? Refer to </a:t>
            </a:r>
            <a:r>
              <a:rPr lang="en-GB" sz="2400" b="1" i="1" kern="1200" dirty="0">
                <a:solidFill>
                  <a:srgbClr val="000000"/>
                </a:solidFill>
                <a:effectLst/>
                <a:latin typeface="Calibri" panose="020F0502020204030204" pitchFamily="34" charset="0"/>
                <a:ea typeface="+mn-ea"/>
                <a:cs typeface="+mn-cs"/>
              </a:rPr>
              <a:t>I, Daniel Blake</a:t>
            </a:r>
            <a:r>
              <a:rPr lang="en-GB" sz="2400" b="1" kern="1200" dirty="0">
                <a:solidFill>
                  <a:srgbClr val="000000"/>
                </a:solidFill>
                <a:effectLst/>
                <a:latin typeface="Calibri" panose="020F0502020204030204" pitchFamily="34" charset="0"/>
                <a:ea typeface="+mn-ea"/>
                <a:cs typeface="+mn-cs"/>
              </a:rPr>
              <a:t> and </a:t>
            </a:r>
            <a:r>
              <a:rPr lang="en-GB" sz="2400" b="1" i="1" kern="1200" dirty="0">
                <a:solidFill>
                  <a:srgbClr val="000000"/>
                </a:solidFill>
                <a:effectLst/>
                <a:latin typeface="Calibri" panose="020F0502020204030204" pitchFamily="34" charset="0"/>
                <a:ea typeface="+mn-ea"/>
                <a:cs typeface="+mn-cs"/>
              </a:rPr>
              <a:t>Black Panther </a:t>
            </a:r>
            <a:r>
              <a:rPr lang="en-GB" sz="2400" b="1" kern="1200" dirty="0">
                <a:solidFill>
                  <a:srgbClr val="000000"/>
                </a:solidFill>
                <a:effectLst/>
                <a:latin typeface="Calibri" panose="020F0502020204030204" pitchFamily="34" charset="0"/>
                <a:ea typeface="+mn-ea"/>
                <a:cs typeface="+mn-cs"/>
              </a:rPr>
              <a:t>in your answer.  [12]</a:t>
            </a:r>
          </a:p>
          <a:p>
            <a:pPr marL="0" indent="0">
              <a:buNone/>
            </a:pPr>
            <a:endParaRPr lang="en-GB" sz="2400" dirty="0">
              <a:solidFill>
                <a:srgbClr val="000000"/>
              </a:solidFill>
              <a:latin typeface="Calibri" panose="020F0502020204030204" pitchFamily="34" charset="0"/>
            </a:endParaRPr>
          </a:p>
          <a:p>
            <a:pPr marL="0" indent="0">
              <a:buNone/>
            </a:pPr>
            <a:endParaRPr lang="en-GB" sz="2400" dirty="0">
              <a:solidFill>
                <a:srgbClr val="000000"/>
              </a:solidFill>
              <a:latin typeface="Calibri" panose="020F0502020204030204" pitchFamily="34" charset="0"/>
            </a:endParaRPr>
          </a:p>
          <a:p>
            <a:pPr marL="0" indent="0">
              <a:buNone/>
            </a:pPr>
            <a:r>
              <a:rPr lang="en-GB" sz="2400" dirty="0">
                <a:solidFill>
                  <a:srgbClr val="000000"/>
                </a:solidFill>
                <a:latin typeface="Calibri" panose="020F0502020204030204" pitchFamily="34" charset="0"/>
              </a:rPr>
              <a:t>On the following slides are the sorts of things that you would need to include. They are brief bullet points – your job would be to expand where necessary</a:t>
            </a:r>
            <a:endParaRPr lang="en-GB" sz="2400" dirty="0"/>
          </a:p>
        </p:txBody>
      </p:sp>
    </p:spTree>
    <p:extLst>
      <p:ext uri="{BB962C8B-B14F-4D97-AF65-F5344CB8AC3E}">
        <p14:creationId xmlns:p14="http://schemas.microsoft.com/office/powerpoint/2010/main" val="27509920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150"/>
            <a:ext cx="9144000" cy="733912"/>
          </a:xfrm>
          <a:solidFill>
            <a:srgbClr val="92D050"/>
          </a:solidFill>
        </p:spPr>
        <p:txBody>
          <a:bodyPr>
            <a:normAutofit fontScale="90000"/>
          </a:bodyPr>
          <a:lstStyle/>
          <a:p>
            <a:r>
              <a:rPr lang="en-GB" b="1" dirty="0"/>
              <a:t>How to create/target an audience (IDB style)</a:t>
            </a:r>
          </a:p>
        </p:txBody>
      </p:sp>
      <p:sp>
        <p:nvSpPr>
          <p:cNvPr id="3" name="Content Placeholder 2"/>
          <p:cNvSpPr>
            <a:spLocks noGrp="1"/>
          </p:cNvSpPr>
          <p:nvPr>
            <p:ph idx="1"/>
          </p:nvPr>
        </p:nvSpPr>
        <p:spPr>
          <a:xfrm>
            <a:off x="233680" y="1087120"/>
            <a:ext cx="8646160" cy="5770880"/>
          </a:xfrm>
        </p:spPr>
        <p:txBody>
          <a:bodyPr>
            <a:normAutofit fontScale="85000" lnSpcReduction="10000"/>
          </a:bodyPr>
          <a:lstStyle/>
          <a:p>
            <a:pPr>
              <a:spcAft>
                <a:spcPts val="600"/>
              </a:spcAft>
            </a:pPr>
            <a:r>
              <a:rPr lang="en-GB" dirty="0"/>
              <a:t>Decide on a genre (social realism)</a:t>
            </a:r>
          </a:p>
          <a:p>
            <a:pPr>
              <a:spcAft>
                <a:spcPts val="600"/>
              </a:spcAft>
            </a:pPr>
            <a:r>
              <a:rPr lang="en-GB" dirty="0">
                <a:solidFill>
                  <a:schemeClr val="accent6">
                    <a:lumMod val="75000"/>
                  </a:schemeClr>
                </a:solidFill>
              </a:rPr>
              <a:t>Bring in a well-known director with an established reputation (Ken Loach)</a:t>
            </a:r>
          </a:p>
          <a:p>
            <a:pPr>
              <a:spcAft>
                <a:spcPts val="600"/>
              </a:spcAft>
            </a:pPr>
            <a:r>
              <a:rPr lang="en-GB" dirty="0"/>
              <a:t>Use marketing that establishes the reputation of the film (reviews on posters, mentions of awards such as the Palme D’or)</a:t>
            </a:r>
          </a:p>
          <a:p>
            <a:pPr>
              <a:spcAft>
                <a:spcPts val="600"/>
              </a:spcAft>
            </a:pPr>
            <a:r>
              <a:rPr lang="en-GB" dirty="0">
                <a:solidFill>
                  <a:schemeClr val="accent6">
                    <a:lumMod val="75000"/>
                  </a:schemeClr>
                </a:solidFill>
              </a:rPr>
              <a:t>Use trailers to highlight the political nature of the film, thereby potentially attracting politically interested, left-wing audiences</a:t>
            </a:r>
          </a:p>
          <a:p>
            <a:pPr>
              <a:spcAft>
                <a:spcPts val="600"/>
              </a:spcAft>
            </a:pPr>
            <a:r>
              <a:rPr lang="en-GB" dirty="0"/>
              <a:t>Reference the BBC and BFI in marketing materials, thereby targeting audiences who respect, and are knowledgeable about, these institutions</a:t>
            </a:r>
          </a:p>
          <a:p>
            <a:pPr>
              <a:spcAft>
                <a:spcPts val="600"/>
              </a:spcAft>
            </a:pPr>
            <a:r>
              <a:rPr lang="en-GB" dirty="0">
                <a:solidFill>
                  <a:schemeClr val="accent6">
                    <a:lumMod val="75000"/>
                  </a:schemeClr>
                </a:solidFill>
              </a:rPr>
              <a:t>Ensure that marketing is ATL as well as BTL to target an older audience</a:t>
            </a:r>
          </a:p>
          <a:p>
            <a:pPr>
              <a:spcAft>
                <a:spcPts val="600"/>
              </a:spcAft>
            </a:pPr>
            <a:r>
              <a:rPr lang="en-GB" dirty="0"/>
              <a:t>Show previews for free, with snacks, in accessible places outside of London</a:t>
            </a:r>
          </a:p>
          <a:p>
            <a:pPr>
              <a:spcAft>
                <a:spcPts val="600"/>
              </a:spcAft>
            </a:pPr>
            <a:endParaRPr lang="en-GB" dirty="0"/>
          </a:p>
        </p:txBody>
      </p:sp>
    </p:spTree>
    <p:extLst>
      <p:ext uri="{BB962C8B-B14F-4D97-AF65-F5344CB8AC3E}">
        <p14:creationId xmlns:p14="http://schemas.microsoft.com/office/powerpoint/2010/main" val="2225990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150"/>
            <a:ext cx="9144000" cy="733912"/>
          </a:xfrm>
          <a:solidFill>
            <a:srgbClr val="92D050"/>
          </a:solidFill>
        </p:spPr>
        <p:txBody>
          <a:bodyPr>
            <a:normAutofit fontScale="90000"/>
          </a:bodyPr>
          <a:lstStyle/>
          <a:p>
            <a:r>
              <a:rPr lang="en-GB" b="1" dirty="0"/>
              <a:t>How to maintain/grow an audience IDB style</a:t>
            </a:r>
          </a:p>
        </p:txBody>
      </p:sp>
      <p:sp>
        <p:nvSpPr>
          <p:cNvPr id="3" name="Content Placeholder 2"/>
          <p:cNvSpPr>
            <a:spLocks noGrp="1"/>
          </p:cNvSpPr>
          <p:nvPr>
            <p:ph idx="1"/>
          </p:nvPr>
        </p:nvSpPr>
        <p:spPr>
          <a:xfrm>
            <a:off x="628650" y="1412240"/>
            <a:ext cx="7886700" cy="4764723"/>
          </a:xfrm>
        </p:spPr>
        <p:txBody>
          <a:bodyPr>
            <a:normAutofit fontScale="92500" lnSpcReduction="10000"/>
          </a:bodyPr>
          <a:lstStyle/>
          <a:p>
            <a:pPr>
              <a:spcAft>
                <a:spcPts val="600"/>
              </a:spcAft>
            </a:pPr>
            <a:r>
              <a:rPr lang="en-GB" dirty="0"/>
              <a:t>Use social media – prosumers and content creators </a:t>
            </a:r>
            <a:r>
              <a:rPr lang="en-GB" i="1" dirty="0"/>
              <a:t>#wearealldanielblake</a:t>
            </a:r>
          </a:p>
          <a:p>
            <a:pPr>
              <a:spcAft>
                <a:spcPts val="600"/>
              </a:spcAft>
            </a:pPr>
            <a:r>
              <a:rPr lang="en-GB" dirty="0">
                <a:solidFill>
                  <a:schemeClr val="accent6">
                    <a:lumMod val="75000"/>
                  </a:schemeClr>
                </a:solidFill>
              </a:rPr>
              <a:t>Infiltrate other potentially sympathetic audiences (e.g. via the Daily Mirror DPS)</a:t>
            </a:r>
          </a:p>
          <a:p>
            <a:pPr>
              <a:spcAft>
                <a:spcPts val="600"/>
              </a:spcAft>
            </a:pPr>
            <a:r>
              <a:rPr lang="en-GB" dirty="0"/>
              <a:t>Do interviews – actors, director</a:t>
            </a:r>
          </a:p>
          <a:p>
            <a:pPr>
              <a:spcAft>
                <a:spcPts val="600"/>
              </a:spcAft>
            </a:pPr>
            <a:r>
              <a:rPr lang="en-GB" dirty="0">
                <a:solidFill>
                  <a:schemeClr val="accent6">
                    <a:lumMod val="75000"/>
                  </a:schemeClr>
                </a:solidFill>
              </a:rPr>
              <a:t>Do rousing speeches (Ken Loach at the Palme D’or awards)</a:t>
            </a:r>
          </a:p>
          <a:p>
            <a:pPr>
              <a:spcAft>
                <a:spcPts val="600"/>
              </a:spcAft>
            </a:pPr>
            <a:r>
              <a:rPr lang="en-GB" dirty="0"/>
              <a:t>Get politicians to refer to the film in the Houses of Parliament</a:t>
            </a:r>
          </a:p>
          <a:p>
            <a:pPr>
              <a:spcAft>
                <a:spcPts val="600"/>
              </a:spcAft>
            </a:pPr>
            <a:r>
              <a:rPr lang="en-GB" dirty="0">
                <a:solidFill>
                  <a:schemeClr val="accent6">
                    <a:lumMod val="75000"/>
                  </a:schemeClr>
                </a:solidFill>
              </a:rPr>
              <a:t>Light up the side of the Houses of Parliament with promotional material – causing controversy</a:t>
            </a:r>
          </a:p>
          <a:p>
            <a:pPr>
              <a:spcAft>
                <a:spcPts val="600"/>
              </a:spcAft>
            </a:pPr>
            <a:endParaRPr lang="en-GB" dirty="0"/>
          </a:p>
        </p:txBody>
      </p:sp>
    </p:spTree>
    <p:extLst>
      <p:ext uri="{BB962C8B-B14F-4D97-AF65-F5344CB8AC3E}">
        <p14:creationId xmlns:p14="http://schemas.microsoft.com/office/powerpoint/2010/main" val="247812475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237</TotalTime>
  <Words>2574</Words>
  <Application>Microsoft Office PowerPoint</Application>
  <PresentationFormat>On-screen Show (4:3)</PresentationFormat>
  <Paragraphs>268</Paragraphs>
  <Slides>48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Arial</vt:lpstr>
      <vt:lpstr>Calibri</vt:lpstr>
      <vt:lpstr>Calibri Light</vt:lpstr>
      <vt:lpstr>Lato</vt:lpstr>
      <vt:lpstr>Mangal</vt:lpstr>
      <vt:lpstr>1_Office Theme</vt:lpstr>
      <vt:lpstr>COM 1 SEC B</vt:lpstr>
      <vt:lpstr>Admin</vt:lpstr>
      <vt:lpstr>Starter</vt:lpstr>
      <vt:lpstr>PowerPoint Presentation</vt:lpstr>
      <vt:lpstr>PowerPoint Presentation</vt:lpstr>
      <vt:lpstr>This lesson</vt:lpstr>
      <vt:lpstr>Exam-style question</vt:lpstr>
      <vt:lpstr>How to create/target an audience (IDB style)</vt:lpstr>
      <vt:lpstr>How to maintain/grow an audience IDB style</vt:lpstr>
      <vt:lpstr>In an COM 1 exam you would have about 12 mins to expand all of this into an answer. </vt:lpstr>
      <vt:lpstr>PowerPoint Presentation</vt:lpstr>
      <vt:lpstr>PowerPoint Presentation</vt:lpstr>
      <vt:lpstr>PowerPoint Presentation</vt:lpstr>
      <vt:lpstr>PowerPoint Presentation</vt:lpstr>
      <vt:lpstr>PowerPoint Presentation</vt:lpstr>
      <vt:lpstr>SOME REMINDERS Component 1 : Section B Understanding Media Industries and Audiences </vt:lpstr>
      <vt:lpstr>Film – Cross Media Study I, Daniel Blake &amp; Black Panther</vt:lpstr>
      <vt:lpstr>Marketing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Marketing part 2</vt:lpstr>
      <vt:lpstr>The Mirror Campaign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summarise the film promotion methods used. Divide them into ABL and BTL.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 1 SEC B</dc:title>
  <dc:creator>Clare Howard-Saunders</dc:creator>
  <cp:lastModifiedBy>Clare HOWARD-SAUNDERS</cp:lastModifiedBy>
  <cp:revision>12</cp:revision>
  <dcterms:created xsi:type="dcterms:W3CDTF">2023-12-11T18:44:04Z</dcterms:created>
  <dcterms:modified xsi:type="dcterms:W3CDTF">2024-01-09T12:41:03Z</dcterms:modified>
</cp:coreProperties>
</file>