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88" r:id="rId3"/>
    <p:sldId id="289" r:id="rId4"/>
    <p:sldId id="290" r:id="rId5"/>
    <p:sldId id="291" r:id="rId6"/>
    <p:sldId id="292" r:id="rId7"/>
    <p:sldId id="258" r:id="rId8"/>
    <p:sldId id="264" r:id="rId9"/>
    <p:sldId id="296" r:id="rId10"/>
    <p:sldId id="297" r:id="rId11"/>
    <p:sldId id="287" r:id="rId12"/>
    <p:sldId id="298" r:id="rId13"/>
    <p:sldId id="259" r:id="rId14"/>
    <p:sldId id="26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7" r:id="rId24"/>
    <p:sldId id="266" r:id="rId25"/>
    <p:sldId id="268" r:id="rId26"/>
    <p:sldId id="272" r:id="rId27"/>
    <p:sldId id="271" r:id="rId28"/>
    <p:sldId id="270" r:id="rId29"/>
    <p:sldId id="275" r:id="rId30"/>
    <p:sldId id="269" r:id="rId31"/>
    <p:sldId id="299" r:id="rId32"/>
    <p:sldId id="300" r:id="rId33"/>
    <p:sldId id="301" r:id="rId34"/>
    <p:sldId id="302" r:id="rId35"/>
    <p:sldId id="303" r:id="rId36"/>
    <p:sldId id="277" r:id="rId37"/>
    <p:sldId id="261" r:id="rId38"/>
    <p:sldId id="276" r:id="rId39"/>
    <p:sldId id="286" r:id="rId40"/>
    <p:sldId id="260" r:id="rId41"/>
    <p:sldId id="304" r:id="rId42"/>
    <p:sldId id="305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Howard-Saunders" initials="CH" lastIdx="1" clrIdx="0">
    <p:extLst>
      <p:ext uri="{19B8F6BF-5375-455C-9EA6-DF929625EA0E}">
        <p15:presenceInfo xmlns:p15="http://schemas.microsoft.com/office/powerpoint/2012/main" userId="c21fb37210b29a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0T18:37:44.07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EDF6F-853C-4B4C-833D-884B680C550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46A8-0EBC-4D34-A191-BB1F25CAD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8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E717-ACE4-453D-8FB3-8A2931F7B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 1 Lesson 1</a:t>
            </a:r>
          </a:p>
        </p:txBody>
      </p:sp>
    </p:spTree>
    <p:extLst>
      <p:ext uri="{BB962C8B-B14F-4D97-AF65-F5344CB8AC3E}">
        <p14:creationId xmlns:p14="http://schemas.microsoft.com/office/powerpoint/2010/main" val="8806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1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0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1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2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4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9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7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DA1A-7E35-4137-A11C-7DB5FBA9F4C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DBA9-F506-4293-975D-4D506083F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9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834887"/>
            <a:ext cx="9144000" cy="149749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9600" b="1" dirty="0">
                <a:latin typeface="+mn-lt"/>
              </a:rPr>
              <a:t>COM 1 SEC 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93" y="4178293"/>
            <a:ext cx="8715214" cy="1193769"/>
          </a:xfrm>
        </p:spPr>
        <p:txBody>
          <a:bodyPr>
            <a:noAutofit/>
          </a:bodyPr>
          <a:lstStyle/>
          <a:p>
            <a:r>
              <a:rPr lang="en-GB" sz="2800" dirty="0" smtClean="0"/>
              <a:t>L12: </a:t>
            </a:r>
            <a:r>
              <a:rPr lang="en-GB" sz="2800" dirty="0"/>
              <a:t>Newspapers – </a:t>
            </a:r>
            <a:r>
              <a:rPr lang="en-GB" sz="2800" dirty="0" smtClean="0"/>
              <a:t>Introduction to the set texts</a:t>
            </a:r>
            <a:endParaRPr lang="en-GB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2017-00EC-410E-BC58-683B3B49D38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595273"/>
            <a:ext cx="9144000" cy="11937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Industry and Audience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2EED40-43F1-8FB5-8D8C-F0DB189C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025" y="5630302"/>
            <a:ext cx="3077968" cy="884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0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" y="1887038"/>
            <a:ext cx="87553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The gatekeeper of each media business is not impartial – they all have personal interests and commercial pressures that will affect their decisions. This is called their </a:t>
            </a:r>
            <a:r>
              <a:rPr lang="en-GB" altLang="en-US" sz="3300" b="1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agenda</a:t>
            </a: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300" dirty="0">
              <a:solidFill>
                <a:prstClr val="black"/>
              </a:solidFill>
              <a:latin typeface="Calibri Light" panose="020F0302020204030204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It is impossible to present a completely impartial, factual version of the news.</a:t>
            </a:r>
            <a:endParaRPr lang="en-GB" sz="3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61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un front page, 5/12/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" y="926631"/>
            <a:ext cx="295592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Times front page, 5/12/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06" y="926631"/>
            <a:ext cx="295592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uardian front page, 5/12/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75" y="926631"/>
            <a:ext cx="295592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ily Star front page, 5/12/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06" y="2161070"/>
            <a:ext cx="295592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ily Express front page, 5/12/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" y="2161070"/>
            <a:ext cx="2928755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aily Mail front page, 5/12/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75" y="2161070"/>
            <a:ext cx="295592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daily express princess d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6" y="46962"/>
            <a:ext cx="7208195" cy="67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887038"/>
            <a:ext cx="87553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You will find dozens of different definitions of what makes a story newsworthy depending on where you look, but we are going to use the following categories:</a:t>
            </a:r>
          </a:p>
          <a:p>
            <a:pPr defTabSz="685800">
              <a:defRPr/>
            </a:pPr>
            <a:endParaRPr lang="en-GB" sz="3300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defRPr/>
            </a:pPr>
            <a:endParaRPr lang="en-GB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02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876056"/>
            <a:ext cx="4320000" cy="71558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solidFill>
                  <a:schemeClr val="bg1"/>
                </a:solidFill>
              </a:rPr>
              <a:t>Unexpectedness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945217"/>
            <a:ext cx="4320000" cy="71558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solidFill>
                  <a:schemeClr val="bg1"/>
                </a:solidFill>
              </a:rPr>
              <a:t>Threshold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4014378"/>
            <a:ext cx="4320000" cy="71558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solidFill>
                  <a:schemeClr val="bg1"/>
                </a:solidFill>
              </a:rPr>
              <a:t>Negativity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" y="5083539"/>
            <a:ext cx="4320000" cy="71558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solidFill>
                  <a:schemeClr val="bg1"/>
                </a:solidFill>
              </a:rPr>
              <a:t>Personalisation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0640" y="4014378"/>
            <a:ext cx="4320000" cy="71558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solidFill>
                  <a:schemeClr val="bg1"/>
                </a:solidFill>
              </a:rPr>
              <a:t>Unambiguity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0640" y="5083539"/>
            <a:ext cx="4320000" cy="71558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solidFill>
                  <a:schemeClr val="bg1"/>
                </a:solidFill>
              </a:rPr>
              <a:t>Proximity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0640" y="1876054"/>
            <a:ext cx="4320000" cy="64633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Elite nations/people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0640" y="2945217"/>
            <a:ext cx="4320000" cy="715581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solidFill>
                  <a:schemeClr val="bg1"/>
                </a:solidFill>
              </a:rPr>
              <a:t>Continuity</a:t>
            </a:r>
          </a:p>
        </p:txBody>
      </p:sp>
    </p:spTree>
    <p:extLst>
      <p:ext uri="{BB962C8B-B14F-4D97-AF65-F5344CB8AC3E}">
        <p14:creationId xmlns:p14="http://schemas.microsoft.com/office/powerpoint/2010/main" val="27766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Unexpectedness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3334277"/>
            <a:ext cx="875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How unlikely is the event?</a:t>
            </a:r>
          </a:p>
        </p:txBody>
      </p:sp>
    </p:spTree>
    <p:extLst>
      <p:ext uri="{BB962C8B-B14F-4D97-AF65-F5344CB8AC3E}">
        <p14:creationId xmlns:p14="http://schemas.microsoft.com/office/powerpoint/2010/main" val="35379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Threshold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2879155"/>
            <a:ext cx="875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What is the scale of the event?</a:t>
            </a:r>
          </a:p>
        </p:txBody>
      </p:sp>
    </p:spTree>
    <p:extLst>
      <p:ext uri="{BB962C8B-B14F-4D97-AF65-F5344CB8AC3E}">
        <p14:creationId xmlns:p14="http://schemas.microsoft.com/office/powerpoint/2010/main" val="1108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Negativity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866916"/>
            <a:ext cx="875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How bad is it? Bad news is better than good news.</a:t>
            </a:r>
          </a:p>
        </p:txBody>
      </p:sp>
    </p:spTree>
    <p:extLst>
      <p:ext uri="{BB962C8B-B14F-4D97-AF65-F5344CB8AC3E}">
        <p14:creationId xmlns:p14="http://schemas.microsoft.com/office/powerpoint/2010/main" val="16591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Personalisation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2429835"/>
            <a:ext cx="8755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‘Human interest’. Does the story touch the audience on an emotional level?</a:t>
            </a:r>
          </a:p>
        </p:txBody>
      </p:sp>
    </p:spTree>
    <p:extLst>
      <p:ext uri="{BB962C8B-B14F-4D97-AF65-F5344CB8AC3E}">
        <p14:creationId xmlns:p14="http://schemas.microsoft.com/office/powerpoint/2010/main" val="22636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Elite nations/elite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2073974"/>
            <a:ext cx="8755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How close are we (politically) to the country/people in the story?</a:t>
            </a:r>
          </a:p>
        </p:txBody>
      </p:sp>
    </p:spTree>
    <p:extLst>
      <p:ext uri="{BB962C8B-B14F-4D97-AF65-F5344CB8AC3E}">
        <p14:creationId xmlns:p14="http://schemas.microsoft.com/office/powerpoint/2010/main" val="27432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8985-EDAD-F954-4E37-83AA455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642"/>
            <a:ext cx="7886700" cy="125873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In this part of the syllabus, you will study both INDUSTRY and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C940-A4E8-DE43-3C38-253AA624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673225"/>
            <a:ext cx="649605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Theories for The Daily Mirror and The Times(newspapers)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Industry: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 and Media Audiences (Curran and Seaton)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Regulation (Livingstone and Lunt)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Cultural Industries (Hesmondhalgh)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Audience: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Cultivation Theory (Gerbner)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Reception Theory (Hall)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 of Audience (Shirky)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52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Continuity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2785637"/>
            <a:ext cx="875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Is this a continuation of another story?</a:t>
            </a:r>
          </a:p>
        </p:txBody>
      </p:sp>
    </p:spTree>
    <p:extLst>
      <p:ext uri="{BB962C8B-B14F-4D97-AF65-F5344CB8AC3E}">
        <p14:creationId xmlns:p14="http://schemas.microsoft.com/office/powerpoint/2010/main" val="16935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Unambiguity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2785638"/>
            <a:ext cx="8755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How clear is the impact of the story?</a:t>
            </a:r>
          </a:p>
        </p:txBody>
      </p:sp>
    </p:spTree>
    <p:extLst>
      <p:ext uri="{BB962C8B-B14F-4D97-AF65-F5344CB8AC3E}">
        <p14:creationId xmlns:p14="http://schemas.microsoft.com/office/powerpoint/2010/main" val="14481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Proximity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2506238"/>
            <a:ext cx="8755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6000" dirty="0">
                <a:solidFill>
                  <a:prstClr val="black"/>
                </a:solidFill>
                <a:latin typeface="Calibri Light" panose="020F0302020204030204"/>
              </a:rPr>
              <a:t>How close (geographically) are we to the location of the story?</a:t>
            </a:r>
          </a:p>
        </p:txBody>
      </p:sp>
    </p:spTree>
    <p:extLst>
      <p:ext uri="{BB962C8B-B14F-4D97-AF65-F5344CB8AC3E}">
        <p14:creationId xmlns:p14="http://schemas.microsoft.com/office/powerpoint/2010/main" val="7784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</a:rPr>
              <a:t>Unexpectedness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187120"/>
            <a:ext cx="8755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 bomb explodes in Paris, 2 people are killed</a:t>
            </a:r>
          </a:p>
          <a:p>
            <a:endParaRPr lang="en-GB" sz="24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grave of a Viking is found in Egypt</a:t>
            </a:r>
          </a:p>
          <a:p>
            <a:endParaRPr lang="en-GB" sz="24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Arabian oil fields run dry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Michael Jackson is discovered alive in Hollywood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Queen Elizabeth II gives birth</a:t>
            </a:r>
          </a:p>
        </p:txBody>
      </p:sp>
    </p:spTree>
    <p:extLst>
      <p:ext uri="{BB962C8B-B14F-4D97-AF65-F5344CB8AC3E}">
        <p14:creationId xmlns:p14="http://schemas.microsoft.com/office/powerpoint/2010/main" val="11374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</a:rPr>
              <a:t>Threshold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037668"/>
            <a:ext cx="875538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A bomb explodes in Paris, 2 people are killed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A firework is thrown at a group of people in Paris, 1 person is slightly burnt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A protest in Cairo becomes violent, 9000 people attended, 11 people are shot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A peaceful protest occurs in Cairo, 500 people attended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President Trump resigns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The President of Burundi resigns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Foot and Mouth Disease is discovered in Germany. A mass cull of animals is initiated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A small pocket of cat flu is discovered in Southampton. A few cats have caught a sniffle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3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Negativity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" y="2050368"/>
            <a:ext cx="86385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A bomb explodes in Paris, 2 people are killed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French figures show a 1.2% rise in employment compared to 2017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A chemical leak in Nigeria kills 12 and leaves 250 people homeless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A new university opens in Nigeria with state-of-the-art facilities and creates 1200 new jobs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Danny Dyer punches Stephen Fry in the face at an awards show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Downton Abbey wins 3 awards at the International Emmys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3 people are infected with a serious stomach infection at a Nottingham hospital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Funding for cancer care in England and Wales increases by a higher rate than inflation for the 30</a:t>
            </a:r>
            <a:r>
              <a:rPr lang="en-GB" sz="1950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GB" sz="1950" dirty="0">
                <a:solidFill>
                  <a:srgbClr val="FF0000"/>
                </a:solidFill>
                <a:latin typeface="+mj-lt"/>
              </a:rPr>
              <a:t> straight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latin typeface="+mj-lt"/>
            </a:endParaRPr>
          </a:p>
          <a:p>
            <a:endParaRPr lang="en-GB" sz="19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9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Personalisation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037667"/>
            <a:ext cx="875538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50" dirty="0">
                <a:latin typeface="+mj-lt"/>
              </a:rPr>
              <a:t>One of the men killed in the bomb blast in Paris had previously survived the Bataclan massacre in 2015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5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50" dirty="0">
                <a:latin typeface="+mj-lt"/>
              </a:rPr>
              <a:t>Prince William and the Duchess of Cambridge are expecting their 4</a:t>
            </a:r>
            <a:r>
              <a:rPr lang="en-GB" sz="2550" baseline="30000" dirty="0">
                <a:latin typeface="+mj-lt"/>
              </a:rPr>
              <a:t>th</a:t>
            </a:r>
            <a:r>
              <a:rPr lang="en-GB" sz="2550" dirty="0">
                <a:latin typeface="+mj-lt"/>
              </a:rPr>
              <a:t> child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5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50" dirty="0">
                <a:latin typeface="+mj-lt"/>
              </a:rPr>
              <a:t>The world’s oldest man dies in Tokyo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5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50" dirty="0">
                <a:latin typeface="+mj-lt"/>
              </a:rPr>
              <a:t>A pile of postcards from 1941 are discovered in a postal sorting office in Ealing</a:t>
            </a:r>
            <a:endParaRPr lang="en-GB" sz="255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59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Elite nations/elite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037668"/>
            <a:ext cx="87553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A bomb explodes in Paris, 2 people are killed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A bomb explodes in Mogadishu, 8 people are killed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Unemployment in the USA is up by 0.6% in a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Unemployment in Zimbabwe is up by 7% in a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40 Post Office branches are to close in England with the loss of 200 jobs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The government-owned steel industry in Cambodia collapses. 16,000 state employees are made redundant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9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latin typeface="+mj-lt"/>
              </a:rPr>
              <a:t>Strong winds in Cornwall cause the roof of a pub to collapse injuring 8 people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FF0000"/>
                </a:solidFill>
                <a:latin typeface="+mj-lt"/>
              </a:rPr>
              <a:t>A typhoon in Kiribati destroys countless homes and leaves 18 dead, 200 injured and 1000 people homeless</a:t>
            </a:r>
          </a:p>
          <a:p>
            <a:pPr defTabSz="685800">
              <a:defRPr/>
            </a:pPr>
            <a:endParaRPr lang="en-GB" sz="1950" dirty="0">
              <a:solidFill>
                <a:srgbClr val="FF0000"/>
              </a:solidFill>
              <a:latin typeface="Calibri Light" panose="020F03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GB" sz="1950" dirty="0">
              <a:solidFill>
                <a:srgbClr val="FF0000"/>
              </a:solidFill>
              <a:latin typeface="Calibri Light" panose="020F03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GB" sz="195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69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Continuity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037668"/>
            <a:ext cx="87553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>
                <a:latin typeface="+mj-lt"/>
              </a:rPr>
              <a:t>Continued coverage of the bomb blast in Paris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7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>
                <a:latin typeface="+mj-lt"/>
              </a:rPr>
              <a:t>The average temperature of earth increases by 0.2 of a degree since 2010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7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>
                <a:latin typeface="+mj-lt"/>
              </a:rPr>
              <a:t>London fails to meet its CO2 emission target for the fifth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7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>
                <a:latin typeface="+mj-lt"/>
              </a:rPr>
              <a:t>A controversial fifth day of cricket occurs at Edgbaston in the match between England and Sri Lanka</a:t>
            </a:r>
          </a:p>
        </p:txBody>
      </p:sp>
    </p:spTree>
    <p:extLst>
      <p:ext uri="{BB962C8B-B14F-4D97-AF65-F5344CB8AC3E}">
        <p14:creationId xmlns:p14="http://schemas.microsoft.com/office/powerpoint/2010/main" val="35776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Unambiguity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037668"/>
            <a:ext cx="8755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>
                <a:latin typeface="+mj-lt"/>
              </a:rPr>
              <a:t>A bomb explodes in Paris, 2 people are killed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7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>
                <a:latin typeface="+mj-lt"/>
              </a:rPr>
              <a:t>A wall collapses in Blackpool and injures 8 teenagers. The owner of the wall had previously been told by the council to repair 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7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>
                <a:latin typeface="+mj-lt"/>
              </a:rPr>
              <a:t>14 people are arrested on drugs charges at the Notting Hill Carnival</a:t>
            </a:r>
          </a:p>
          <a:p>
            <a:pPr defTabSz="685800">
              <a:defRPr/>
            </a:pPr>
            <a:endParaRPr lang="en-GB" sz="2400" dirty="0">
              <a:solidFill>
                <a:srgbClr val="FF0000"/>
              </a:solidFill>
              <a:latin typeface="+mj-lt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FF0000"/>
              </a:solidFill>
              <a:latin typeface="+mj-lt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92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8985-EDAD-F954-4E37-83AA455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642"/>
            <a:ext cx="7886700" cy="177308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We will be looking at print copies of the papers in question as well as the online versions.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C940-A4E8-DE43-3C38-253AA624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38425"/>
            <a:ext cx="7886700" cy="35385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2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" y="1586955"/>
            <a:ext cx="8755380" cy="323165"/>
          </a:xfrm>
          <a:prstGeom prst="rect">
            <a:avLst/>
          </a:prstGeom>
          <a:solidFill>
            <a:srgbClr val="5426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Proximity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" y="2012267"/>
            <a:ext cx="8755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A bomb explodes in Paris, 2 people are killed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FF0000"/>
                </a:solidFill>
                <a:latin typeface="+mj-lt"/>
              </a:rPr>
              <a:t>A bomb explodes in Marseilles, 2 people are killed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10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A record number of shoppers are recorded at Christmas time on Oxford Street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FF0000"/>
                </a:solidFill>
                <a:latin typeface="+mj-lt"/>
              </a:rPr>
              <a:t>A record number of shoppers are recorded at Christmas time at the Trafford Centre in Manchester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10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The mayor of Chester is sacked for embezzling £40,000 of public funds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FF0000"/>
                </a:solidFill>
                <a:latin typeface="+mj-lt"/>
              </a:rPr>
              <a:t>The mayor of Dumfries is sacked for embezzling £40,000 of public funds</a:t>
            </a:r>
          </a:p>
          <a:p>
            <a:endParaRPr lang="en-GB" sz="2100" dirty="0">
              <a:solidFill>
                <a:srgbClr val="FF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A two bedroom flat in Chelsea sells for a record £52 million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FF0000"/>
                </a:solidFill>
                <a:latin typeface="+mj-lt"/>
              </a:rPr>
              <a:t>A five bedroom house in Bangor sells for a record £2 million</a:t>
            </a:r>
            <a:endParaRPr lang="en-GB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6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8" name="Oval 7"/>
          <p:cNvSpPr/>
          <p:nvPr/>
        </p:nvSpPr>
        <p:spPr>
          <a:xfrm>
            <a:off x="1562100" y="3033846"/>
            <a:ext cx="3660775" cy="206103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Proximity</a:t>
            </a:r>
          </a:p>
        </p:txBody>
      </p:sp>
      <p:sp>
        <p:nvSpPr>
          <p:cNvPr id="10" name="Oval 9"/>
          <p:cNvSpPr/>
          <p:nvPr/>
        </p:nvSpPr>
        <p:spPr>
          <a:xfrm>
            <a:off x="4076697" y="3453310"/>
            <a:ext cx="4000501" cy="2339159"/>
          </a:xfrm>
          <a:prstGeom prst="ellipse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Negativity</a:t>
            </a:r>
          </a:p>
        </p:txBody>
      </p:sp>
      <p:sp>
        <p:nvSpPr>
          <p:cNvPr id="11" name="Oval 10"/>
          <p:cNvSpPr/>
          <p:nvPr/>
        </p:nvSpPr>
        <p:spPr>
          <a:xfrm>
            <a:off x="3524249" y="1887037"/>
            <a:ext cx="4178299" cy="2495732"/>
          </a:xfrm>
          <a:prstGeom prst="ellipse">
            <a:avLst/>
          </a:prstGeom>
          <a:solidFill>
            <a:schemeClr val="accent4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Threshold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3136" y="3690272"/>
            <a:ext cx="765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>
                <a:solidFill>
                  <a:schemeClr val="bg1"/>
                </a:solidFill>
              </a:rPr>
              <a:t>!</a:t>
            </a:r>
            <a:endParaRPr lang="en-GB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857251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86" y="1849829"/>
            <a:ext cx="8588829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I will show you three more Venn diagrams of newsworthy categories. Think of a suitable story that might fit all three categories.</a:t>
            </a:r>
            <a:endParaRPr lang="en-GB" sz="3450" dirty="0">
              <a:solidFill>
                <a:prstClr val="white"/>
              </a:solidFill>
              <a:latin typeface="Calibri Light" panose="020F0302020204030204"/>
            </a:endParaRPr>
          </a:p>
          <a:p>
            <a:pPr marL="514350" indent="-514350" defTabSz="6858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9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5" y="390323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1</a:t>
            </a:r>
          </a:p>
        </p:txBody>
      </p:sp>
      <p:sp>
        <p:nvSpPr>
          <p:cNvPr id="4" name="Oval 3"/>
          <p:cNvSpPr/>
          <p:nvPr/>
        </p:nvSpPr>
        <p:spPr>
          <a:xfrm>
            <a:off x="1562100" y="3033846"/>
            <a:ext cx="3660775" cy="206103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b="1" dirty="0">
                <a:latin typeface="+mj-lt"/>
              </a:rPr>
              <a:t>Proximity</a:t>
            </a:r>
          </a:p>
        </p:txBody>
      </p:sp>
      <p:sp>
        <p:nvSpPr>
          <p:cNvPr id="5" name="Oval 4"/>
          <p:cNvSpPr/>
          <p:nvPr/>
        </p:nvSpPr>
        <p:spPr>
          <a:xfrm>
            <a:off x="4076697" y="3453310"/>
            <a:ext cx="4000501" cy="2339159"/>
          </a:xfrm>
          <a:prstGeom prst="ellipse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Unambiguity</a:t>
            </a:r>
          </a:p>
        </p:txBody>
      </p:sp>
      <p:sp>
        <p:nvSpPr>
          <p:cNvPr id="6" name="Oval 5"/>
          <p:cNvSpPr/>
          <p:nvPr/>
        </p:nvSpPr>
        <p:spPr>
          <a:xfrm>
            <a:off x="3524249" y="1887037"/>
            <a:ext cx="4178299" cy="2495732"/>
          </a:xfrm>
          <a:prstGeom prst="ellipse">
            <a:avLst/>
          </a:prstGeom>
          <a:solidFill>
            <a:schemeClr val="accent4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Continuity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3136" y="3690272"/>
            <a:ext cx="765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>
                <a:solidFill>
                  <a:schemeClr val="bg1"/>
                </a:solidFill>
              </a:rPr>
              <a:t>!</a:t>
            </a:r>
            <a:endParaRPr lang="en-GB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5" y="297969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1</a:t>
            </a:r>
          </a:p>
        </p:txBody>
      </p:sp>
      <p:sp>
        <p:nvSpPr>
          <p:cNvPr id="3" name="Oval 2"/>
          <p:cNvSpPr/>
          <p:nvPr/>
        </p:nvSpPr>
        <p:spPr>
          <a:xfrm>
            <a:off x="1562100" y="3033846"/>
            <a:ext cx="3660775" cy="206103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b="1" dirty="0">
                <a:latin typeface="+mj-lt"/>
              </a:rPr>
              <a:t>Elite nations</a:t>
            </a:r>
          </a:p>
        </p:txBody>
      </p:sp>
      <p:sp>
        <p:nvSpPr>
          <p:cNvPr id="4" name="Oval 3"/>
          <p:cNvSpPr/>
          <p:nvPr/>
        </p:nvSpPr>
        <p:spPr>
          <a:xfrm>
            <a:off x="4076697" y="3453310"/>
            <a:ext cx="4000501" cy="2339159"/>
          </a:xfrm>
          <a:prstGeom prst="ellipse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Unexpectedness</a:t>
            </a:r>
          </a:p>
        </p:txBody>
      </p:sp>
      <p:sp>
        <p:nvSpPr>
          <p:cNvPr id="5" name="Oval 4"/>
          <p:cNvSpPr/>
          <p:nvPr/>
        </p:nvSpPr>
        <p:spPr>
          <a:xfrm>
            <a:off x="3524249" y="1887037"/>
            <a:ext cx="4178299" cy="2495732"/>
          </a:xfrm>
          <a:prstGeom prst="ellipse">
            <a:avLst/>
          </a:prstGeom>
          <a:solidFill>
            <a:schemeClr val="accent4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Personalisation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3136" y="3690272"/>
            <a:ext cx="765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>
                <a:solidFill>
                  <a:schemeClr val="bg1"/>
                </a:solidFill>
              </a:rPr>
              <a:t>!</a:t>
            </a:r>
            <a:endParaRPr lang="en-GB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5" y="245062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1</a:t>
            </a:r>
          </a:p>
        </p:txBody>
      </p:sp>
      <p:sp>
        <p:nvSpPr>
          <p:cNvPr id="3" name="Oval 2"/>
          <p:cNvSpPr/>
          <p:nvPr/>
        </p:nvSpPr>
        <p:spPr>
          <a:xfrm>
            <a:off x="1562100" y="3033846"/>
            <a:ext cx="3660775" cy="206103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b="1" dirty="0">
                <a:latin typeface="+mj-lt"/>
              </a:rPr>
              <a:t>Threshold</a:t>
            </a:r>
          </a:p>
        </p:txBody>
      </p:sp>
      <p:sp>
        <p:nvSpPr>
          <p:cNvPr id="4" name="Oval 3"/>
          <p:cNvSpPr/>
          <p:nvPr/>
        </p:nvSpPr>
        <p:spPr>
          <a:xfrm>
            <a:off x="4076697" y="3453310"/>
            <a:ext cx="4000501" cy="2339159"/>
          </a:xfrm>
          <a:prstGeom prst="ellipse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Negativity</a:t>
            </a:r>
          </a:p>
        </p:txBody>
      </p:sp>
      <p:sp>
        <p:nvSpPr>
          <p:cNvPr id="5" name="Oval 4"/>
          <p:cNvSpPr/>
          <p:nvPr/>
        </p:nvSpPr>
        <p:spPr>
          <a:xfrm>
            <a:off x="3524249" y="1887037"/>
            <a:ext cx="4178299" cy="2495732"/>
          </a:xfrm>
          <a:prstGeom prst="ellipse">
            <a:avLst/>
          </a:prstGeom>
          <a:solidFill>
            <a:schemeClr val="accent4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+mj-lt"/>
              </a:rPr>
              <a:t>Proximity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3136" y="3690272"/>
            <a:ext cx="765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>
                <a:solidFill>
                  <a:schemeClr val="bg1"/>
                </a:solidFill>
              </a:rPr>
              <a:t>!</a:t>
            </a:r>
            <a:endParaRPr lang="en-GB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312502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86" y="1536434"/>
            <a:ext cx="8588829" cy="50090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Using the categories of newsworthiness, discuss how the following stories might be considered newsworthy:</a:t>
            </a:r>
          </a:p>
          <a:p>
            <a:pPr defTabSz="685800"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  <a:p>
            <a:pPr marL="514350" indent="-514350" defTabSz="685800">
              <a:buFont typeface="Arial" panose="020B0604020202020204" pitchFamily="34" charset="0"/>
              <a:buChar char="•"/>
              <a:defRPr/>
            </a:pPr>
            <a:r>
              <a:rPr lang="en-GB" sz="3450" dirty="0">
                <a:solidFill>
                  <a:prstClr val="white"/>
                </a:solidFill>
                <a:latin typeface="Calibri Light" panose="020F0302020204030204"/>
              </a:rPr>
              <a:t>King Charles dies</a:t>
            </a:r>
          </a:p>
          <a:p>
            <a:pPr marL="514350" indent="-514350" defTabSz="685800">
              <a:buFont typeface="Arial" panose="020B0604020202020204" pitchFamily="34" charset="0"/>
              <a:buChar char="•"/>
              <a:defRPr/>
            </a:pPr>
            <a:r>
              <a:rPr lang="en-GB" sz="3450" dirty="0">
                <a:solidFill>
                  <a:prstClr val="white"/>
                </a:solidFill>
                <a:latin typeface="Calibri Light" panose="020F0302020204030204"/>
              </a:rPr>
              <a:t>The world’s longest bridge opens in China</a:t>
            </a:r>
          </a:p>
          <a:p>
            <a:pPr marL="514350" indent="-514350" defTabSz="685800">
              <a:buFont typeface="Arial" panose="020B0604020202020204" pitchFamily="34" charset="0"/>
              <a:buChar char="•"/>
              <a:defRPr/>
            </a:pPr>
            <a:r>
              <a:rPr lang="en-GB" sz="3450" dirty="0">
                <a:solidFill>
                  <a:prstClr val="white"/>
                </a:solidFill>
                <a:latin typeface="Calibri Light" panose="020F0302020204030204"/>
              </a:rPr>
              <a:t>Knife crime in London reaches a 30-year high</a:t>
            </a:r>
          </a:p>
          <a:p>
            <a:pPr marL="514350" indent="-514350" defTabSz="6858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17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5" y="112211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139" y="1321457"/>
            <a:ext cx="8939719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Get into 2 groups – see below. You will need pen and paper</a:t>
            </a:r>
          </a:p>
          <a:p>
            <a:pPr defTabSz="685800"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One group should take the side of a 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</a:rPr>
              <a:t>tabloid</a:t>
            </a: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 newspaper gatekeeper – The Mirror</a:t>
            </a:r>
          </a:p>
          <a:p>
            <a:pPr defTabSz="685800"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One group should take the side of a </a:t>
            </a:r>
            <a:r>
              <a:rPr lang="en-GB" sz="3600" b="1" dirty="0">
                <a:solidFill>
                  <a:prstClr val="white"/>
                </a:solidFill>
                <a:latin typeface="Calibri Light" panose="020F0302020204030204"/>
              </a:rPr>
              <a:t>broadsheet</a:t>
            </a: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 newspaper gatekeeper – The 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73A1A-8883-B644-D98B-D527B113A76E}"/>
              </a:ext>
            </a:extLst>
          </p:cNvPr>
          <p:cNvSpPr txBox="1"/>
          <p:nvPr/>
        </p:nvSpPr>
        <p:spPr>
          <a:xfrm>
            <a:off x="412335" y="6039356"/>
            <a:ext cx="415966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The Mirror: </a:t>
            </a:r>
            <a:r>
              <a:rPr lang="en-GB" dirty="0"/>
              <a:t>Bella, Evie, Tapiwa, Hollie, Eve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436B9-0EBC-B8E3-3556-6737C9A24E64}"/>
              </a:ext>
            </a:extLst>
          </p:cNvPr>
          <p:cNvSpPr txBox="1"/>
          <p:nvPr/>
        </p:nvSpPr>
        <p:spPr>
          <a:xfrm>
            <a:off x="5326985" y="6039356"/>
            <a:ext cx="35394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The Times</a:t>
            </a:r>
            <a:r>
              <a:rPr lang="en-GB" dirty="0"/>
              <a:t>: Fifi, Archie, Zara, </a:t>
            </a:r>
            <a:r>
              <a:rPr lang="en-GB" dirty="0" err="1"/>
              <a:t>Neive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6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662698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86" y="1849829"/>
            <a:ext cx="8588829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You will be shown 8 developing stories.</a:t>
            </a:r>
          </a:p>
          <a:p>
            <a:pPr defTabSz="685800"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Rank the stories from 1-8 with 1 being the story that would be tomorrow’s headline and 8 being a story that you might not even feature.</a:t>
            </a:r>
          </a:p>
        </p:txBody>
      </p:sp>
    </p:spTree>
    <p:extLst>
      <p:ext uri="{BB962C8B-B14F-4D97-AF65-F5344CB8AC3E}">
        <p14:creationId xmlns:p14="http://schemas.microsoft.com/office/powerpoint/2010/main" val="30341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662698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86" y="1849829"/>
            <a:ext cx="8588829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You only have space for 6 stories in your newspaper.</a:t>
            </a:r>
          </a:p>
          <a:p>
            <a:pPr defTabSz="685800">
              <a:defRPr/>
            </a:pPr>
            <a:endParaRPr lang="en-GB" sz="3600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r>
              <a:rPr lang="en-GB" sz="3600" dirty="0">
                <a:solidFill>
                  <a:prstClr val="white"/>
                </a:solidFill>
                <a:latin typeface="Calibri Light" panose="020F0302020204030204"/>
              </a:rPr>
              <a:t>You will then be given 2 clarifications of each story. See how this affects your ranking.</a:t>
            </a:r>
          </a:p>
        </p:txBody>
      </p:sp>
    </p:spTree>
    <p:extLst>
      <p:ext uri="{BB962C8B-B14F-4D97-AF65-F5344CB8AC3E}">
        <p14:creationId xmlns:p14="http://schemas.microsoft.com/office/powerpoint/2010/main" val="1655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8985-EDAD-F954-4E37-83AA455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642"/>
            <a:ext cx="7886700" cy="736515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C940-A4E8-DE43-3C38-253AA624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News values, or Newsworthiness (</a:t>
            </a:r>
            <a:r>
              <a:rPr lang="en-GB"/>
              <a:t>see handbook, page 92)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85" y="1041626"/>
            <a:ext cx="4320000" cy="288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woman is stabbed on Oxford Street in London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285" y="1304871"/>
            <a:ext cx="4320000" cy="48474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The killer escaped capture and is now on the run near Regents Street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285" y="2376621"/>
            <a:ext cx="4320000" cy="288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18 people die in a bus crash in Kampala, Uganda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285" y="2640407"/>
            <a:ext cx="4320000" cy="48474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10 of the people on-board had Ebola virus and the rescue workers may have caught 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285" y="3539213"/>
            <a:ext cx="4320000" cy="288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World’s oldest man dies in Tokyo at 119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285" y="3802999"/>
            <a:ext cx="4320000" cy="2885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He liked cats and he smoked lots of cigars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285" y="4873644"/>
            <a:ext cx="4320000" cy="288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kitten is born with 7 legs in rural Canada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285" y="5139912"/>
            <a:ext cx="4320000" cy="2885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There is a nuclear power station within a mile of the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7969" y="1041626"/>
            <a:ext cx="4320000" cy="3000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teenage boy is stabbed in central Manchester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7969" y="1318663"/>
            <a:ext cx="4320000" cy="27699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He had just attended the launch of a violent new computer game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7969" y="2065180"/>
            <a:ext cx="4320000" cy="5078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414 people are injured during a typhoon in The Philippines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7969" y="2319697"/>
            <a:ext cx="4320000" cy="5078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Most of the people affected lived in small, rural communities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7969" y="3248722"/>
            <a:ext cx="4320000" cy="5078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Hurricane Caroline is 12 hours from making landfall in Miami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7969" y="3709708"/>
            <a:ext cx="4320000" cy="5078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It is currently just a category 1 storm but is predicted to become a category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7969" y="4820580"/>
            <a:ext cx="4320000" cy="3000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small earthquake is recorded in central Italy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7969" y="5097580"/>
            <a:ext cx="4320000" cy="5078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A priceless fresco on the ceiling of a church painted by Michelangelo has been destroyed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285" y="1766433"/>
            <a:ext cx="4320000" cy="4847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The killer is identified as an Asian man was last seen entering the Apple store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7969" y="1579342"/>
            <a:ext cx="4320000" cy="3000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A group of teenagers are suspected of the killing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7969" y="2775285"/>
            <a:ext cx="4320000" cy="3000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There are no reports of any deaths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285" y="3100401"/>
            <a:ext cx="4320000" cy="28854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3 of the rescue workers are British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1285" y="4067249"/>
            <a:ext cx="4320000" cy="68095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He had been married 6 times and has 18 children, 48 grandchildren, 67 great-grandchildren and 12 great-great-grandchildren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7969" y="4188511"/>
            <a:ext cx="4320000" cy="50783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Forecasters say that the storm will probably head north to Orlando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1285" y="5405369"/>
            <a:ext cx="4320000" cy="4847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75" dirty="0">
                <a:solidFill>
                  <a:schemeClr val="bg1"/>
                </a:solidFill>
              </a:rPr>
              <a:t>The kitten is in constant pain and some of the legs are deformed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7969" y="5590034"/>
            <a:ext cx="4320000" cy="3000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There are no reports of any deaths</a:t>
            </a:r>
          </a:p>
        </p:txBody>
      </p:sp>
    </p:spTree>
    <p:extLst>
      <p:ext uri="{BB962C8B-B14F-4D97-AF65-F5344CB8AC3E}">
        <p14:creationId xmlns:p14="http://schemas.microsoft.com/office/powerpoint/2010/main" val="41895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147133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86" y="1201667"/>
            <a:ext cx="8588829" cy="5509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You have chosen your six stories</a:t>
            </a:r>
          </a:p>
          <a:p>
            <a:pPr defTabSz="685800">
              <a:defRPr/>
            </a:pPr>
            <a:endParaRPr lang="en-GB" sz="3200" b="1" dirty="0">
              <a:solidFill>
                <a:prstClr val="white"/>
              </a:solidFill>
              <a:latin typeface="Calibri Light" panose="020F0302020204030204"/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One will be the main story on the front page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One will be the second story on the front page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One will be on page 3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One will be on page 5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Two will be on page 7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endParaRPr lang="en-GB" sz="320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(why odd numbers?)</a:t>
            </a:r>
          </a:p>
          <a:p>
            <a:pPr defTabSz="685800">
              <a:defRPr/>
            </a:pPr>
            <a:endParaRPr lang="en-GB" sz="320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DECIDE: which goes where? </a:t>
            </a:r>
          </a:p>
        </p:txBody>
      </p:sp>
    </p:spTree>
    <p:extLst>
      <p:ext uri="{BB962C8B-B14F-4D97-AF65-F5344CB8AC3E}">
        <p14:creationId xmlns:p14="http://schemas.microsoft.com/office/powerpoint/2010/main" val="18023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147133"/>
            <a:ext cx="858882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6000" dirty="0">
                <a:solidFill>
                  <a:prstClr val="white"/>
                </a:solidFill>
                <a:latin typeface="Calibri Light" panose="020F0302020204030204"/>
              </a:rPr>
              <a:t>Task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86" y="1201667"/>
            <a:ext cx="8588829" cy="5509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Choose either task one or task two</a:t>
            </a:r>
          </a:p>
          <a:p>
            <a:pPr defTabSz="685800">
              <a:defRPr/>
            </a:pPr>
            <a:endParaRPr lang="en-GB" sz="3200" b="1" dirty="0">
              <a:solidFill>
                <a:prstClr val="white"/>
              </a:solidFill>
              <a:latin typeface="Calibri Light" panose="020F0302020204030204"/>
            </a:endParaRPr>
          </a:p>
          <a:p>
            <a:pPr marL="514350" indent="-514350" defTabSz="685800">
              <a:buFont typeface="+mj-lt"/>
              <a:buAutoNum type="arabicPeriod"/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Each of you mock up a front page in the style of your chosen newspaper. Get as close to the original style as you can.</a:t>
            </a:r>
          </a:p>
          <a:p>
            <a:pPr marL="514350" indent="-514350" defTabSz="685800">
              <a:buFont typeface="+mj-lt"/>
              <a:buAutoNum type="arabicPeriod"/>
              <a:defRPr/>
            </a:pPr>
            <a:endParaRPr lang="en-GB" sz="3200" b="1" dirty="0">
              <a:solidFill>
                <a:prstClr val="white"/>
              </a:solidFill>
              <a:latin typeface="Calibri Light" panose="020F0302020204030204"/>
            </a:endParaRPr>
          </a:p>
          <a:p>
            <a:pPr marL="514350" indent="-514350" defTabSz="685800">
              <a:buFont typeface="+mj-lt"/>
              <a:buAutoNum type="arabicPeriod"/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Each of you mocks up a different story on a different page of your chosen newspaper. Get as close to the original style as you can. </a:t>
            </a:r>
          </a:p>
          <a:p>
            <a:pPr defTabSz="685800">
              <a:defRPr/>
            </a:pPr>
            <a:endParaRPr lang="en-GB" sz="320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>
              <a:defRPr/>
            </a:pPr>
            <a:r>
              <a:rPr lang="en-GB" sz="3200" b="1" dirty="0">
                <a:solidFill>
                  <a:prstClr val="white"/>
                </a:solidFill>
                <a:latin typeface="Calibri Light" panose="020F0302020204030204"/>
              </a:rPr>
              <a:t>Question: what research will you need to do? </a:t>
            </a:r>
          </a:p>
        </p:txBody>
      </p:sp>
    </p:spTree>
    <p:extLst>
      <p:ext uri="{BB962C8B-B14F-4D97-AF65-F5344CB8AC3E}">
        <p14:creationId xmlns:p14="http://schemas.microsoft.com/office/powerpoint/2010/main" val="5465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C940-A4E8-DE43-3C38-253AA624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899"/>
            <a:ext cx="9158051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8985-EDAD-F954-4E37-83AA455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642"/>
            <a:ext cx="7886700" cy="736515"/>
          </a:xfrm>
          <a:solidFill>
            <a:srgbClr val="92D05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C940-A4E8-DE43-3C38-253AA624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0" y="2200092"/>
            <a:ext cx="3362794" cy="2610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77" y="1242150"/>
            <a:ext cx="3191408" cy="41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8985-EDAD-F954-4E37-83AA455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642"/>
            <a:ext cx="7886700" cy="736515"/>
          </a:xfrm>
          <a:solidFill>
            <a:srgbClr val="92D05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C940-A4E8-DE43-3C38-253AA624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8985-EDAD-F954-4E37-83AA455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53829"/>
            <a:ext cx="3715966" cy="368477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dirty="0" smtClean="0"/>
              <a:t>summary of NEWS VALUES </a:t>
            </a:r>
            <a:r>
              <a:rPr lang="en-GB" dirty="0"/>
              <a:t>is on P92 of the latest media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B733C-5827-CCB6-0D9F-58A61FC1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11" y="0"/>
            <a:ext cx="4837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AFE9-EAD3-57B9-EC83-302E0EB2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8985-EDAD-F954-4E37-83AA455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642"/>
            <a:ext cx="7886700" cy="115395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So, you want to work in news? Today’s lesson might put you off…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C940-A4E8-DE43-3C38-253AA624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4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1893964"/>
            <a:ext cx="8588829" cy="30931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9750" dirty="0">
                <a:solidFill>
                  <a:srgbClr val="E9D3ED"/>
                </a:solidFill>
                <a:latin typeface="Calibri Light" panose="020F0302020204030204"/>
              </a:rPr>
              <a:t>Newsworthiness &amp; News Values </a:t>
            </a:r>
          </a:p>
        </p:txBody>
      </p:sp>
    </p:spTree>
    <p:extLst>
      <p:ext uri="{BB962C8B-B14F-4D97-AF65-F5344CB8AC3E}">
        <p14:creationId xmlns:p14="http://schemas.microsoft.com/office/powerpoint/2010/main" val="41436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schemeClr val="bg1"/>
                </a:solidFill>
                <a:latin typeface="Calibri" panose="020F0502020204030204"/>
              </a:rPr>
              <a:t>Newsworthiness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" y="1749878"/>
            <a:ext cx="8755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Not all news is created equal.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300" dirty="0">
              <a:solidFill>
                <a:prstClr val="black"/>
              </a:solidFill>
              <a:latin typeface="Calibri Light" panose="020F0302020204030204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To make it onto the screen or into a newspaper, somebody must decide that the news is </a:t>
            </a:r>
            <a:r>
              <a:rPr lang="en-GB" altLang="en-US" sz="3300" i="1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worthy</a:t>
            </a: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. In media theory this is called </a:t>
            </a:r>
            <a:r>
              <a:rPr lang="en-GB" altLang="en-US" sz="3300" b="1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news values</a:t>
            </a: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300" dirty="0">
              <a:solidFill>
                <a:prstClr val="black"/>
              </a:solidFill>
              <a:latin typeface="Calibri Light" panose="020F0302020204030204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The person who makes the decision is referred to as the </a:t>
            </a:r>
            <a:r>
              <a:rPr lang="en-GB" altLang="en-US" sz="3300" b="1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gatekeeper</a:t>
            </a:r>
            <a:r>
              <a:rPr lang="en-GB" altLang="en-US" sz="3300" dirty="0">
                <a:solidFill>
                  <a:prstClr val="black"/>
                </a:solidFill>
                <a:latin typeface="Calibri Light" panose="020F0302020204030204"/>
                <a:cs typeface="Arial" charset="0"/>
              </a:rPr>
              <a:t>.</a:t>
            </a:r>
            <a:endParaRPr lang="en-GB" sz="3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82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986790"/>
            <a:ext cx="8755380" cy="323165"/>
          </a:xfrm>
          <a:prstGeom prst="rect">
            <a:avLst/>
          </a:prstGeom>
          <a:solidFill>
            <a:srgbClr val="B368C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 Media</a:t>
            </a:r>
          </a:p>
        </p:txBody>
      </p:sp>
      <p:sp>
        <p:nvSpPr>
          <p:cNvPr id="15" name="Right Arrow 14"/>
          <p:cNvSpPr/>
          <p:nvPr/>
        </p:nvSpPr>
        <p:spPr>
          <a:xfrm rot="9333360">
            <a:off x="1709937" y="5107967"/>
            <a:ext cx="2673350" cy="355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" y="1286873"/>
            <a:ext cx="8755380" cy="323165"/>
          </a:xfrm>
          <a:prstGeom prst="rect">
            <a:avLst/>
          </a:prstGeom>
          <a:solidFill>
            <a:srgbClr val="77368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Newsworthiness - Gatekeeping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851" y="2660651"/>
            <a:ext cx="1016000" cy="2819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latin typeface="+mj-lt"/>
              </a:rPr>
              <a:t>Source of News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23151" y="2660651"/>
            <a:ext cx="1475740" cy="2819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+mj-lt"/>
              </a:rPr>
              <a:t>Audience</a:t>
            </a:r>
            <a:endParaRPr lang="en-GB" sz="13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 rot="12182463">
            <a:off x="1709937" y="2534052"/>
            <a:ext cx="2673350" cy="355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Flowchart: Direct Access Storage 6"/>
          <p:cNvSpPr/>
          <p:nvPr/>
        </p:nvSpPr>
        <p:spPr>
          <a:xfrm>
            <a:off x="4013201" y="2343151"/>
            <a:ext cx="736600" cy="3454400"/>
          </a:xfrm>
          <a:prstGeom prst="flowChartMagneticDrum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562350" y="1794357"/>
            <a:ext cx="1638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+mj-lt"/>
              </a:rPr>
              <a:t>Gate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339851" y="2914650"/>
            <a:ext cx="2673350" cy="3556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Right Arrow 9"/>
          <p:cNvSpPr/>
          <p:nvPr/>
        </p:nvSpPr>
        <p:spPr>
          <a:xfrm>
            <a:off x="1339851" y="3364955"/>
            <a:ext cx="2673350" cy="3556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ight Arrow 10"/>
          <p:cNvSpPr/>
          <p:nvPr/>
        </p:nvSpPr>
        <p:spPr>
          <a:xfrm>
            <a:off x="1339850" y="3815259"/>
            <a:ext cx="2673350" cy="3556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ight Arrow 11"/>
          <p:cNvSpPr/>
          <p:nvPr/>
        </p:nvSpPr>
        <p:spPr>
          <a:xfrm>
            <a:off x="1339850" y="4263753"/>
            <a:ext cx="2673350" cy="3556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ight Arrow 12"/>
          <p:cNvSpPr/>
          <p:nvPr/>
        </p:nvSpPr>
        <p:spPr>
          <a:xfrm>
            <a:off x="1339850" y="4712246"/>
            <a:ext cx="2673350" cy="3556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ight Arrow 15"/>
          <p:cNvSpPr/>
          <p:nvPr/>
        </p:nvSpPr>
        <p:spPr>
          <a:xfrm>
            <a:off x="4749799" y="3364955"/>
            <a:ext cx="2673350" cy="3556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Right Arrow 16"/>
          <p:cNvSpPr/>
          <p:nvPr/>
        </p:nvSpPr>
        <p:spPr>
          <a:xfrm>
            <a:off x="4749799" y="3815259"/>
            <a:ext cx="2673350" cy="3556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Right Arrow 17"/>
          <p:cNvSpPr/>
          <p:nvPr/>
        </p:nvSpPr>
        <p:spPr>
          <a:xfrm>
            <a:off x="4749799" y="4263752"/>
            <a:ext cx="2673350" cy="3556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6074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227</TotalTime>
  <Words>1650</Words>
  <Application>Microsoft Office PowerPoint</Application>
  <PresentationFormat>On-screen Show (4:3)</PresentationFormat>
  <Paragraphs>273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COM 1 SEC B</vt:lpstr>
      <vt:lpstr>In this part of the syllabus, you will study both INDUSTRY and AUDIENCE</vt:lpstr>
      <vt:lpstr>We will be looking at print copies of the papers in question as well as the online versions. </vt:lpstr>
      <vt:lpstr>Key concepts</vt:lpstr>
      <vt:lpstr>A summary of NEWS VALUES is on P92 of the latest media handbook</vt:lpstr>
      <vt:lpstr>So, you want to work in news? Today’s lesson might put you off…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1 SEC B</dc:title>
  <dc:creator>Clare Howard-Saunders</dc:creator>
  <cp:lastModifiedBy>Clare HOWARD-SAUNDERS</cp:lastModifiedBy>
  <cp:revision>8</cp:revision>
  <dcterms:created xsi:type="dcterms:W3CDTF">2024-02-26T18:29:53Z</dcterms:created>
  <dcterms:modified xsi:type="dcterms:W3CDTF">2024-05-07T13:10:52Z</dcterms:modified>
</cp:coreProperties>
</file>