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88" r:id="rId3"/>
    <p:sldId id="306" r:id="rId4"/>
    <p:sldId id="289" r:id="rId5"/>
    <p:sldId id="311" r:id="rId6"/>
    <p:sldId id="316" r:id="rId7"/>
    <p:sldId id="317" r:id="rId8"/>
    <p:sldId id="290" r:id="rId9"/>
    <p:sldId id="292" r:id="rId10"/>
    <p:sldId id="307" r:id="rId11"/>
    <p:sldId id="308" r:id="rId12"/>
    <p:sldId id="310" r:id="rId13"/>
    <p:sldId id="312" r:id="rId14"/>
    <p:sldId id="318" r:id="rId15"/>
    <p:sldId id="315" r:id="rId16"/>
    <p:sldId id="313" r:id="rId17"/>
    <p:sldId id="29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Howard-Saunders" initials="CH" lastIdx="1" clrIdx="0">
    <p:extLst>
      <p:ext uri="{19B8F6BF-5375-455C-9EA6-DF929625EA0E}">
        <p15:presenceInfo xmlns:p15="http://schemas.microsoft.com/office/powerpoint/2012/main" userId="c21fb37210b29a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4" autoAdjust="0"/>
    <p:restoredTop sz="94660"/>
  </p:normalViewPr>
  <p:slideViewPr>
    <p:cSldViewPr snapToGrid="0">
      <p:cViewPr varScale="1">
        <p:scale>
          <a:sx n="79" d="100"/>
          <a:sy n="79" d="100"/>
        </p:scale>
        <p:origin x="76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0T18:37:44.076" idx="1">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E159C6-7B56-4091-8FFC-03600BF4691C}" type="doc">
      <dgm:prSet loTypeId="urn:microsoft.com/office/officeart/2005/8/layout/process2" loCatId="process" qsTypeId="urn:microsoft.com/office/officeart/2005/8/quickstyle/simple1" qsCatId="simple" csTypeId="urn:microsoft.com/office/officeart/2005/8/colors/accent1_2" csCatId="accent1" phldr="1"/>
      <dgm:spPr/>
    </dgm:pt>
    <dgm:pt modelId="{B863FD03-8235-44B5-A9E7-B78A4F770F70}">
      <dgm:prSet phldrT="[Text]"/>
      <dgm:spPr/>
      <dgm:t>
        <a:bodyPr/>
        <a:lstStyle/>
        <a:p>
          <a:r>
            <a:rPr lang="en-GB" dirty="0"/>
            <a:t>Reach PLC</a:t>
          </a:r>
        </a:p>
      </dgm:t>
    </dgm:pt>
    <dgm:pt modelId="{A7E2A7D4-6555-4724-9DC9-D5A863BDE8DB}" type="parTrans" cxnId="{398AAA56-32C0-41A7-A0EC-B83C37F82B2D}">
      <dgm:prSet/>
      <dgm:spPr/>
      <dgm:t>
        <a:bodyPr/>
        <a:lstStyle/>
        <a:p>
          <a:endParaRPr lang="en-GB"/>
        </a:p>
      </dgm:t>
    </dgm:pt>
    <dgm:pt modelId="{F07D44C3-5B90-45F2-88D8-E038173CBC93}" type="sibTrans" cxnId="{398AAA56-32C0-41A7-A0EC-B83C37F82B2D}">
      <dgm:prSet/>
      <dgm:spPr/>
      <dgm:t>
        <a:bodyPr/>
        <a:lstStyle/>
        <a:p>
          <a:endParaRPr lang="en-GB"/>
        </a:p>
      </dgm:t>
    </dgm:pt>
    <dgm:pt modelId="{0B303479-FB87-4506-A7D0-1E8D2A11F483}" type="pres">
      <dgm:prSet presAssocID="{14E159C6-7B56-4091-8FFC-03600BF4691C}" presName="linearFlow" presStyleCnt="0">
        <dgm:presLayoutVars>
          <dgm:resizeHandles val="exact"/>
        </dgm:presLayoutVars>
      </dgm:prSet>
      <dgm:spPr/>
    </dgm:pt>
    <dgm:pt modelId="{52A30DE1-18F9-4FEC-9BA1-55CE2E42C30C}" type="pres">
      <dgm:prSet presAssocID="{B863FD03-8235-44B5-A9E7-B78A4F770F70}" presName="node" presStyleLbl="node1" presStyleIdx="0" presStyleCnt="1">
        <dgm:presLayoutVars>
          <dgm:bulletEnabled val="1"/>
        </dgm:presLayoutVars>
      </dgm:prSet>
      <dgm:spPr/>
    </dgm:pt>
  </dgm:ptLst>
  <dgm:cxnLst>
    <dgm:cxn modelId="{E8CEBC3E-D653-402E-8812-85D99E04B61A}" type="presOf" srcId="{14E159C6-7B56-4091-8FFC-03600BF4691C}" destId="{0B303479-FB87-4506-A7D0-1E8D2A11F483}" srcOrd="0" destOrd="0" presId="urn:microsoft.com/office/officeart/2005/8/layout/process2"/>
    <dgm:cxn modelId="{398AAA56-32C0-41A7-A0EC-B83C37F82B2D}" srcId="{14E159C6-7B56-4091-8FFC-03600BF4691C}" destId="{B863FD03-8235-44B5-A9E7-B78A4F770F70}" srcOrd="0" destOrd="0" parTransId="{A7E2A7D4-6555-4724-9DC9-D5A863BDE8DB}" sibTransId="{F07D44C3-5B90-45F2-88D8-E038173CBC93}"/>
    <dgm:cxn modelId="{40A05C85-ED49-4E4D-BA0F-820672779744}" type="presOf" srcId="{B863FD03-8235-44B5-A9E7-B78A4F770F70}" destId="{52A30DE1-18F9-4FEC-9BA1-55CE2E42C30C}" srcOrd="0" destOrd="0" presId="urn:microsoft.com/office/officeart/2005/8/layout/process2"/>
    <dgm:cxn modelId="{D4E0B3A5-EB30-4330-A292-1923F4ACF1A0}" type="presParOf" srcId="{0B303479-FB87-4506-A7D0-1E8D2A11F483}" destId="{52A30DE1-18F9-4FEC-9BA1-55CE2E42C30C}"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30DE1-18F9-4FEC-9BA1-55CE2E42C30C}">
      <dsp:nvSpPr>
        <dsp:cNvPr id="0" name=""/>
        <dsp:cNvSpPr/>
      </dsp:nvSpPr>
      <dsp:spPr>
        <a:xfrm>
          <a:off x="0" y="2689"/>
          <a:ext cx="2775858" cy="5502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dirty="0"/>
            <a:t>Reach PLC</a:t>
          </a:r>
        </a:p>
      </dsp:txBody>
      <dsp:txXfrm>
        <a:off x="81302" y="83991"/>
        <a:ext cx="2613254" cy="53402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EDF6F-853C-4B4C-833D-884B680C5502}" type="datetimeFigureOut">
              <a:rPr lang="en-GB" smtClean="0"/>
              <a:t>13/05/2024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946A8-0EBC-4D34-A191-BB1F25CADEFD}" type="slidenum">
              <a:rPr lang="en-GB" smtClean="0"/>
              <a:t>‹#›</a:t>
            </a:fld>
            <a:endParaRPr lang="en-GB"/>
          </a:p>
        </p:txBody>
      </p:sp>
    </p:spTree>
    <p:extLst>
      <p:ext uri="{BB962C8B-B14F-4D97-AF65-F5344CB8AC3E}">
        <p14:creationId xmlns:p14="http://schemas.microsoft.com/office/powerpoint/2010/main" val="3456585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8E717-ACE4-453D-8FB3-8A2931F7BB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Term 1 Lesson 1</a:t>
            </a:r>
          </a:p>
        </p:txBody>
      </p:sp>
    </p:spTree>
    <p:extLst>
      <p:ext uri="{BB962C8B-B14F-4D97-AF65-F5344CB8AC3E}">
        <p14:creationId xmlns:p14="http://schemas.microsoft.com/office/powerpoint/2010/main" val="88067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61EDA1A-7E35-4137-A11C-7DB5FBA9F4C4}"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4292810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61EDA1A-7E35-4137-A11C-7DB5FBA9F4C4}"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2559101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61EDA1A-7E35-4137-A11C-7DB5FBA9F4C4}"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2963363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61EDA1A-7E35-4137-A11C-7DB5FBA9F4C4}"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426531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1EDA1A-7E35-4137-A11C-7DB5FBA9F4C4}"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2854325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61EDA1A-7E35-4137-A11C-7DB5FBA9F4C4}" type="datetimeFigureOut">
              <a:rPr lang="en-GB" smtClean="0"/>
              <a:t>13/05/2024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153734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61EDA1A-7E35-4137-A11C-7DB5FBA9F4C4}" type="datetimeFigureOut">
              <a:rPr lang="en-GB" smtClean="0"/>
              <a:t>13/05/2024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229093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61EDA1A-7E35-4137-A11C-7DB5FBA9F4C4}" type="datetimeFigureOut">
              <a:rPr lang="en-GB" smtClean="0"/>
              <a:t>13/05/2024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129519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EDA1A-7E35-4137-A11C-7DB5FBA9F4C4}" type="datetimeFigureOut">
              <a:rPr lang="en-GB" smtClean="0"/>
              <a:t>13/05/2024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307307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61EDA1A-7E35-4137-A11C-7DB5FBA9F4C4}" type="datetimeFigureOut">
              <a:rPr lang="en-GB" smtClean="0"/>
              <a:t>13/05/2024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130952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61EDA1A-7E35-4137-A11C-7DB5FBA9F4C4}" type="datetimeFigureOut">
              <a:rPr lang="en-GB" smtClean="0"/>
              <a:t>13/05/2024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11607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EDA1A-7E35-4137-A11C-7DB5FBA9F4C4}" type="datetimeFigureOut">
              <a:rPr lang="en-GB" smtClean="0"/>
              <a:t>13/05/2024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CDBA9-F506-4293-975D-4D506083FB73}" type="slidenum">
              <a:rPr lang="en-GB" smtClean="0"/>
              <a:t>‹#›</a:t>
            </a:fld>
            <a:endParaRPr lang="en-GB"/>
          </a:p>
        </p:txBody>
      </p:sp>
    </p:spTree>
    <p:extLst>
      <p:ext uri="{BB962C8B-B14F-4D97-AF65-F5344CB8AC3E}">
        <p14:creationId xmlns:p14="http://schemas.microsoft.com/office/powerpoint/2010/main" val="745895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ackinginquiry.or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reuter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834887"/>
            <a:ext cx="9144000" cy="1497496"/>
          </a:xfrm>
          <a:solidFill>
            <a:srgbClr val="92D050"/>
          </a:solidFill>
        </p:spPr>
        <p:txBody>
          <a:bodyPr>
            <a:noAutofit/>
          </a:bodyPr>
          <a:lstStyle/>
          <a:p>
            <a:r>
              <a:rPr lang="en-GB" sz="9600" b="1" dirty="0">
                <a:latin typeface="+mn-lt"/>
              </a:rPr>
              <a:t>COM 1 SEC B</a:t>
            </a:r>
          </a:p>
        </p:txBody>
      </p:sp>
      <p:sp>
        <p:nvSpPr>
          <p:cNvPr id="3" name="Subtitle 2"/>
          <p:cNvSpPr>
            <a:spLocks noGrp="1"/>
          </p:cNvSpPr>
          <p:nvPr>
            <p:ph type="subTitle" idx="1"/>
          </p:nvPr>
        </p:nvSpPr>
        <p:spPr>
          <a:xfrm>
            <a:off x="214393" y="4178293"/>
            <a:ext cx="8715214" cy="1193769"/>
          </a:xfrm>
        </p:spPr>
        <p:txBody>
          <a:bodyPr>
            <a:noAutofit/>
          </a:bodyPr>
          <a:lstStyle/>
          <a:p>
            <a:r>
              <a:rPr lang="en-GB" sz="2800"/>
              <a:t>L3: </a:t>
            </a:r>
            <a:r>
              <a:rPr lang="en-GB" sz="2800" dirty="0"/>
              <a:t>Newspapers – Industry and </a:t>
            </a:r>
            <a:r>
              <a:rPr lang="en-GB" sz="2800"/>
              <a:t>The Mirror</a:t>
            </a:r>
            <a:endParaRPr lang="en-GB" sz="2800" b="1"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9F2017-00EC-410E-BC58-683B3B49D387}"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le 1"/>
          <p:cNvSpPr txBox="1">
            <a:spLocks/>
          </p:cNvSpPr>
          <p:nvPr/>
        </p:nvSpPr>
        <p:spPr>
          <a:xfrm>
            <a:off x="0" y="2595273"/>
            <a:ext cx="9144000" cy="1193769"/>
          </a:xfrm>
          <a:prstGeom prst="rect">
            <a:avLst/>
          </a:prstGeom>
          <a:solidFill>
            <a:schemeClr val="bg1">
              <a:lumMod val="6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alibri Light" panose="020F0302020204030204"/>
                <a:ea typeface="+mj-ea"/>
                <a:cs typeface="+mj-cs"/>
              </a:rPr>
              <a:t>Industry and Audience</a:t>
            </a:r>
          </a:p>
        </p:txBody>
      </p:sp>
      <p:pic>
        <p:nvPicPr>
          <p:cNvPr id="9" name="Picture 8">
            <a:extLst>
              <a:ext uri="{FF2B5EF4-FFF2-40B4-BE49-F238E27FC236}">
                <a16:creationId xmlns:a16="http://schemas.microsoft.com/office/drawing/2014/main" id="{612EED40-43F1-8FB5-8D8C-F0DB189CA6DA}"/>
              </a:ext>
            </a:extLst>
          </p:cNvPr>
          <p:cNvPicPr>
            <a:picLocks noChangeAspect="1"/>
          </p:cNvPicPr>
          <p:nvPr/>
        </p:nvPicPr>
        <p:blipFill>
          <a:blip r:embed="rId3"/>
          <a:stretch>
            <a:fillRect/>
          </a:stretch>
        </p:blipFill>
        <p:spPr>
          <a:xfrm>
            <a:off x="5962025" y="5630302"/>
            <a:ext cx="3077968" cy="8847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8051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A90A-16D1-C65F-607E-96F9A34C1836}"/>
              </a:ext>
            </a:extLst>
          </p:cNvPr>
          <p:cNvSpPr>
            <a:spLocks noGrp="1"/>
          </p:cNvSpPr>
          <p:nvPr>
            <p:ph type="title"/>
          </p:nvPr>
        </p:nvSpPr>
        <p:spPr>
          <a:xfrm>
            <a:off x="-1" y="223612"/>
            <a:ext cx="9035143" cy="723445"/>
          </a:xfrm>
          <a:solidFill>
            <a:srgbClr val="92D050"/>
          </a:solidFill>
        </p:spPr>
        <p:txBody>
          <a:bodyPr>
            <a:normAutofit/>
          </a:bodyPr>
          <a:lstStyle/>
          <a:p>
            <a:r>
              <a:rPr lang="en-GB" sz="3200" dirty="0"/>
              <a:t>What is the significance of this pattern of ownership?</a:t>
            </a:r>
          </a:p>
        </p:txBody>
      </p:sp>
      <p:sp>
        <p:nvSpPr>
          <p:cNvPr id="3" name="Content Placeholder 2">
            <a:extLst>
              <a:ext uri="{FF2B5EF4-FFF2-40B4-BE49-F238E27FC236}">
                <a16:creationId xmlns:a16="http://schemas.microsoft.com/office/drawing/2014/main" id="{E1FF4192-3D18-876A-ACEA-F3DE424898DC}"/>
              </a:ext>
            </a:extLst>
          </p:cNvPr>
          <p:cNvSpPr>
            <a:spLocks noGrp="1"/>
          </p:cNvSpPr>
          <p:nvPr>
            <p:ph idx="1"/>
          </p:nvPr>
        </p:nvSpPr>
        <p:spPr>
          <a:xfrm>
            <a:off x="315686" y="1411968"/>
            <a:ext cx="8447314" cy="5222420"/>
          </a:xfrm>
        </p:spPr>
        <p:txBody>
          <a:bodyPr>
            <a:normAutofit fontScale="70000" lnSpcReduction="20000"/>
          </a:bodyPr>
          <a:lstStyle/>
          <a:p>
            <a:pPr>
              <a:lnSpc>
                <a:spcPct val="120000"/>
              </a:lnSpc>
              <a:spcBef>
                <a:spcPts val="0"/>
              </a:spcBef>
            </a:pPr>
            <a:r>
              <a:rPr lang="en-GB" dirty="0"/>
              <a:t>The Mirror is part of a huge conglomerate with associations with many areas of the cultural and media industries. This allows it to have quick and easy access to many types of media. Its size has led to it being investigated by the Competition and Markets Authority to ensure it wasn’t creating a monopoly. </a:t>
            </a:r>
          </a:p>
          <a:p>
            <a:pPr>
              <a:lnSpc>
                <a:spcPct val="120000"/>
              </a:lnSpc>
              <a:spcBef>
                <a:spcPts val="0"/>
              </a:spcBef>
            </a:pPr>
            <a:r>
              <a:rPr lang="en-GB" dirty="0"/>
              <a:t>It also means it is well-protected economically. </a:t>
            </a:r>
          </a:p>
          <a:p>
            <a:pPr>
              <a:lnSpc>
                <a:spcPct val="120000"/>
              </a:lnSpc>
              <a:spcBef>
                <a:spcPts val="0"/>
              </a:spcBef>
            </a:pPr>
            <a:r>
              <a:rPr lang="en-GB" dirty="0"/>
              <a:t>According to </a:t>
            </a:r>
            <a:r>
              <a:rPr lang="en-GB" b="1" dirty="0"/>
              <a:t>Curran and Seaton</a:t>
            </a:r>
            <a:r>
              <a:rPr lang="en-GB" dirty="0"/>
              <a:t>, this type of ownership pattern, could lead to a monopoly, which is turn leads to lack of creativity and diversity of opinion. </a:t>
            </a:r>
          </a:p>
          <a:p>
            <a:pPr>
              <a:lnSpc>
                <a:spcPct val="120000"/>
              </a:lnSpc>
              <a:spcBef>
                <a:spcPts val="0"/>
              </a:spcBef>
            </a:pPr>
            <a:r>
              <a:rPr lang="en-GB" dirty="0"/>
              <a:t>However, the publications that sit within the Reach PLC publishing house are very diverse. The Express is a very different newspaper ideologically than the Daily Mirror. The Daily Mirror is one of the few daily newspapers that regularly champions the rights of the working class. This seems to suggest that Curran and Seaton’s ideas about the media don’t quite fit the Daily Mirror. </a:t>
            </a:r>
          </a:p>
          <a:p>
            <a:pPr>
              <a:lnSpc>
                <a:spcPct val="120000"/>
              </a:lnSpc>
              <a:spcBef>
                <a:spcPts val="0"/>
              </a:spcBef>
            </a:pPr>
            <a:r>
              <a:rPr lang="en-GB" dirty="0"/>
              <a:t>Reach PLC has had to diversify to keep up sales. It has done this by expanding into regional news over recent years. </a:t>
            </a:r>
          </a:p>
        </p:txBody>
      </p:sp>
    </p:spTree>
    <p:extLst>
      <p:ext uri="{BB962C8B-B14F-4D97-AF65-F5344CB8AC3E}">
        <p14:creationId xmlns:p14="http://schemas.microsoft.com/office/powerpoint/2010/main" val="72093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A4DA-9147-6C37-5E43-5D46F3DAA40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7DB05E6-6F87-FADD-A749-C1A50E07C5E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27A6830-EFEF-D796-EC93-F2FBEA9B504D}"/>
              </a:ext>
            </a:extLst>
          </p:cNvPr>
          <p:cNvPicPr>
            <a:picLocks noChangeAspect="1"/>
          </p:cNvPicPr>
          <p:nvPr/>
        </p:nvPicPr>
        <p:blipFill>
          <a:blip r:embed="rId2"/>
          <a:stretch>
            <a:fillRect/>
          </a:stretch>
        </p:blipFill>
        <p:spPr>
          <a:xfrm>
            <a:off x="125185" y="555184"/>
            <a:ext cx="8893629" cy="5747632"/>
          </a:xfrm>
          <a:custGeom>
            <a:avLst/>
            <a:gdLst>
              <a:gd name="connsiteX0" fmla="*/ 0 w 8893629"/>
              <a:gd name="connsiteY0" fmla="*/ 0 h 5747632"/>
              <a:gd name="connsiteX1" fmla="*/ 681845 w 8893629"/>
              <a:gd name="connsiteY1" fmla="*/ 0 h 5747632"/>
              <a:gd name="connsiteX2" fmla="*/ 1096881 w 8893629"/>
              <a:gd name="connsiteY2" fmla="*/ 0 h 5747632"/>
              <a:gd name="connsiteX3" fmla="*/ 1867662 w 8893629"/>
              <a:gd name="connsiteY3" fmla="*/ 0 h 5747632"/>
              <a:gd name="connsiteX4" fmla="*/ 2460571 w 8893629"/>
              <a:gd name="connsiteY4" fmla="*/ 0 h 5747632"/>
              <a:gd name="connsiteX5" fmla="*/ 2964543 w 8893629"/>
              <a:gd name="connsiteY5" fmla="*/ 0 h 5747632"/>
              <a:gd name="connsiteX6" fmla="*/ 3379579 w 8893629"/>
              <a:gd name="connsiteY6" fmla="*/ 0 h 5747632"/>
              <a:gd name="connsiteX7" fmla="*/ 3972488 w 8893629"/>
              <a:gd name="connsiteY7" fmla="*/ 0 h 5747632"/>
              <a:gd name="connsiteX8" fmla="*/ 4387524 w 8893629"/>
              <a:gd name="connsiteY8" fmla="*/ 0 h 5747632"/>
              <a:gd name="connsiteX9" fmla="*/ 4713623 w 8893629"/>
              <a:gd name="connsiteY9" fmla="*/ 0 h 5747632"/>
              <a:gd name="connsiteX10" fmla="*/ 5306532 w 8893629"/>
              <a:gd name="connsiteY10" fmla="*/ 0 h 5747632"/>
              <a:gd name="connsiteX11" fmla="*/ 5632632 w 8893629"/>
              <a:gd name="connsiteY11" fmla="*/ 0 h 5747632"/>
              <a:gd name="connsiteX12" fmla="*/ 6136604 w 8893629"/>
              <a:gd name="connsiteY12" fmla="*/ 0 h 5747632"/>
              <a:gd name="connsiteX13" fmla="*/ 6551640 w 8893629"/>
              <a:gd name="connsiteY13" fmla="*/ 0 h 5747632"/>
              <a:gd name="connsiteX14" fmla="*/ 7233485 w 8893629"/>
              <a:gd name="connsiteY14" fmla="*/ 0 h 5747632"/>
              <a:gd name="connsiteX15" fmla="*/ 7559585 w 8893629"/>
              <a:gd name="connsiteY15" fmla="*/ 0 h 5747632"/>
              <a:gd name="connsiteX16" fmla="*/ 8330366 w 8893629"/>
              <a:gd name="connsiteY16" fmla="*/ 0 h 5747632"/>
              <a:gd name="connsiteX17" fmla="*/ 8893629 w 8893629"/>
              <a:gd name="connsiteY17" fmla="*/ 0 h 5747632"/>
              <a:gd name="connsiteX18" fmla="*/ 8893629 w 8893629"/>
              <a:gd name="connsiteY18" fmla="*/ 517287 h 5747632"/>
              <a:gd name="connsiteX19" fmla="*/ 8893629 w 8893629"/>
              <a:gd name="connsiteY19" fmla="*/ 919621 h 5747632"/>
              <a:gd name="connsiteX20" fmla="*/ 8893629 w 8893629"/>
              <a:gd name="connsiteY20" fmla="*/ 1609337 h 5747632"/>
              <a:gd name="connsiteX21" fmla="*/ 8893629 w 8893629"/>
              <a:gd name="connsiteY21" fmla="*/ 2126624 h 5747632"/>
              <a:gd name="connsiteX22" fmla="*/ 8893629 w 8893629"/>
              <a:gd name="connsiteY22" fmla="*/ 2816340 h 5747632"/>
              <a:gd name="connsiteX23" fmla="*/ 8893629 w 8893629"/>
              <a:gd name="connsiteY23" fmla="*/ 3218674 h 5747632"/>
              <a:gd name="connsiteX24" fmla="*/ 8893629 w 8893629"/>
              <a:gd name="connsiteY24" fmla="*/ 3850913 h 5747632"/>
              <a:gd name="connsiteX25" fmla="*/ 8893629 w 8893629"/>
              <a:gd name="connsiteY25" fmla="*/ 4540629 h 5747632"/>
              <a:gd name="connsiteX26" fmla="*/ 8893629 w 8893629"/>
              <a:gd name="connsiteY26" fmla="*/ 5115392 h 5747632"/>
              <a:gd name="connsiteX27" fmla="*/ 8893629 w 8893629"/>
              <a:gd name="connsiteY27" fmla="*/ 5747632 h 5747632"/>
              <a:gd name="connsiteX28" fmla="*/ 8211784 w 8893629"/>
              <a:gd name="connsiteY28" fmla="*/ 5747632 h 5747632"/>
              <a:gd name="connsiteX29" fmla="*/ 7441003 w 8893629"/>
              <a:gd name="connsiteY29" fmla="*/ 5747632 h 5747632"/>
              <a:gd name="connsiteX30" fmla="*/ 6937031 w 8893629"/>
              <a:gd name="connsiteY30" fmla="*/ 5747632 h 5747632"/>
              <a:gd name="connsiteX31" fmla="*/ 6521995 w 8893629"/>
              <a:gd name="connsiteY31" fmla="*/ 5747632 h 5747632"/>
              <a:gd name="connsiteX32" fmla="*/ 5840150 w 8893629"/>
              <a:gd name="connsiteY32" fmla="*/ 5747632 h 5747632"/>
              <a:gd name="connsiteX33" fmla="*/ 5069369 w 8893629"/>
              <a:gd name="connsiteY33" fmla="*/ 5747632 h 5747632"/>
              <a:gd name="connsiteX34" fmla="*/ 4565396 w 8893629"/>
              <a:gd name="connsiteY34" fmla="*/ 5747632 h 5747632"/>
              <a:gd name="connsiteX35" fmla="*/ 4061424 w 8893629"/>
              <a:gd name="connsiteY35" fmla="*/ 5747632 h 5747632"/>
              <a:gd name="connsiteX36" fmla="*/ 3468515 w 8893629"/>
              <a:gd name="connsiteY36" fmla="*/ 5747632 h 5747632"/>
              <a:gd name="connsiteX37" fmla="*/ 3053479 w 8893629"/>
              <a:gd name="connsiteY37" fmla="*/ 5747632 h 5747632"/>
              <a:gd name="connsiteX38" fmla="*/ 2638443 w 8893629"/>
              <a:gd name="connsiteY38" fmla="*/ 5747632 h 5747632"/>
              <a:gd name="connsiteX39" fmla="*/ 2045535 w 8893629"/>
              <a:gd name="connsiteY39" fmla="*/ 5747632 h 5747632"/>
              <a:gd name="connsiteX40" fmla="*/ 1541562 w 8893629"/>
              <a:gd name="connsiteY40" fmla="*/ 5747632 h 5747632"/>
              <a:gd name="connsiteX41" fmla="*/ 1126526 w 8893629"/>
              <a:gd name="connsiteY41" fmla="*/ 5747632 h 5747632"/>
              <a:gd name="connsiteX42" fmla="*/ 533618 w 8893629"/>
              <a:gd name="connsiteY42" fmla="*/ 5747632 h 5747632"/>
              <a:gd name="connsiteX43" fmla="*/ 0 w 8893629"/>
              <a:gd name="connsiteY43" fmla="*/ 5747632 h 5747632"/>
              <a:gd name="connsiteX44" fmla="*/ 0 w 8893629"/>
              <a:gd name="connsiteY44" fmla="*/ 5345298 h 5747632"/>
              <a:gd name="connsiteX45" fmla="*/ 0 w 8893629"/>
              <a:gd name="connsiteY45" fmla="*/ 4713058 h 5747632"/>
              <a:gd name="connsiteX46" fmla="*/ 0 w 8893629"/>
              <a:gd name="connsiteY46" fmla="*/ 4253248 h 5747632"/>
              <a:gd name="connsiteX47" fmla="*/ 0 w 8893629"/>
              <a:gd name="connsiteY47" fmla="*/ 3621008 h 5747632"/>
              <a:gd name="connsiteX48" fmla="*/ 0 w 8893629"/>
              <a:gd name="connsiteY48" fmla="*/ 2931292 h 5747632"/>
              <a:gd name="connsiteX49" fmla="*/ 0 w 8893629"/>
              <a:gd name="connsiteY49" fmla="*/ 2528958 h 5747632"/>
              <a:gd name="connsiteX50" fmla="*/ 0 w 8893629"/>
              <a:gd name="connsiteY50" fmla="*/ 2069148 h 5747632"/>
              <a:gd name="connsiteX51" fmla="*/ 0 w 8893629"/>
              <a:gd name="connsiteY51" fmla="*/ 1379432 h 5747632"/>
              <a:gd name="connsiteX52" fmla="*/ 0 w 8893629"/>
              <a:gd name="connsiteY52" fmla="*/ 747192 h 5747632"/>
              <a:gd name="connsiteX53" fmla="*/ 0 w 8893629"/>
              <a:gd name="connsiteY53" fmla="*/ 0 h 574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893629" h="5747632" fill="none" extrusionOk="0">
                <a:moveTo>
                  <a:pt x="0" y="0"/>
                </a:moveTo>
                <a:cubicBezTo>
                  <a:pt x="141536" y="-52773"/>
                  <a:pt x="385019" y="52843"/>
                  <a:pt x="681845" y="0"/>
                </a:cubicBezTo>
                <a:cubicBezTo>
                  <a:pt x="978672" y="-52843"/>
                  <a:pt x="912326" y="3151"/>
                  <a:pt x="1096881" y="0"/>
                </a:cubicBezTo>
                <a:cubicBezTo>
                  <a:pt x="1281436" y="-3151"/>
                  <a:pt x="1502257" y="29847"/>
                  <a:pt x="1867662" y="0"/>
                </a:cubicBezTo>
                <a:cubicBezTo>
                  <a:pt x="2233067" y="-29847"/>
                  <a:pt x="2277549" y="17761"/>
                  <a:pt x="2460571" y="0"/>
                </a:cubicBezTo>
                <a:cubicBezTo>
                  <a:pt x="2643593" y="-17761"/>
                  <a:pt x="2804219" y="15401"/>
                  <a:pt x="2964543" y="0"/>
                </a:cubicBezTo>
                <a:cubicBezTo>
                  <a:pt x="3124867" y="-15401"/>
                  <a:pt x="3238780" y="18761"/>
                  <a:pt x="3379579" y="0"/>
                </a:cubicBezTo>
                <a:cubicBezTo>
                  <a:pt x="3520378" y="-18761"/>
                  <a:pt x="3805796" y="14778"/>
                  <a:pt x="3972488" y="0"/>
                </a:cubicBezTo>
                <a:cubicBezTo>
                  <a:pt x="4139180" y="-14778"/>
                  <a:pt x="4212163" y="48859"/>
                  <a:pt x="4387524" y="0"/>
                </a:cubicBezTo>
                <a:cubicBezTo>
                  <a:pt x="4562885" y="-48859"/>
                  <a:pt x="4596085" y="32991"/>
                  <a:pt x="4713623" y="0"/>
                </a:cubicBezTo>
                <a:cubicBezTo>
                  <a:pt x="4831161" y="-32991"/>
                  <a:pt x="5050530" y="52837"/>
                  <a:pt x="5306532" y="0"/>
                </a:cubicBezTo>
                <a:cubicBezTo>
                  <a:pt x="5562534" y="-52837"/>
                  <a:pt x="5548889" y="27613"/>
                  <a:pt x="5632632" y="0"/>
                </a:cubicBezTo>
                <a:cubicBezTo>
                  <a:pt x="5716375" y="-27613"/>
                  <a:pt x="6015787" y="44874"/>
                  <a:pt x="6136604" y="0"/>
                </a:cubicBezTo>
                <a:cubicBezTo>
                  <a:pt x="6257421" y="-44874"/>
                  <a:pt x="6416011" y="4210"/>
                  <a:pt x="6551640" y="0"/>
                </a:cubicBezTo>
                <a:cubicBezTo>
                  <a:pt x="6687269" y="-4210"/>
                  <a:pt x="7011366" y="47599"/>
                  <a:pt x="7233485" y="0"/>
                </a:cubicBezTo>
                <a:cubicBezTo>
                  <a:pt x="7455604" y="-47599"/>
                  <a:pt x="7407915" y="15554"/>
                  <a:pt x="7559585" y="0"/>
                </a:cubicBezTo>
                <a:cubicBezTo>
                  <a:pt x="7711255" y="-15554"/>
                  <a:pt x="8048575" y="29743"/>
                  <a:pt x="8330366" y="0"/>
                </a:cubicBezTo>
                <a:cubicBezTo>
                  <a:pt x="8612157" y="-29743"/>
                  <a:pt x="8651660" y="64721"/>
                  <a:pt x="8893629" y="0"/>
                </a:cubicBezTo>
                <a:cubicBezTo>
                  <a:pt x="8952102" y="211319"/>
                  <a:pt x="8885271" y="345833"/>
                  <a:pt x="8893629" y="517287"/>
                </a:cubicBezTo>
                <a:cubicBezTo>
                  <a:pt x="8901987" y="688741"/>
                  <a:pt x="8867138" y="794352"/>
                  <a:pt x="8893629" y="919621"/>
                </a:cubicBezTo>
                <a:cubicBezTo>
                  <a:pt x="8920120" y="1044890"/>
                  <a:pt x="8838568" y="1385096"/>
                  <a:pt x="8893629" y="1609337"/>
                </a:cubicBezTo>
                <a:cubicBezTo>
                  <a:pt x="8948690" y="1833578"/>
                  <a:pt x="8840804" y="1973117"/>
                  <a:pt x="8893629" y="2126624"/>
                </a:cubicBezTo>
                <a:cubicBezTo>
                  <a:pt x="8946454" y="2280131"/>
                  <a:pt x="8877349" y="2489738"/>
                  <a:pt x="8893629" y="2816340"/>
                </a:cubicBezTo>
                <a:cubicBezTo>
                  <a:pt x="8909909" y="3142942"/>
                  <a:pt x="8868653" y="3033226"/>
                  <a:pt x="8893629" y="3218674"/>
                </a:cubicBezTo>
                <a:cubicBezTo>
                  <a:pt x="8918605" y="3404122"/>
                  <a:pt x="8872138" y="3544343"/>
                  <a:pt x="8893629" y="3850913"/>
                </a:cubicBezTo>
                <a:cubicBezTo>
                  <a:pt x="8915120" y="4157483"/>
                  <a:pt x="8852160" y="4356303"/>
                  <a:pt x="8893629" y="4540629"/>
                </a:cubicBezTo>
                <a:cubicBezTo>
                  <a:pt x="8935098" y="4724955"/>
                  <a:pt x="8870751" y="4851908"/>
                  <a:pt x="8893629" y="5115392"/>
                </a:cubicBezTo>
                <a:cubicBezTo>
                  <a:pt x="8916507" y="5378876"/>
                  <a:pt x="8892349" y="5504071"/>
                  <a:pt x="8893629" y="5747632"/>
                </a:cubicBezTo>
                <a:cubicBezTo>
                  <a:pt x="8618512" y="5806527"/>
                  <a:pt x="8473987" y="5674646"/>
                  <a:pt x="8211784" y="5747632"/>
                </a:cubicBezTo>
                <a:cubicBezTo>
                  <a:pt x="7949582" y="5820618"/>
                  <a:pt x="7773490" y="5665370"/>
                  <a:pt x="7441003" y="5747632"/>
                </a:cubicBezTo>
                <a:cubicBezTo>
                  <a:pt x="7108516" y="5829894"/>
                  <a:pt x="7117722" y="5728650"/>
                  <a:pt x="6937031" y="5747632"/>
                </a:cubicBezTo>
                <a:cubicBezTo>
                  <a:pt x="6756340" y="5766614"/>
                  <a:pt x="6721112" y="5703380"/>
                  <a:pt x="6521995" y="5747632"/>
                </a:cubicBezTo>
                <a:cubicBezTo>
                  <a:pt x="6322878" y="5791884"/>
                  <a:pt x="6055476" y="5721118"/>
                  <a:pt x="5840150" y="5747632"/>
                </a:cubicBezTo>
                <a:cubicBezTo>
                  <a:pt x="5624825" y="5774146"/>
                  <a:pt x="5399467" y="5723673"/>
                  <a:pt x="5069369" y="5747632"/>
                </a:cubicBezTo>
                <a:cubicBezTo>
                  <a:pt x="4739271" y="5771591"/>
                  <a:pt x="4685727" y="5735163"/>
                  <a:pt x="4565396" y="5747632"/>
                </a:cubicBezTo>
                <a:cubicBezTo>
                  <a:pt x="4445065" y="5760101"/>
                  <a:pt x="4163864" y="5743289"/>
                  <a:pt x="4061424" y="5747632"/>
                </a:cubicBezTo>
                <a:cubicBezTo>
                  <a:pt x="3958984" y="5751975"/>
                  <a:pt x="3637272" y="5715879"/>
                  <a:pt x="3468515" y="5747632"/>
                </a:cubicBezTo>
                <a:cubicBezTo>
                  <a:pt x="3299758" y="5779385"/>
                  <a:pt x="3206168" y="5735720"/>
                  <a:pt x="3053479" y="5747632"/>
                </a:cubicBezTo>
                <a:cubicBezTo>
                  <a:pt x="2900790" y="5759544"/>
                  <a:pt x="2835560" y="5726896"/>
                  <a:pt x="2638443" y="5747632"/>
                </a:cubicBezTo>
                <a:cubicBezTo>
                  <a:pt x="2441326" y="5768368"/>
                  <a:pt x="2254687" y="5695862"/>
                  <a:pt x="2045535" y="5747632"/>
                </a:cubicBezTo>
                <a:cubicBezTo>
                  <a:pt x="1836383" y="5799402"/>
                  <a:pt x="1664719" y="5734385"/>
                  <a:pt x="1541562" y="5747632"/>
                </a:cubicBezTo>
                <a:cubicBezTo>
                  <a:pt x="1418405" y="5760879"/>
                  <a:pt x="1324260" y="5717594"/>
                  <a:pt x="1126526" y="5747632"/>
                </a:cubicBezTo>
                <a:cubicBezTo>
                  <a:pt x="928792" y="5777670"/>
                  <a:pt x="809768" y="5695952"/>
                  <a:pt x="533618" y="5747632"/>
                </a:cubicBezTo>
                <a:cubicBezTo>
                  <a:pt x="257468" y="5799312"/>
                  <a:pt x="129043" y="5722948"/>
                  <a:pt x="0" y="5747632"/>
                </a:cubicBezTo>
                <a:cubicBezTo>
                  <a:pt x="-20375" y="5600253"/>
                  <a:pt x="3914" y="5531906"/>
                  <a:pt x="0" y="5345298"/>
                </a:cubicBezTo>
                <a:cubicBezTo>
                  <a:pt x="-3914" y="5158690"/>
                  <a:pt x="68356" y="4865422"/>
                  <a:pt x="0" y="4713058"/>
                </a:cubicBezTo>
                <a:cubicBezTo>
                  <a:pt x="-68356" y="4560694"/>
                  <a:pt x="6792" y="4347167"/>
                  <a:pt x="0" y="4253248"/>
                </a:cubicBezTo>
                <a:cubicBezTo>
                  <a:pt x="-6792" y="4159329"/>
                  <a:pt x="49070" y="3763217"/>
                  <a:pt x="0" y="3621008"/>
                </a:cubicBezTo>
                <a:cubicBezTo>
                  <a:pt x="-49070" y="3478799"/>
                  <a:pt x="42728" y="3160905"/>
                  <a:pt x="0" y="2931292"/>
                </a:cubicBezTo>
                <a:cubicBezTo>
                  <a:pt x="-42728" y="2701679"/>
                  <a:pt x="34197" y="2673570"/>
                  <a:pt x="0" y="2528958"/>
                </a:cubicBezTo>
                <a:cubicBezTo>
                  <a:pt x="-34197" y="2384346"/>
                  <a:pt x="4061" y="2202023"/>
                  <a:pt x="0" y="2069148"/>
                </a:cubicBezTo>
                <a:cubicBezTo>
                  <a:pt x="-4061" y="1936273"/>
                  <a:pt x="61801" y="1666289"/>
                  <a:pt x="0" y="1379432"/>
                </a:cubicBezTo>
                <a:cubicBezTo>
                  <a:pt x="-61801" y="1092575"/>
                  <a:pt x="61601" y="993035"/>
                  <a:pt x="0" y="747192"/>
                </a:cubicBezTo>
                <a:cubicBezTo>
                  <a:pt x="-61601" y="501349"/>
                  <a:pt x="64595" y="220355"/>
                  <a:pt x="0" y="0"/>
                </a:cubicBezTo>
                <a:close/>
              </a:path>
              <a:path w="8893629" h="5747632" stroke="0" extrusionOk="0">
                <a:moveTo>
                  <a:pt x="0" y="0"/>
                </a:moveTo>
                <a:cubicBezTo>
                  <a:pt x="260358" y="-43652"/>
                  <a:pt x="346105" y="31217"/>
                  <a:pt x="592909" y="0"/>
                </a:cubicBezTo>
                <a:cubicBezTo>
                  <a:pt x="839713" y="-31217"/>
                  <a:pt x="772002" y="4120"/>
                  <a:pt x="919008" y="0"/>
                </a:cubicBezTo>
                <a:cubicBezTo>
                  <a:pt x="1066014" y="-4120"/>
                  <a:pt x="1488220" y="88343"/>
                  <a:pt x="1689790" y="0"/>
                </a:cubicBezTo>
                <a:cubicBezTo>
                  <a:pt x="1891360" y="-88343"/>
                  <a:pt x="1901350" y="986"/>
                  <a:pt x="2015889" y="0"/>
                </a:cubicBezTo>
                <a:cubicBezTo>
                  <a:pt x="2130428" y="-986"/>
                  <a:pt x="2243390" y="43864"/>
                  <a:pt x="2430925" y="0"/>
                </a:cubicBezTo>
                <a:cubicBezTo>
                  <a:pt x="2618460" y="-43864"/>
                  <a:pt x="2913682" y="79297"/>
                  <a:pt x="3112770" y="0"/>
                </a:cubicBezTo>
                <a:cubicBezTo>
                  <a:pt x="3311858" y="-79297"/>
                  <a:pt x="3579783" y="22434"/>
                  <a:pt x="3705679" y="0"/>
                </a:cubicBezTo>
                <a:cubicBezTo>
                  <a:pt x="3831575" y="-22434"/>
                  <a:pt x="4022325" y="54880"/>
                  <a:pt x="4298587" y="0"/>
                </a:cubicBezTo>
                <a:cubicBezTo>
                  <a:pt x="4574849" y="-54880"/>
                  <a:pt x="4663374" y="22138"/>
                  <a:pt x="4802560" y="0"/>
                </a:cubicBezTo>
                <a:cubicBezTo>
                  <a:pt x="4941746" y="-22138"/>
                  <a:pt x="4974893" y="36166"/>
                  <a:pt x="5128659" y="0"/>
                </a:cubicBezTo>
                <a:cubicBezTo>
                  <a:pt x="5282425" y="-36166"/>
                  <a:pt x="5456086" y="21228"/>
                  <a:pt x="5543695" y="0"/>
                </a:cubicBezTo>
                <a:cubicBezTo>
                  <a:pt x="5631304" y="-21228"/>
                  <a:pt x="5932230" y="26301"/>
                  <a:pt x="6225540" y="0"/>
                </a:cubicBezTo>
                <a:cubicBezTo>
                  <a:pt x="6518851" y="-26301"/>
                  <a:pt x="6509638" y="6090"/>
                  <a:pt x="6640576" y="0"/>
                </a:cubicBezTo>
                <a:cubicBezTo>
                  <a:pt x="6771514" y="-6090"/>
                  <a:pt x="6959955" y="12286"/>
                  <a:pt x="7233485" y="0"/>
                </a:cubicBezTo>
                <a:cubicBezTo>
                  <a:pt x="7507015" y="-12286"/>
                  <a:pt x="7493923" y="13908"/>
                  <a:pt x="7559585" y="0"/>
                </a:cubicBezTo>
                <a:cubicBezTo>
                  <a:pt x="7625247" y="-13908"/>
                  <a:pt x="7867746" y="6956"/>
                  <a:pt x="8063557" y="0"/>
                </a:cubicBezTo>
                <a:cubicBezTo>
                  <a:pt x="8259368" y="-6956"/>
                  <a:pt x="8710339" y="95918"/>
                  <a:pt x="8893629" y="0"/>
                </a:cubicBezTo>
                <a:cubicBezTo>
                  <a:pt x="8917744" y="226252"/>
                  <a:pt x="8855918" y="273980"/>
                  <a:pt x="8893629" y="517287"/>
                </a:cubicBezTo>
                <a:cubicBezTo>
                  <a:pt x="8931340" y="760594"/>
                  <a:pt x="8869943" y="867848"/>
                  <a:pt x="8893629" y="977097"/>
                </a:cubicBezTo>
                <a:cubicBezTo>
                  <a:pt x="8917315" y="1086346"/>
                  <a:pt x="8888537" y="1181997"/>
                  <a:pt x="8893629" y="1379432"/>
                </a:cubicBezTo>
                <a:cubicBezTo>
                  <a:pt x="8898721" y="1576868"/>
                  <a:pt x="8834392" y="1787872"/>
                  <a:pt x="8893629" y="2011671"/>
                </a:cubicBezTo>
                <a:cubicBezTo>
                  <a:pt x="8952866" y="2235470"/>
                  <a:pt x="8824050" y="2500003"/>
                  <a:pt x="8893629" y="2643911"/>
                </a:cubicBezTo>
                <a:cubicBezTo>
                  <a:pt x="8963208" y="2787819"/>
                  <a:pt x="8870980" y="2896668"/>
                  <a:pt x="8893629" y="3103721"/>
                </a:cubicBezTo>
                <a:cubicBezTo>
                  <a:pt x="8916278" y="3310774"/>
                  <a:pt x="8847714" y="3530419"/>
                  <a:pt x="8893629" y="3735961"/>
                </a:cubicBezTo>
                <a:cubicBezTo>
                  <a:pt x="8939544" y="3941503"/>
                  <a:pt x="8839731" y="4087134"/>
                  <a:pt x="8893629" y="4368200"/>
                </a:cubicBezTo>
                <a:cubicBezTo>
                  <a:pt x="8947527" y="4649266"/>
                  <a:pt x="8831763" y="4635251"/>
                  <a:pt x="8893629" y="4885487"/>
                </a:cubicBezTo>
                <a:cubicBezTo>
                  <a:pt x="8955495" y="5135723"/>
                  <a:pt x="8840670" y="5357409"/>
                  <a:pt x="8893629" y="5747632"/>
                </a:cubicBezTo>
                <a:cubicBezTo>
                  <a:pt x="8759516" y="5768672"/>
                  <a:pt x="8588573" y="5718882"/>
                  <a:pt x="8389657" y="5747632"/>
                </a:cubicBezTo>
                <a:cubicBezTo>
                  <a:pt x="8190741" y="5776382"/>
                  <a:pt x="7981492" y="5679415"/>
                  <a:pt x="7618876" y="5747632"/>
                </a:cubicBezTo>
                <a:cubicBezTo>
                  <a:pt x="7256260" y="5815849"/>
                  <a:pt x="7094056" y="5703559"/>
                  <a:pt x="6848094" y="5747632"/>
                </a:cubicBezTo>
                <a:cubicBezTo>
                  <a:pt x="6602132" y="5791705"/>
                  <a:pt x="6576867" y="5730769"/>
                  <a:pt x="6344122" y="5747632"/>
                </a:cubicBezTo>
                <a:cubicBezTo>
                  <a:pt x="6111377" y="5764495"/>
                  <a:pt x="6143649" y="5735669"/>
                  <a:pt x="6018022" y="5747632"/>
                </a:cubicBezTo>
                <a:cubicBezTo>
                  <a:pt x="5892395" y="5759595"/>
                  <a:pt x="5690763" y="5695253"/>
                  <a:pt x="5425114" y="5747632"/>
                </a:cubicBezTo>
                <a:cubicBezTo>
                  <a:pt x="5159465" y="5800011"/>
                  <a:pt x="5111064" y="5734964"/>
                  <a:pt x="5010078" y="5747632"/>
                </a:cubicBezTo>
                <a:cubicBezTo>
                  <a:pt x="4909092" y="5760300"/>
                  <a:pt x="4590396" y="5722821"/>
                  <a:pt x="4239296" y="5747632"/>
                </a:cubicBezTo>
                <a:cubicBezTo>
                  <a:pt x="3888196" y="5772443"/>
                  <a:pt x="3853331" y="5710111"/>
                  <a:pt x="3735324" y="5747632"/>
                </a:cubicBezTo>
                <a:cubicBezTo>
                  <a:pt x="3617317" y="5785153"/>
                  <a:pt x="3267577" y="5678144"/>
                  <a:pt x="3142416" y="5747632"/>
                </a:cubicBezTo>
                <a:cubicBezTo>
                  <a:pt x="3017255" y="5817120"/>
                  <a:pt x="2842763" y="5741871"/>
                  <a:pt x="2727380" y="5747632"/>
                </a:cubicBezTo>
                <a:cubicBezTo>
                  <a:pt x="2611997" y="5753393"/>
                  <a:pt x="2150595" y="5715392"/>
                  <a:pt x="1956598" y="5747632"/>
                </a:cubicBezTo>
                <a:cubicBezTo>
                  <a:pt x="1762601" y="5779872"/>
                  <a:pt x="1577844" y="5704001"/>
                  <a:pt x="1274753" y="5747632"/>
                </a:cubicBezTo>
                <a:cubicBezTo>
                  <a:pt x="971662" y="5791263"/>
                  <a:pt x="1035173" y="5730477"/>
                  <a:pt x="948654" y="5747632"/>
                </a:cubicBezTo>
                <a:cubicBezTo>
                  <a:pt x="862135" y="5764787"/>
                  <a:pt x="434281" y="5672728"/>
                  <a:pt x="0" y="5747632"/>
                </a:cubicBezTo>
                <a:cubicBezTo>
                  <a:pt x="-4585" y="5515596"/>
                  <a:pt x="11955" y="5256627"/>
                  <a:pt x="0" y="5115392"/>
                </a:cubicBezTo>
                <a:cubicBezTo>
                  <a:pt x="-11955" y="4974157"/>
                  <a:pt x="48390" y="4720287"/>
                  <a:pt x="0" y="4598106"/>
                </a:cubicBezTo>
                <a:cubicBezTo>
                  <a:pt x="-48390" y="4475925"/>
                  <a:pt x="1038" y="4295698"/>
                  <a:pt x="0" y="4195771"/>
                </a:cubicBezTo>
                <a:cubicBezTo>
                  <a:pt x="-1038" y="4095845"/>
                  <a:pt x="38163" y="3862750"/>
                  <a:pt x="0" y="3563532"/>
                </a:cubicBezTo>
                <a:cubicBezTo>
                  <a:pt x="-38163" y="3264314"/>
                  <a:pt x="45767" y="3108191"/>
                  <a:pt x="0" y="2988769"/>
                </a:cubicBezTo>
                <a:cubicBezTo>
                  <a:pt x="-45767" y="2869347"/>
                  <a:pt x="50702" y="2625294"/>
                  <a:pt x="0" y="2528958"/>
                </a:cubicBezTo>
                <a:cubicBezTo>
                  <a:pt x="-50702" y="2432622"/>
                  <a:pt x="38777" y="2092772"/>
                  <a:pt x="0" y="1839242"/>
                </a:cubicBezTo>
                <a:cubicBezTo>
                  <a:pt x="-38777" y="1585712"/>
                  <a:pt x="30502" y="1482153"/>
                  <a:pt x="0" y="1264479"/>
                </a:cubicBezTo>
                <a:cubicBezTo>
                  <a:pt x="-30502" y="1046805"/>
                  <a:pt x="28154" y="811604"/>
                  <a:pt x="0" y="574763"/>
                </a:cubicBezTo>
                <a:cubicBezTo>
                  <a:pt x="-28154" y="337922"/>
                  <a:pt x="2036" y="270302"/>
                  <a:pt x="0" y="0"/>
                </a:cubicBezTo>
                <a:close/>
              </a:path>
            </a:pathLst>
          </a:custGeom>
          <a:ln>
            <a:solidFill>
              <a:schemeClr val="tx1"/>
            </a:solidFill>
            <a:extLst>
              <a:ext uri="{C807C97D-BFC1-408E-A445-0C87EB9F89A2}">
                <ask:lineSketchStyleProps xmlns:ask="http://schemas.microsoft.com/office/drawing/2018/sketchyshapes" sd="3856331045">
                  <a:prstGeom prst="rect">
                    <a:avLst/>
                  </a:prstGeom>
                  <ask:type>
                    <ask:lineSketchScribble/>
                  </ask:type>
                </ask:lineSketchStyleProps>
              </a:ext>
            </a:extLst>
          </a:ln>
        </p:spPr>
      </p:pic>
    </p:spTree>
    <p:extLst>
      <p:ext uri="{BB962C8B-B14F-4D97-AF65-F5344CB8AC3E}">
        <p14:creationId xmlns:p14="http://schemas.microsoft.com/office/powerpoint/2010/main" val="1627197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A90A-16D1-C65F-607E-96F9A34C1836}"/>
              </a:ext>
            </a:extLst>
          </p:cNvPr>
          <p:cNvSpPr>
            <a:spLocks noGrp="1"/>
          </p:cNvSpPr>
          <p:nvPr>
            <p:ph type="title"/>
          </p:nvPr>
        </p:nvSpPr>
        <p:spPr>
          <a:xfrm>
            <a:off x="-1" y="103869"/>
            <a:ext cx="9046029" cy="821417"/>
          </a:xfrm>
          <a:solidFill>
            <a:srgbClr val="92D050"/>
          </a:solidFill>
        </p:spPr>
        <p:txBody>
          <a:bodyPr>
            <a:normAutofit fontScale="90000"/>
          </a:bodyPr>
          <a:lstStyle/>
          <a:p>
            <a:r>
              <a:rPr lang="en-GB" sz="3200" dirty="0"/>
              <a:t>How has The Mirror embraced changing technologies? </a:t>
            </a:r>
          </a:p>
        </p:txBody>
      </p:sp>
      <p:sp>
        <p:nvSpPr>
          <p:cNvPr id="3" name="Content Placeholder 2">
            <a:extLst>
              <a:ext uri="{FF2B5EF4-FFF2-40B4-BE49-F238E27FC236}">
                <a16:creationId xmlns:a16="http://schemas.microsoft.com/office/drawing/2014/main" id="{E1FF4192-3D18-876A-ACEA-F3DE424898DC}"/>
              </a:ext>
            </a:extLst>
          </p:cNvPr>
          <p:cNvSpPr>
            <a:spLocks noGrp="1"/>
          </p:cNvSpPr>
          <p:nvPr>
            <p:ph idx="1"/>
          </p:nvPr>
        </p:nvSpPr>
        <p:spPr>
          <a:xfrm>
            <a:off x="97971" y="1259568"/>
            <a:ext cx="8948058" cy="4808763"/>
          </a:xfrm>
        </p:spPr>
        <p:txBody>
          <a:bodyPr>
            <a:noAutofit/>
          </a:bodyPr>
          <a:lstStyle/>
          <a:p>
            <a:pPr>
              <a:lnSpc>
                <a:spcPct val="100000"/>
              </a:lnSpc>
              <a:spcBef>
                <a:spcPts val="0"/>
              </a:spcBef>
              <a:spcAft>
                <a:spcPts val="600"/>
              </a:spcAft>
            </a:pPr>
            <a:r>
              <a:rPr lang="en-GB" sz="2400" dirty="0"/>
              <a:t>The Mirror online was established in 2012.</a:t>
            </a:r>
          </a:p>
          <a:p>
            <a:pPr>
              <a:lnSpc>
                <a:spcPct val="100000"/>
              </a:lnSpc>
              <a:spcBef>
                <a:spcPts val="0"/>
              </a:spcBef>
              <a:spcAft>
                <a:spcPts val="600"/>
              </a:spcAft>
            </a:pPr>
            <a:r>
              <a:rPr lang="en-GB" sz="2400" dirty="0"/>
              <a:t>The website is a free service, but the digital ‘replica’ of the paper was put behind a paywall from September 2016</a:t>
            </a:r>
          </a:p>
          <a:p>
            <a:pPr>
              <a:lnSpc>
                <a:spcPct val="100000"/>
              </a:lnSpc>
              <a:spcBef>
                <a:spcPts val="0"/>
              </a:spcBef>
              <a:spcAft>
                <a:spcPts val="600"/>
              </a:spcAft>
            </a:pPr>
            <a:r>
              <a:rPr lang="en-GB" sz="2400" dirty="0"/>
              <a:t>The Mirror and Reach PLC in general has a high social media presence, often crashing onto news feeds with ‘</a:t>
            </a:r>
            <a:r>
              <a:rPr lang="en-GB" sz="2400" dirty="0" err="1"/>
              <a:t>clickbaity</a:t>
            </a:r>
            <a:r>
              <a:rPr lang="en-GB" sz="2400" dirty="0"/>
              <a:t>’ headlines</a:t>
            </a:r>
          </a:p>
        </p:txBody>
      </p:sp>
    </p:spTree>
    <p:extLst>
      <p:ext uri="{BB962C8B-B14F-4D97-AF65-F5344CB8AC3E}">
        <p14:creationId xmlns:p14="http://schemas.microsoft.com/office/powerpoint/2010/main" val="271309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A90A-16D1-C65F-607E-96F9A34C1836}"/>
              </a:ext>
            </a:extLst>
          </p:cNvPr>
          <p:cNvSpPr>
            <a:spLocks noGrp="1"/>
          </p:cNvSpPr>
          <p:nvPr>
            <p:ph type="title"/>
          </p:nvPr>
        </p:nvSpPr>
        <p:spPr>
          <a:xfrm>
            <a:off x="-1" y="103870"/>
            <a:ext cx="9144001" cy="690788"/>
          </a:xfrm>
          <a:solidFill>
            <a:srgbClr val="92D050"/>
          </a:solidFill>
        </p:spPr>
        <p:txBody>
          <a:bodyPr>
            <a:normAutofit/>
          </a:bodyPr>
          <a:lstStyle/>
          <a:p>
            <a:r>
              <a:rPr lang="en-GB" sz="3200" dirty="0"/>
              <a:t>How has regulation impacted the newspaper industry? </a:t>
            </a:r>
          </a:p>
        </p:txBody>
      </p:sp>
      <p:sp>
        <p:nvSpPr>
          <p:cNvPr id="3" name="Content Placeholder 2">
            <a:extLst>
              <a:ext uri="{FF2B5EF4-FFF2-40B4-BE49-F238E27FC236}">
                <a16:creationId xmlns:a16="http://schemas.microsoft.com/office/drawing/2014/main" id="{E1FF4192-3D18-876A-ACEA-F3DE424898DC}"/>
              </a:ext>
            </a:extLst>
          </p:cNvPr>
          <p:cNvSpPr>
            <a:spLocks noGrp="1"/>
          </p:cNvSpPr>
          <p:nvPr>
            <p:ph idx="1"/>
          </p:nvPr>
        </p:nvSpPr>
        <p:spPr>
          <a:xfrm>
            <a:off x="97970" y="1042665"/>
            <a:ext cx="8948058" cy="4808763"/>
          </a:xfrm>
        </p:spPr>
        <p:txBody>
          <a:bodyPr>
            <a:noAutofit/>
          </a:bodyPr>
          <a:lstStyle/>
          <a:p>
            <a:pPr>
              <a:lnSpc>
                <a:spcPct val="100000"/>
              </a:lnSpc>
              <a:spcBef>
                <a:spcPts val="0"/>
              </a:spcBef>
              <a:spcAft>
                <a:spcPts val="600"/>
              </a:spcAft>
            </a:pPr>
            <a:r>
              <a:rPr lang="en-GB" sz="2000" dirty="0"/>
              <a:t>According to Livingstone and Lunt, there is a tension between the need to regulate to protect consumers from harmful content and practices, and the need for free news reporting. </a:t>
            </a:r>
          </a:p>
          <a:p>
            <a:pPr>
              <a:lnSpc>
                <a:spcPct val="100000"/>
              </a:lnSpc>
              <a:spcBef>
                <a:spcPts val="0"/>
              </a:spcBef>
              <a:spcAft>
                <a:spcPts val="600"/>
              </a:spcAft>
            </a:pPr>
            <a:r>
              <a:rPr lang="en-GB" sz="2000" dirty="0"/>
              <a:t>The Leveson Enquiry into the ‘phone-hacking’ scandal has increased the pressure for regulation in the press. </a:t>
            </a:r>
          </a:p>
          <a:p>
            <a:pPr>
              <a:lnSpc>
                <a:spcPct val="100000"/>
              </a:lnSpc>
              <a:spcBef>
                <a:spcPts val="0"/>
              </a:spcBef>
              <a:spcAft>
                <a:spcPts val="600"/>
              </a:spcAft>
            </a:pPr>
            <a:r>
              <a:rPr lang="en-GB" sz="2000" dirty="0"/>
              <a:t>There is also increasing concern about fake news. </a:t>
            </a:r>
          </a:p>
          <a:p>
            <a:pPr>
              <a:lnSpc>
                <a:spcPct val="100000"/>
              </a:lnSpc>
              <a:spcBef>
                <a:spcPts val="0"/>
              </a:spcBef>
              <a:spcAft>
                <a:spcPts val="600"/>
              </a:spcAft>
            </a:pPr>
            <a:r>
              <a:rPr lang="en-GB" sz="2000" dirty="0"/>
              <a:t>The newspaper industry is regulated by IPSO </a:t>
            </a:r>
          </a:p>
          <a:p>
            <a:pPr>
              <a:lnSpc>
                <a:spcPct val="100000"/>
              </a:lnSpc>
              <a:spcBef>
                <a:spcPts val="0"/>
              </a:spcBef>
              <a:spcAft>
                <a:spcPts val="600"/>
              </a:spcAft>
            </a:pPr>
            <a:r>
              <a:rPr lang="en-GB" sz="2000" dirty="0"/>
              <a:t>However, the expansion into digital territory makes it harder to regulate effectively. </a:t>
            </a:r>
          </a:p>
          <a:p>
            <a:pPr>
              <a:lnSpc>
                <a:spcPct val="100000"/>
              </a:lnSpc>
              <a:spcBef>
                <a:spcPts val="0"/>
              </a:spcBef>
              <a:spcAft>
                <a:spcPts val="600"/>
              </a:spcAft>
            </a:pPr>
            <a:endParaRPr lang="en-GB" sz="2000" dirty="0"/>
          </a:p>
          <a:p>
            <a:pPr>
              <a:lnSpc>
                <a:spcPct val="100000"/>
              </a:lnSpc>
              <a:spcBef>
                <a:spcPts val="0"/>
              </a:spcBef>
              <a:spcAft>
                <a:spcPts val="600"/>
              </a:spcAft>
            </a:pPr>
            <a:endParaRPr lang="en-GB" sz="2000" dirty="0"/>
          </a:p>
        </p:txBody>
      </p:sp>
    </p:spTree>
    <p:extLst>
      <p:ext uri="{BB962C8B-B14F-4D97-AF65-F5344CB8AC3E}">
        <p14:creationId xmlns:p14="http://schemas.microsoft.com/office/powerpoint/2010/main" val="69291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DDE2-DA3A-C14D-E1E9-58F6531163ED}"/>
              </a:ext>
            </a:extLst>
          </p:cNvPr>
          <p:cNvSpPr>
            <a:spLocks noGrp="1"/>
          </p:cNvSpPr>
          <p:nvPr>
            <p:ph type="title"/>
          </p:nvPr>
        </p:nvSpPr>
        <p:spPr>
          <a:xfrm>
            <a:off x="0" y="0"/>
            <a:ext cx="9144000" cy="1690689"/>
          </a:xfrm>
          <a:solidFill>
            <a:srgbClr val="92D050"/>
          </a:solidFill>
        </p:spPr>
        <p:txBody>
          <a:bodyPr>
            <a:noAutofit/>
          </a:bodyPr>
          <a:lstStyle/>
          <a:p>
            <a:r>
              <a:rPr lang="en-GB" sz="2400" dirty="0"/>
              <a:t>The Mirror also fell foul of the phone-hacking scandal. They weren’t part of the original News of the World scandal, but it became clear that phone-hacking was a systemic problem in the news industry. The Mirror also had to publish an apology in 2015 for its phone-hacking activities.</a:t>
            </a:r>
          </a:p>
        </p:txBody>
      </p:sp>
      <p:sp>
        <p:nvSpPr>
          <p:cNvPr id="3" name="Content Placeholder 2">
            <a:extLst>
              <a:ext uri="{FF2B5EF4-FFF2-40B4-BE49-F238E27FC236}">
                <a16:creationId xmlns:a16="http://schemas.microsoft.com/office/drawing/2014/main" id="{AF9E1EC5-E326-9FF4-E6AA-B26BEA230610}"/>
              </a:ext>
            </a:extLst>
          </p:cNvPr>
          <p:cNvSpPr>
            <a:spLocks noGrp="1"/>
          </p:cNvSpPr>
          <p:nvPr>
            <p:ph idx="1"/>
          </p:nvPr>
        </p:nvSpPr>
        <p:spPr/>
        <p:txBody>
          <a:bodyPr/>
          <a:lstStyle/>
          <a:p>
            <a:endParaRPr lang="en-GB" dirty="0"/>
          </a:p>
        </p:txBody>
      </p:sp>
      <p:pic>
        <p:nvPicPr>
          <p:cNvPr id="9" name="Picture 8">
            <a:extLst>
              <a:ext uri="{FF2B5EF4-FFF2-40B4-BE49-F238E27FC236}">
                <a16:creationId xmlns:a16="http://schemas.microsoft.com/office/drawing/2014/main" id="{80B44396-291D-7FD0-EB91-DCE836C741B9}"/>
              </a:ext>
            </a:extLst>
          </p:cNvPr>
          <p:cNvPicPr>
            <a:picLocks noChangeAspect="1"/>
          </p:cNvPicPr>
          <p:nvPr/>
        </p:nvPicPr>
        <p:blipFill>
          <a:blip r:embed="rId2"/>
          <a:stretch>
            <a:fillRect/>
          </a:stretch>
        </p:blipFill>
        <p:spPr>
          <a:xfrm>
            <a:off x="1069922" y="1854721"/>
            <a:ext cx="7004155" cy="4293145"/>
          </a:xfrm>
          <a:custGeom>
            <a:avLst/>
            <a:gdLst>
              <a:gd name="connsiteX0" fmla="*/ 0 w 7004155"/>
              <a:gd name="connsiteY0" fmla="*/ 0 h 4293145"/>
              <a:gd name="connsiteX1" fmla="*/ 653721 w 7004155"/>
              <a:gd name="connsiteY1" fmla="*/ 0 h 4293145"/>
              <a:gd name="connsiteX2" fmla="*/ 1307442 w 7004155"/>
              <a:gd name="connsiteY2" fmla="*/ 0 h 4293145"/>
              <a:gd name="connsiteX3" fmla="*/ 1961163 w 7004155"/>
              <a:gd name="connsiteY3" fmla="*/ 0 h 4293145"/>
              <a:gd name="connsiteX4" fmla="*/ 2544843 w 7004155"/>
              <a:gd name="connsiteY4" fmla="*/ 0 h 4293145"/>
              <a:gd name="connsiteX5" fmla="*/ 3268606 w 7004155"/>
              <a:gd name="connsiteY5" fmla="*/ 0 h 4293145"/>
              <a:gd name="connsiteX6" fmla="*/ 3642161 w 7004155"/>
              <a:gd name="connsiteY6" fmla="*/ 0 h 4293145"/>
              <a:gd name="connsiteX7" fmla="*/ 4015716 w 7004155"/>
              <a:gd name="connsiteY7" fmla="*/ 0 h 4293145"/>
              <a:gd name="connsiteX8" fmla="*/ 4669437 w 7004155"/>
              <a:gd name="connsiteY8" fmla="*/ 0 h 4293145"/>
              <a:gd name="connsiteX9" fmla="*/ 5253116 w 7004155"/>
              <a:gd name="connsiteY9" fmla="*/ 0 h 4293145"/>
              <a:gd name="connsiteX10" fmla="*/ 5766754 w 7004155"/>
              <a:gd name="connsiteY10" fmla="*/ 0 h 4293145"/>
              <a:gd name="connsiteX11" fmla="*/ 6350434 w 7004155"/>
              <a:gd name="connsiteY11" fmla="*/ 0 h 4293145"/>
              <a:gd name="connsiteX12" fmla="*/ 7004155 w 7004155"/>
              <a:gd name="connsiteY12" fmla="*/ 0 h 4293145"/>
              <a:gd name="connsiteX13" fmla="*/ 7004155 w 7004155"/>
              <a:gd name="connsiteY13" fmla="*/ 407849 h 4293145"/>
              <a:gd name="connsiteX14" fmla="*/ 7004155 w 7004155"/>
              <a:gd name="connsiteY14" fmla="*/ 944492 h 4293145"/>
              <a:gd name="connsiteX15" fmla="*/ 7004155 w 7004155"/>
              <a:gd name="connsiteY15" fmla="*/ 1395272 h 4293145"/>
              <a:gd name="connsiteX16" fmla="*/ 7004155 w 7004155"/>
              <a:gd name="connsiteY16" fmla="*/ 1974847 h 4293145"/>
              <a:gd name="connsiteX17" fmla="*/ 7004155 w 7004155"/>
              <a:gd name="connsiteY17" fmla="*/ 2597353 h 4293145"/>
              <a:gd name="connsiteX18" fmla="*/ 7004155 w 7004155"/>
              <a:gd name="connsiteY18" fmla="*/ 3219859 h 4293145"/>
              <a:gd name="connsiteX19" fmla="*/ 7004155 w 7004155"/>
              <a:gd name="connsiteY19" fmla="*/ 3713570 h 4293145"/>
              <a:gd name="connsiteX20" fmla="*/ 7004155 w 7004155"/>
              <a:gd name="connsiteY20" fmla="*/ 4293145 h 4293145"/>
              <a:gd name="connsiteX21" fmla="*/ 6350434 w 7004155"/>
              <a:gd name="connsiteY21" fmla="*/ 4293145 h 4293145"/>
              <a:gd name="connsiteX22" fmla="*/ 5836796 w 7004155"/>
              <a:gd name="connsiteY22" fmla="*/ 4293145 h 4293145"/>
              <a:gd name="connsiteX23" fmla="*/ 5113033 w 7004155"/>
              <a:gd name="connsiteY23" fmla="*/ 4293145 h 4293145"/>
              <a:gd name="connsiteX24" fmla="*/ 4739478 w 7004155"/>
              <a:gd name="connsiteY24" fmla="*/ 4293145 h 4293145"/>
              <a:gd name="connsiteX25" fmla="*/ 4225840 w 7004155"/>
              <a:gd name="connsiteY25" fmla="*/ 4293145 h 4293145"/>
              <a:gd name="connsiteX26" fmla="*/ 3642161 w 7004155"/>
              <a:gd name="connsiteY26" fmla="*/ 4293145 h 4293145"/>
              <a:gd name="connsiteX27" fmla="*/ 2918398 w 7004155"/>
              <a:gd name="connsiteY27" fmla="*/ 4293145 h 4293145"/>
              <a:gd name="connsiteX28" fmla="*/ 2544843 w 7004155"/>
              <a:gd name="connsiteY28" fmla="*/ 4293145 h 4293145"/>
              <a:gd name="connsiteX29" fmla="*/ 2101246 w 7004155"/>
              <a:gd name="connsiteY29" fmla="*/ 4293145 h 4293145"/>
              <a:gd name="connsiteX30" fmla="*/ 1657650 w 7004155"/>
              <a:gd name="connsiteY30" fmla="*/ 4293145 h 4293145"/>
              <a:gd name="connsiteX31" fmla="*/ 1214054 w 7004155"/>
              <a:gd name="connsiteY31" fmla="*/ 4293145 h 4293145"/>
              <a:gd name="connsiteX32" fmla="*/ 700415 w 7004155"/>
              <a:gd name="connsiteY32" fmla="*/ 4293145 h 4293145"/>
              <a:gd name="connsiteX33" fmla="*/ 0 w 7004155"/>
              <a:gd name="connsiteY33" fmla="*/ 4293145 h 4293145"/>
              <a:gd name="connsiteX34" fmla="*/ 0 w 7004155"/>
              <a:gd name="connsiteY34" fmla="*/ 3713570 h 4293145"/>
              <a:gd name="connsiteX35" fmla="*/ 0 w 7004155"/>
              <a:gd name="connsiteY35" fmla="*/ 3091064 h 4293145"/>
              <a:gd name="connsiteX36" fmla="*/ 0 w 7004155"/>
              <a:gd name="connsiteY36" fmla="*/ 2511490 h 4293145"/>
              <a:gd name="connsiteX37" fmla="*/ 0 w 7004155"/>
              <a:gd name="connsiteY37" fmla="*/ 2017778 h 4293145"/>
              <a:gd name="connsiteX38" fmla="*/ 0 w 7004155"/>
              <a:gd name="connsiteY38" fmla="*/ 1524066 h 4293145"/>
              <a:gd name="connsiteX39" fmla="*/ 0 w 7004155"/>
              <a:gd name="connsiteY39" fmla="*/ 1030355 h 4293145"/>
              <a:gd name="connsiteX40" fmla="*/ 0 w 7004155"/>
              <a:gd name="connsiteY40" fmla="*/ 536643 h 4293145"/>
              <a:gd name="connsiteX41" fmla="*/ 0 w 7004155"/>
              <a:gd name="connsiteY41" fmla="*/ 0 h 429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004155" h="4293145" fill="none" extrusionOk="0">
                <a:moveTo>
                  <a:pt x="0" y="0"/>
                </a:moveTo>
                <a:cubicBezTo>
                  <a:pt x="237996" y="-8022"/>
                  <a:pt x="386352" y="27778"/>
                  <a:pt x="653721" y="0"/>
                </a:cubicBezTo>
                <a:cubicBezTo>
                  <a:pt x="921090" y="-27778"/>
                  <a:pt x="1152119" y="77261"/>
                  <a:pt x="1307442" y="0"/>
                </a:cubicBezTo>
                <a:cubicBezTo>
                  <a:pt x="1462765" y="-77261"/>
                  <a:pt x="1827768" y="3726"/>
                  <a:pt x="1961163" y="0"/>
                </a:cubicBezTo>
                <a:cubicBezTo>
                  <a:pt x="2094558" y="-3726"/>
                  <a:pt x="2284104" y="30235"/>
                  <a:pt x="2544843" y="0"/>
                </a:cubicBezTo>
                <a:cubicBezTo>
                  <a:pt x="2805582" y="-30235"/>
                  <a:pt x="2978416" y="26636"/>
                  <a:pt x="3268606" y="0"/>
                </a:cubicBezTo>
                <a:cubicBezTo>
                  <a:pt x="3558796" y="-26636"/>
                  <a:pt x="3502618" y="25187"/>
                  <a:pt x="3642161" y="0"/>
                </a:cubicBezTo>
                <a:cubicBezTo>
                  <a:pt x="3781704" y="-25187"/>
                  <a:pt x="3844050" y="22008"/>
                  <a:pt x="4015716" y="0"/>
                </a:cubicBezTo>
                <a:cubicBezTo>
                  <a:pt x="4187382" y="-22008"/>
                  <a:pt x="4469263" y="58041"/>
                  <a:pt x="4669437" y="0"/>
                </a:cubicBezTo>
                <a:cubicBezTo>
                  <a:pt x="4869611" y="-58041"/>
                  <a:pt x="5094538" y="33906"/>
                  <a:pt x="5253116" y="0"/>
                </a:cubicBezTo>
                <a:cubicBezTo>
                  <a:pt x="5411694" y="-33906"/>
                  <a:pt x="5567078" y="52706"/>
                  <a:pt x="5766754" y="0"/>
                </a:cubicBezTo>
                <a:cubicBezTo>
                  <a:pt x="5966430" y="-52706"/>
                  <a:pt x="6188573" y="31827"/>
                  <a:pt x="6350434" y="0"/>
                </a:cubicBezTo>
                <a:cubicBezTo>
                  <a:pt x="6512295" y="-31827"/>
                  <a:pt x="6718524" y="56418"/>
                  <a:pt x="7004155" y="0"/>
                </a:cubicBezTo>
                <a:cubicBezTo>
                  <a:pt x="7010764" y="158494"/>
                  <a:pt x="6970075" y="212790"/>
                  <a:pt x="7004155" y="407849"/>
                </a:cubicBezTo>
                <a:cubicBezTo>
                  <a:pt x="7038235" y="602908"/>
                  <a:pt x="6957522" y="792407"/>
                  <a:pt x="7004155" y="944492"/>
                </a:cubicBezTo>
                <a:cubicBezTo>
                  <a:pt x="7050788" y="1096577"/>
                  <a:pt x="6976292" y="1205816"/>
                  <a:pt x="7004155" y="1395272"/>
                </a:cubicBezTo>
                <a:cubicBezTo>
                  <a:pt x="7032018" y="1584728"/>
                  <a:pt x="7001561" y="1787917"/>
                  <a:pt x="7004155" y="1974847"/>
                </a:cubicBezTo>
                <a:cubicBezTo>
                  <a:pt x="7006749" y="2161778"/>
                  <a:pt x="6951395" y="2348648"/>
                  <a:pt x="7004155" y="2597353"/>
                </a:cubicBezTo>
                <a:cubicBezTo>
                  <a:pt x="7056915" y="2846058"/>
                  <a:pt x="6946066" y="2915434"/>
                  <a:pt x="7004155" y="3219859"/>
                </a:cubicBezTo>
                <a:cubicBezTo>
                  <a:pt x="7062244" y="3524284"/>
                  <a:pt x="6995174" y="3544281"/>
                  <a:pt x="7004155" y="3713570"/>
                </a:cubicBezTo>
                <a:cubicBezTo>
                  <a:pt x="7013136" y="3882859"/>
                  <a:pt x="6963815" y="4151931"/>
                  <a:pt x="7004155" y="4293145"/>
                </a:cubicBezTo>
                <a:cubicBezTo>
                  <a:pt x="6685062" y="4365388"/>
                  <a:pt x="6606766" y="4283761"/>
                  <a:pt x="6350434" y="4293145"/>
                </a:cubicBezTo>
                <a:cubicBezTo>
                  <a:pt x="6094102" y="4302529"/>
                  <a:pt x="5950730" y="4281105"/>
                  <a:pt x="5836796" y="4293145"/>
                </a:cubicBezTo>
                <a:cubicBezTo>
                  <a:pt x="5722862" y="4305185"/>
                  <a:pt x="5346964" y="4263242"/>
                  <a:pt x="5113033" y="4293145"/>
                </a:cubicBezTo>
                <a:cubicBezTo>
                  <a:pt x="4879102" y="4323048"/>
                  <a:pt x="4919297" y="4274883"/>
                  <a:pt x="4739478" y="4293145"/>
                </a:cubicBezTo>
                <a:cubicBezTo>
                  <a:pt x="4559660" y="4311407"/>
                  <a:pt x="4442616" y="4273011"/>
                  <a:pt x="4225840" y="4293145"/>
                </a:cubicBezTo>
                <a:cubicBezTo>
                  <a:pt x="4009064" y="4313279"/>
                  <a:pt x="3821147" y="4238752"/>
                  <a:pt x="3642161" y="4293145"/>
                </a:cubicBezTo>
                <a:cubicBezTo>
                  <a:pt x="3463175" y="4347538"/>
                  <a:pt x="3154110" y="4262144"/>
                  <a:pt x="2918398" y="4293145"/>
                </a:cubicBezTo>
                <a:cubicBezTo>
                  <a:pt x="2682686" y="4324146"/>
                  <a:pt x="2634873" y="4254224"/>
                  <a:pt x="2544843" y="4293145"/>
                </a:cubicBezTo>
                <a:cubicBezTo>
                  <a:pt x="2454814" y="4332066"/>
                  <a:pt x="2315002" y="4265708"/>
                  <a:pt x="2101246" y="4293145"/>
                </a:cubicBezTo>
                <a:cubicBezTo>
                  <a:pt x="1887490" y="4320582"/>
                  <a:pt x="1826407" y="4279424"/>
                  <a:pt x="1657650" y="4293145"/>
                </a:cubicBezTo>
                <a:cubicBezTo>
                  <a:pt x="1488893" y="4306866"/>
                  <a:pt x="1335077" y="4247685"/>
                  <a:pt x="1214054" y="4293145"/>
                </a:cubicBezTo>
                <a:cubicBezTo>
                  <a:pt x="1093031" y="4338605"/>
                  <a:pt x="946871" y="4234794"/>
                  <a:pt x="700415" y="4293145"/>
                </a:cubicBezTo>
                <a:cubicBezTo>
                  <a:pt x="453959" y="4351496"/>
                  <a:pt x="212301" y="4246168"/>
                  <a:pt x="0" y="4293145"/>
                </a:cubicBezTo>
                <a:cubicBezTo>
                  <a:pt x="-40112" y="4110637"/>
                  <a:pt x="28868" y="3847234"/>
                  <a:pt x="0" y="3713570"/>
                </a:cubicBezTo>
                <a:cubicBezTo>
                  <a:pt x="-28868" y="3579907"/>
                  <a:pt x="63123" y="3388880"/>
                  <a:pt x="0" y="3091064"/>
                </a:cubicBezTo>
                <a:cubicBezTo>
                  <a:pt x="-63123" y="2793248"/>
                  <a:pt x="65421" y="2635061"/>
                  <a:pt x="0" y="2511490"/>
                </a:cubicBezTo>
                <a:cubicBezTo>
                  <a:pt x="-65421" y="2387919"/>
                  <a:pt x="49570" y="2262406"/>
                  <a:pt x="0" y="2017778"/>
                </a:cubicBezTo>
                <a:cubicBezTo>
                  <a:pt x="-49570" y="1773150"/>
                  <a:pt x="33076" y="1634428"/>
                  <a:pt x="0" y="1524066"/>
                </a:cubicBezTo>
                <a:cubicBezTo>
                  <a:pt x="-33076" y="1413704"/>
                  <a:pt x="7328" y="1209102"/>
                  <a:pt x="0" y="1030355"/>
                </a:cubicBezTo>
                <a:cubicBezTo>
                  <a:pt x="-7328" y="851608"/>
                  <a:pt x="17171" y="709848"/>
                  <a:pt x="0" y="536643"/>
                </a:cubicBezTo>
                <a:cubicBezTo>
                  <a:pt x="-17171" y="363438"/>
                  <a:pt x="47933" y="132619"/>
                  <a:pt x="0" y="0"/>
                </a:cubicBezTo>
                <a:close/>
              </a:path>
              <a:path w="7004155" h="4293145" stroke="0" extrusionOk="0">
                <a:moveTo>
                  <a:pt x="0" y="0"/>
                </a:moveTo>
                <a:cubicBezTo>
                  <a:pt x="130402" y="-7002"/>
                  <a:pt x="286514" y="13365"/>
                  <a:pt x="443596" y="0"/>
                </a:cubicBezTo>
                <a:cubicBezTo>
                  <a:pt x="600678" y="-13365"/>
                  <a:pt x="966097" y="30585"/>
                  <a:pt x="1097318" y="0"/>
                </a:cubicBezTo>
                <a:cubicBezTo>
                  <a:pt x="1228539" y="-30585"/>
                  <a:pt x="1564605" y="29483"/>
                  <a:pt x="1751039" y="0"/>
                </a:cubicBezTo>
                <a:cubicBezTo>
                  <a:pt x="1937473" y="-29483"/>
                  <a:pt x="2167102" y="41313"/>
                  <a:pt x="2474801" y="0"/>
                </a:cubicBezTo>
                <a:cubicBezTo>
                  <a:pt x="2782500" y="-41313"/>
                  <a:pt x="2795911" y="37197"/>
                  <a:pt x="2918398" y="0"/>
                </a:cubicBezTo>
                <a:cubicBezTo>
                  <a:pt x="3040885" y="-37197"/>
                  <a:pt x="3161432" y="12935"/>
                  <a:pt x="3361994" y="0"/>
                </a:cubicBezTo>
                <a:cubicBezTo>
                  <a:pt x="3562556" y="-12935"/>
                  <a:pt x="3768276" y="45377"/>
                  <a:pt x="3945674" y="0"/>
                </a:cubicBezTo>
                <a:cubicBezTo>
                  <a:pt x="4123072" y="-45377"/>
                  <a:pt x="4329922" y="63454"/>
                  <a:pt x="4529354" y="0"/>
                </a:cubicBezTo>
                <a:cubicBezTo>
                  <a:pt x="4728786" y="-63454"/>
                  <a:pt x="4750670" y="1415"/>
                  <a:pt x="4902909" y="0"/>
                </a:cubicBezTo>
                <a:cubicBezTo>
                  <a:pt x="5055148" y="-1415"/>
                  <a:pt x="5180573" y="15425"/>
                  <a:pt x="5416547" y="0"/>
                </a:cubicBezTo>
                <a:cubicBezTo>
                  <a:pt x="5652521" y="-15425"/>
                  <a:pt x="5772202" y="15202"/>
                  <a:pt x="6070268" y="0"/>
                </a:cubicBezTo>
                <a:cubicBezTo>
                  <a:pt x="6368334" y="-15202"/>
                  <a:pt x="6737604" y="34475"/>
                  <a:pt x="7004155" y="0"/>
                </a:cubicBezTo>
                <a:cubicBezTo>
                  <a:pt x="7025178" y="233900"/>
                  <a:pt x="6978129" y="294969"/>
                  <a:pt x="7004155" y="493712"/>
                </a:cubicBezTo>
                <a:cubicBezTo>
                  <a:pt x="7030181" y="692455"/>
                  <a:pt x="6971653" y="760254"/>
                  <a:pt x="7004155" y="944492"/>
                </a:cubicBezTo>
                <a:cubicBezTo>
                  <a:pt x="7036657" y="1128730"/>
                  <a:pt x="6950322" y="1192469"/>
                  <a:pt x="7004155" y="1438204"/>
                </a:cubicBezTo>
                <a:cubicBezTo>
                  <a:pt x="7057988" y="1683939"/>
                  <a:pt x="6975042" y="1731710"/>
                  <a:pt x="7004155" y="1931915"/>
                </a:cubicBezTo>
                <a:cubicBezTo>
                  <a:pt x="7033268" y="2132120"/>
                  <a:pt x="6972744" y="2425686"/>
                  <a:pt x="7004155" y="2554421"/>
                </a:cubicBezTo>
                <a:cubicBezTo>
                  <a:pt x="7035566" y="2683156"/>
                  <a:pt x="6978190" y="2849445"/>
                  <a:pt x="7004155" y="3048133"/>
                </a:cubicBezTo>
                <a:cubicBezTo>
                  <a:pt x="7030120" y="3246821"/>
                  <a:pt x="6996137" y="3461504"/>
                  <a:pt x="7004155" y="3627708"/>
                </a:cubicBezTo>
                <a:cubicBezTo>
                  <a:pt x="7012173" y="3793912"/>
                  <a:pt x="6997267" y="4132376"/>
                  <a:pt x="7004155" y="4293145"/>
                </a:cubicBezTo>
                <a:cubicBezTo>
                  <a:pt x="6922800" y="4328409"/>
                  <a:pt x="6709282" y="4280448"/>
                  <a:pt x="6630600" y="4293145"/>
                </a:cubicBezTo>
                <a:cubicBezTo>
                  <a:pt x="6551919" y="4305842"/>
                  <a:pt x="6209643" y="4274659"/>
                  <a:pt x="6046920" y="4293145"/>
                </a:cubicBezTo>
                <a:cubicBezTo>
                  <a:pt x="5884197" y="4311631"/>
                  <a:pt x="5801925" y="4255501"/>
                  <a:pt x="5673366" y="4293145"/>
                </a:cubicBezTo>
                <a:cubicBezTo>
                  <a:pt x="5544807" y="4330789"/>
                  <a:pt x="5296888" y="4269124"/>
                  <a:pt x="5159728" y="4293145"/>
                </a:cubicBezTo>
                <a:cubicBezTo>
                  <a:pt x="5022568" y="4317166"/>
                  <a:pt x="4597979" y="4211010"/>
                  <a:pt x="4435965" y="4293145"/>
                </a:cubicBezTo>
                <a:cubicBezTo>
                  <a:pt x="4273951" y="4375280"/>
                  <a:pt x="3953321" y="4262948"/>
                  <a:pt x="3712202" y="4293145"/>
                </a:cubicBezTo>
                <a:cubicBezTo>
                  <a:pt x="3471083" y="4323342"/>
                  <a:pt x="3257428" y="4222395"/>
                  <a:pt x="3058481" y="4293145"/>
                </a:cubicBezTo>
                <a:cubicBezTo>
                  <a:pt x="2859534" y="4363895"/>
                  <a:pt x="2641408" y="4231299"/>
                  <a:pt x="2404760" y="4293145"/>
                </a:cubicBezTo>
                <a:cubicBezTo>
                  <a:pt x="2168112" y="4354991"/>
                  <a:pt x="1994463" y="4267666"/>
                  <a:pt x="1680997" y="4293145"/>
                </a:cubicBezTo>
                <a:cubicBezTo>
                  <a:pt x="1367531" y="4318624"/>
                  <a:pt x="1352529" y="4279694"/>
                  <a:pt x="1097318" y="4293145"/>
                </a:cubicBezTo>
                <a:cubicBezTo>
                  <a:pt x="842107" y="4306596"/>
                  <a:pt x="813947" y="4276168"/>
                  <a:pt x="723763" y="4293145"/>
                </a:cubicBezTo>
                <a:cubicBezTo>
                  <a:pt x="633579" y="4310122"/>
                  <a:pt x="257385" y="4229268"/>
                  <a:pt x="0" y="4293145"/>
                </a:cubicBezTo>
                <a:cubicBezTo>
                  <a:pt x="-33319" y="4136652"/>
                  <a:pt x="10988" y="3851996"/>
                  <a:pt x="0" y="3670639"/>
                </a:cubicBezTo>
                <a:cubicBezTo>
                  <a:pt x="-10988" y="3489282"/>
                  <a:pt x="48575" y="3263154"/>
                  <a:pt x="0" y="3091064"/>
                </a:cubicBezTo>
                <a:cubicBezTo>
                  <a:pt x="-48575" y="2918975"/>
                  <a:pt x="17073" y="2855385"/>
                  <a:pt x="0" y="2683216"/>
                </a:cubicBezTo>
                <a:cubicBezTo>
                  <a:pt x="-17073" y="2511047"/>
                  <a:pt x="24275" y="2363094"/>
                  <a:pt x="0" y="2103641"/>
                </a:cubicBezTo>
                <a:cubicBezTo>
                  <a:pt x="-24275" y="1844188"/>
                  <a:pt x="15687" y="1786320"/>
                  <a:pt x="0" y="1695792"/>
                </a:cubicBezTo>
                <a:cubicBezTo>
                  <a:pt x="-15687" y="1605264"/>
                  <a:pt x="25349" y="1466422"/>
                  <a:pt x="0" y="1287944"/>
                </a:cubicBezTo>
                <a:cubicBezTo>
                  <a:pt x="-25349" y="1109466"/>
                  <a:pt x="59706" y="976235"/>
                  <a:pt x="0" y="751300"/>
                </a:cubicBezTo>
                <a:cubicBezTo>
                  <a:pt x="-59706" y="526365"/>
                  <a:pt x="25602" y="158283"/>
                  <a:pt x="0" y="0"/>
                </a:cubicBezTo>
                <a:close/>
              </a:path>
            </a:pathLst>
          </a:custGeom>
          <a:ln>
            <a:solidFill>
              <a:schemeClr val="tx1"/>
            </a:solidFill>
            <a:extLst>
              <a:ext uri="{C807C97D-BFC1-408E-A445-0C87EB9F89A2}">
                <ask:lineSketchStyleProps xmlns:ask="http://schemas.microsoft.com/office/drawing/2018/sketchyshapes" sd="852854689">
                  <a:prstGeom prst="rect">
                    <a:avLst/>
                  </a:prstGeom>
                  <ask:type>
                    <ask:lineSketchScribble/>
                  </ask:type>
                </ask:lineSketchStyleProps>
              </a:ext>
            </a:extLst>
          </a:ln>
        </p:spPr>
      </p:pic>
      <p:sp>
        <p:nvSpPr>
          <p:cNvPr id="10" name="TextBox 9">
            <a:extLst>
              <a:ext uri="{FF2B5EF4-FFF2-40B4-BE49-F238E27FC236}">
                <a16:creationId xmlns:a16="http://schemas.microsoft.com/office/drawing/2014/main" id="{515866A0-3C10-4DD8-129A-2287ECC52653}"/>
              </a:ext>
            </a:extLst>
          </p:cNvPr>
          <p:cNvSpPr txBox="1"/>
          <p:nvPr/>
        </p:nvSpPr>
        <p:spPr>
          <a:xfrm>
            <a:off x="1069922" y="6273225"/>
            <a:ext cx="7081948" cy="584775"/>
          </a:xfrm>
          <a:prstGeom prst="rect">
            <a:avLst/>
          </a:prstGeom>
          <a:solidFill>
            <a:srgbClr val="FFFF00"/>
          </a:solidFill>
        </p:spPr>
        <p:txBody>
          <a:bodyPr wrap="square" rtlCol="0">
            <a:spAutoFit/>
          </a:bodyPr>
          <a:lstStyle/>
          <a:p>
            <a:r>
              <a:rPr lang="en-GB" sz="1600" dirty="0"/>
              <a:t>Want to learn more? Go to </a:t>
            </a:r>
            <a:r>
              <a:rPr lang="en-GB" sz="1600" dirty="0">
                <a:hlinkClick r:id="rId3"/>
              </a:rPr>
              <a:t>https://hackinginquiry.org/</a:t>
            </a:r>
            <a:r>
              <a:rPr lang="en-GB" sz="1600" dirty="0"/>
              <a:t> to find out how the ‘Hacked Off’ campaign has been investigating these claims. </a:t>
            </a:r>
          </a:p>
        </p:txBody>
      </p:sp>
    </p:spTree>
    <p:extLst>
      <p:ext uri="{BB962C8B-B14F-4D97-AF65-F5344CB8AC3E}">
        <p14:creationId xmlns:p14="http://schemas.microsoft.com/office/powerpoint/2010/main" val="4105868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9B205-BB52-E5B7-B59C-ECF1D012D26B}"/>
              </a:ext>
            </a:extLst>
          </p:cNvPr>
          <p:cNvSpPr>
            <a:spLocks noGrp="1"/>
          </p:cNvSpPr>
          <p:nvPr>
            <p:ph type="title"/>
          </p:nvPr>
        </p:nvSpPr>
        <p:spPr>
          <a:xfrm>
            <a:off x="0" y="365126"/>
            <a:ext cx="8515350" cy="679903"/>
          </a:xfrm>
          <a:solidFill>
            <a:srgbClr val="92D050"/>
          </a:solidFill>
        </p:spPr>
        <p:txBody>
          <a:bodyPr>
            <a:normAutofit fontScale="90000"/>
          </a:bodyPr>
          <a:lstStyle/>
          <a:p>
            <a:r>
              <a:rPr lang="en-GB" dirty="0"/>
              <a:t>Exam questions on these key concepts</a:t>
            </a:r>
          </a:p>
        </p:txBody>
      </p:sp>
      <p:sp>
        <p:nvSpPr>
          <p:cNvPr id="3" name="Content Placeholder 2">
            <a:extLst>
              <a:ext uri="{FF2B5EF4-FFF2-40B4-BE49-F238E27FC236}">
                <a16:creationId xmlns:a16="http://schemas.microsoft.com/office/drawing/2014/main" id="{05A40642-7E1C-4BB8-AD38-18979E1957C2}"/>
              </a:ext>
            </a:extLst>
          </p:cNvPr>
          <p:cNvSpPr>
            <a:spLocks noGrp="1"/>
          </p:cNvSpPr>
          <p:nvPr>
            <p:ph idx="1"/>
          </p:nvPr>
        </p:nvSpPr>
        <p:spPr>
          <a:xfrm>
            <a:off x="179614" y="1253331"/>
            <a:ext cx="8784771" cy="4351338"/>
          </a:xfrm>
        </p:spPr>
        <p:txBody>
          <a:bodyPr>
            <a:normAutofit fontScale="85000" lnSpcReduction="10000"/>
          </a:bodyPr>
          <a:lstStyle/>
          <a:p>
            <a:r>
              <a:rPr lang="en-GB" dirty="0"/>
              <a:t>Explain how far media regulation benefits the public. Refer to The Mirror newspaper in your answer to support your points [12]</a:t>
            </a:r>
          </a:p>
          <a:p>
            <a:r>
              <a:rPr lang="en-GB" dirty="0"/>
              <a:t>Explain how developments in technology shape media products. Refer to The Mirror newspaper in your answer to support your points [12]</a:t>
            </a:r>
          </a:p>
          <a:p>
            <a:r>
              <a:rPr lang="en-GB" dirty="0"/>
              <a:t>Explain how media organisations try to minimise risk. Refer to The Mirror newspaper in your answer to support your points [12]</a:t>
            </a:r>
          </a:p>
          <a:p>
            <a:r>
              <a:rPr lang="en-GB" dirty="0"/>
              <a:t>Explain the importance digital convergence to the media industry. Refer to The Mirror newspaper in your answer to support your points [12]</a:t>
            </a:r>
          </a:p>
          <a:p>
            <a:r>
              <a:rPr lang="en-GB" dirty="0"/>
              <a:t>Explain how patterns of ownership shape media products. Refer to The Mirror newspaper in your answer to support your points [12]</a:t>
            </a:r>
          </a:p>
          <a:p>
            <a:endParaRPr lang="en-GB" dirty="0"/>
          </a:p>
          <a:p>
            <a:endParaRPr lang="en-GB" dirty="0"/>
          </a:p>
          <a:p>
            <a:endParaRPr lang="en-GB" dirty="0"/>
          </a:p>
        </p:txBody>
      </p:sp>
      <p:sp>
        <p:nvSpPr>
          <p:cNvPr id="4" name="TextBox 3">
            <a:extLst>
              <a:ext uri="{FF2B5EF4-FFF2-40B4-BE49-F238E27FC236}">
                <a16:creationId xmlns:a16="http://schemas.microsoft.com/office/drawing/2014/main" id="{900159E9-80CA-39C0-A7F7-02B146E1D5E0}"/>
              </a:ext>
            </a:extLst>
          </p:cNvPr>
          <p:cNvSpPr txBox="1"/>
          <p:nvPr/>
        </p:nvSpPr>
        <p:spPr>
          <a:xfrm>
            <a:off x="489857" y="5569544"/>
            <a:ext cx="8474528" cy="1015663"/>
          </a:xfrm>
          <a:custGeom>
            <a:avLst/>
            <a:gdLst>
              <a:gd name="connsiteX0" fmla="*/ 0 w 8474528"/>
              <a:gd name="connsiteY0" fmla="*/ 0 h 1015663"/>
              <a:gd name="connsiteX1" fmla="*/ 395478 w 8474528"/>
              <a:gd name="connsiteY1" fmla="*/ 0 h 1015663"/>
              <a:gd name="connsiteX2" fmla="*/ 875701 w 8474528"/>
              <a:gd name="connsiteY2" fmla="*/ 0 h 1015663"/>
              <a:gd name="connsiteX3" fmla="*/ 1525415 w 8474528"/>
              <a:gd name="connsiteY3" fmla="*/ 0 h 1015663"/>
              <a:gd name="connsiteX4" fmla="*/ 2005638 w 8474528"/>
              <a:gd name="connsiteY4" fmla="*/ 0 h 1015663"/>
              <a:gd name="connsiteX5" fmla="*/ 2485862 w 8474528"/>
              <a:gd name="connsiteY5" fmla="*/ 0 h 1015663"/>
              <a:gd name="connsiteX6" fmla="*/ 2881340 w 8474528"/>
              <a:gd name="connsiteY6" fmla="*/ 0 h 1015663"/>
              <a:gd name="connsiteX7" fmla="*/ 3192072 w 8474528"/>
              <a:gd name="connsiteY7" fmla="*/ 0 h 1015663"/>
              <a:gd name="connsiteX8" fmla="*/ 3841786 w 8474528"/>
              <a:gd name="connsiteY8" fmla="*/ 0 h 1015663"/>
              <a:gd name="connsiteX9" fmla="*/ 4406755 w 8474528"/>
              <a:gd name="connsiteY9" fmla="*/ 0 h 1015663"/>
              <a:gd name="connsiteX10" fmla="*/ 4971723 w 8474528"/>
              <a:gd name="connsiteY10" fmla="*/ 0 h 1015663"/>
              <a:gd name="connsiteX11" fmla="*/ 5706182 w 8474528"/>
              <a:gd name="connsiteY11" fmla="*/ 0 h 1015663"/>
              <a:gd name="connsiteX12" fmla="*/ 6355896 w 8474528"/>
              <a:gd name="connsiteY12" fmla="*/ 0 h 1015663"/>
              <a:gd name="connsiteX13" fmla="*/ 6836119 w 8474528"/>
              <a:gd name="connsiteY13" fmla="*/ 0 h 1015663"/>
              <a:gd name="connsiteX14" fmla="*/ 7146852 w 8474528"/>
              <a:gd name="connsiteY14" fmla="*/ 0 h 1015663"/>
              <a:gd name="connsiteX15" fmla="*/ 7711820 w 8474528"/>
              <a:gd name="connsiteY15" fmla="*/ 0 h 1015663"/>
              <a:gd name="connsiteX16" fmla="*/ 8474528 w 8474528"/>
              <a:gd name="connsiteY16" fmla="*/ 0 h 1015663"/>
              <a:gd name="connsiteX17" fmla="*/ 8474528 w 8474528"/>
              <a:gd name="connsiteY17" fmla="*/ 497675 h 1015663"/>
              <a:gd name="connsiteX18" fmla="*/ 8474528 w 8474528"/>
              <a:gd name="connsiteY18" fmla="*/ 1015663 h 1015663"/>
              <a:gd name="connsiteX19" fmla="*/ 7994305 w 8474528"/>
              <a:gd name="connsiteY19" fmla="*/ 1015663 h 1015663"/>
              <a:gd name="connsiteX20" fmla="*/ 7429336 w 8474528"/>
              <a:gd name="connsiteY20" fmla="*/ 1015663 h 1015663"/>
              <a:gd name="connsiteX21" fmla="*/ 6779622 w 8474528"/>
              <a:gd name="connsiteY21" fmla="*/ 1015663 h 1015663"/>
              <a:gd name="connsiteX22" fmla="*/ 6045163 w 8474528"/>
              <a:gd name="connsiteY22" fmla="*/ 1015663 h 1015663"/>
              <a:gd name="connsiteX23" fmla="*/ 5734431 w 8474528"/>
              <a:gd name="connsiteY23" fmla="*/ 1015663 h 1015663"/>
              <a:gd name="connsiteX24" fmla="*/ 4999972 w 8474528"/>
              <a:gd name="connsiteY24" fmla="*/ 1015663 h 1015663"/>
              <a:gd name="connsiteX25" fmla="*/ 4519748 w 8474528"/>
              <a:gd name="connsiteY25" fmla="*/ 1015663 h 1015663"/>
              <a:gd name="connsiteX26" fmla="*/ 3785289 w 8474528"/>
              <a:gd name="connsiteY26" fmla="*/ 1015663 h 1015663"/>
              <a:gd name="connsiteX27" fmla="*/ 3050830 w 8474528"/>
              <a:gd name="connsiteY27" fmla="*/ 1015663 h 1015663"/>
              <a:gd name="connsiteX28" fmla="*/ 2570607 w 8474528"/>
              <a:gd name="connsiteY28" fmla="*/ 1015663 h 1015663"/>
              <a:gd name="connsiteX29" fmla="*/ 2259874 w 8474528"/>
              <a:gd name="connsiteY29" fmla="*/ 1015663 h 1015663"/>
              <a:gd name="connsiteX30" fmla="*/ 1694906 w 8474528"/>
              <a:gd name="connsiteY30" fmla="*/ 1015663 h 1015663"/>
              <a:gd name="connsiteX31" fmla="*/ 1129937 w 8474528"/>
              <a:gd name="connsiteY31" fmla="*/ 1015663 h 1015663"/>
              <a:gd name="connsiteX32" fmla="*/ 819204 w 8474528"/>
              <a:gd name="connsiteY32" fmla="*/ 1015663 h 1015663"/>
              <a:gd name="connsiteX33" fmla="*/ 0 w 8474528"/>
              <a:gd name="connsiteY33" fmla="*/ 1015663 h 1015663"/>
              <a:gd name="connsiteX34" fmla="*/ 0 w 8474528"/>
              <a:gd name="connsiteY34" fmla="*/ 528145 h 1015663"/>
              <a:gd name="connsiteX35" fmla="*/ 0 w 8474528"/>
              <a:gd name="connsiteY35"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74528" h="1015663" fill="none" extrusionOk="0">
                <a:moveTo>
                  <a:pt x="0" y="0"/>
                </a:moveTo>
                <a:cubicBezTo>
                  <a:pt x="178883" y="-34535"/>
                  <a:pt x="228867" y="24275"/>
                  <a:pt x="395478" y="0"/>
                </a:cubicBezTo>
                <a:cubicBezTo>
                  <a:pt x="562089" y="-24275"/>
                  <a:pt x="719064" y="9748"/>
                  <a:pt x="875701" y="0"/>
                </a:cubicBezTo>
                <a:cubicBezTo>
                  <a:pt x="1032338" y="-9748"/>
                  <a:pt x="1272040" y="27478"/>
                  <a:pt x="1525415" y="0"/>
                </a:cubicBezTo>
                <a:cubicBezTo>
                  <a:pt x="1778790" y="-27478"/>
                  <a:pt x="1802227" y="12344"/>
                  <a:pt x="2005638" y="0"/>
                </a:cubicBezTo>
                <a:cubicBezTo>
                  <a:pt x="2209049" y="-12344"/>
                  <a:pt x="2326874" y="44655"/>
                  <a:pt x="2485862" y="0"/>
                </a:cubicBezTo>
                <a:cubicBezTo>
                  <a:pt x="2644850" y="-44655"/>
                  <a:pt x="2728928" y="883"/>
                  <a:pt x="2881340" y="0"/>
                </a:cubicBezTo>
                <a:cubicBezTo>
                  <a:pt x="3033752" y="-883"/>
                  <a:pt x="3056279" y="14037"/>
                  <a:pt x="3192072" y="0"/>
                </a:cubicBezTo>
                <a:cubicBezTo>
                  <a:pt x="3327865" y="-14037"/>
                  <a:pt x="3566448" y="54132"/>
                  <a:pt x="3841786" y="0"/>
                </a:cubicBezTo>
                <a:cubicBezTo>
                  <a:pt x="4117124" y="-54132"/>
                  <a:pt x="4224550" y="5307"/>
                  <a:pt x="4406755" y="0"/>
                </a:cubicBezTo>
                <a:cubicBezTo>
                  <a:pt x="4588960" y="-5307"/>
                  <a:pt x="4800087" y="10602"/>
                  <a:pt x="4971723" y="0"/>
                </a:cubicBezTo>
                <a:cubicBezTo>
                  <a:pt x="5143359" y="-10602"/>
                  <a:pt x="5341750" y="77642"/>
                  <a:pt x="5706182" y="0"/>
                </a:cubicBezTo>
                <a:cubicBezTo>
                  <a:pt x="6070614" y="-77642"/>
                  <a:pt x="6149502" y="13682"/>
                  <a:pt x="6355896" y="0"/>
                </a:cubicBezTo>
                <a:cubicBezTo>
                  <a:pt x="6562290" y="-13682"/>
                  <a:pt x="6687380" y="34197"/>
                  <a:pt x="6836119" y="0"/>
                </a:cubicBezTo>
                <a:cubicBezTo>
                  <a:pt x="6984858" y="-34197"/>
                  <a:pt x="7032174" y="29589"/>
                  <a:pt x="7146852" y="0"/>
                </a:cubicBezTo>
                <a:cubicBezTo>
                  <a:pt x="7261530" y="-29589"/>
                  <a:pt x="7525248" y="26345"/>
                  <a:pt x="7711820" y="0"/>
                </a:cubicBezTo>
                <a:cubicBezTo>
                  <a:pt x="7898392" y="-26345"/>
                  <a:pt x="8156662" y="67440"/>
                  <a:pt x="8474528" y="0"/>
                </a:cubicBezTo>
                <a:cubicBezTo>
                  <a:pt x="8503836" y="108426"/>
                  <a:pt x="8430420" y="355131"/>
                  <a:pt x="8474528" y="497675"/>
                </a:cubicBezTo>
                <a:cubicBezTo>
                  <a:pt x="8518636" y="640220"/>
                  <a:pt x="8462010" y="783484"/>
                  <a:pt x="8474528" y="1015663"/>
                </a:cubicBezTo>
                <a:cubicBezTo>
                  <a:pt x="8291842" y="1040632"/>
                  <a:pt x="8097443" y="999066"/>
                  <a:pt x="7994305" y="1015663"/>
                </a:cubicBezTo>
                <a:cubicBezTo>
                  <a:pt x="7891167" y="1032260"/>
                  <a:pt x="7596058" y="1005733"/>
                  <a:pt x="7429336" y="1015663"/>
                </a:cubicBezTo>
                <a:cubicBezTo>
                  <a:pt x="7262614" y="1025593"/>
                  <a:pt x="6942614" y="947762"/>
                  <a:pt x="6779622" y="1015663"/>
                </a:cubicBezTo>
                <a:cubicBezTo>
                  <a:pt x="6616630" y="1083564"/>
                  <a:pt x="6303012" y="1007781"/>
                  <a:pt x="6045163" y="1015663"/>
                </a:cubicBezTo>
                <a:cubicBezTo>
                  <a:pt x="5787314" y="1023545"/>
                  <a:pt x="5872206" y="979443"/>
                  <a:pt x="5734431" y="1015663"/>
                </a:cubicBezTo>
                <a:cubicBezTo>
                  <a:pt x="5596656" y="1051883"/>
                  <a:pt x="5366663" y="984907"/>
                  <a:pt x="4999972" y="1015663"/>
                </a:cubicBezTo>
                <a:cubicBezTo>
                  <a:pt x="4633281" y="1046419"/>
                  <a:pt x="4733379" y="971252"/>
                  <a:pt x="4519748" y="1015663"/>
                </a:cubicBezTo>
                <a:cubicBezTo>
                  <a:pt x="4306117" y="1060074"/>
                  <a:pt x="4071663" y="935260"/>
                  <a:pt x="3785289" y="1015663"/>
                </a:cubicBezTo>
                <a:cubicBezTo>
                  <a:pt x="3498915" y="1096066"/>
                  <a:pt x="3307964" y="961898"/>
                  <a:pt x="3050830" y="1015663"/>
                </a:cubicBezTo>
                <a:cubicBezTo>
                  <a:pt x="2793696" y="1069428"/>
                  <a:pt x="2749203" y="960050"/>
                  <a:pt x="2570607" y="1015663"/>
                </a:cubicBezTo>
                <a:cubicBezTo>
                  <a:pt x="2392011" y="1071276"/>
                  <a:pt x="2354610" y="997445"/>
                  <a:pt x="2259874" y="1015663"/>
                </a:cubicBezTo>
                <a:cubicBezTo>
                  <a:pt x="2165138" y="1033881"/>
                  <a:pt x="1845567" y="986309"/>
                  <a:pt x="1694906" y="1015663"/>
                </a:cubicBezTo>
                <a:cubicBezTo>
                  <a:pt x="1544245" y="1045017"/>
                  <a:pt x="1381402" y="952441"/>
                  <a:pt x="1129937" y="1015663"/>
                </a:cubicBezTo>
                <a:cubicBezTo>
                  <a:pt x="878472" y="1078885"/>
                  <a:pt x="917732" y="980692"/>
                  <a:pt x="819204" y="1015663"/>
                </a:cubicBezTo>
                <a:cubicBezTo>
                  <a:pt x="720676" y="1050634"/>
                  <a:pt x="344301" y="939294"/>
                  <a:pt x="0" y="1015663"/>
                </a:cubicBezTo>
                <a:cubicBezTo>
                  <a:pt x="-10025" y="806252"/>
                  <a:pt x="23468" y="629391"/>
                  <a:pt x="0" y="528145"/>
                </a:cubicBezTo>
                <a:cubicBezTo>
                  <a:pt x="-23468" y="426899"/>
                  <a:pt x="37509" y="246693"/>
                  <a:pt x="0" y="0"/>
                </a:cubicBezTo>
                <a:close/>
              </a:path>
              <a:path w="8474528" h="1015663" stroke="0" extrusionOk="0">
                <a:moveTo>
                  <a:pt x="0" y="0"/>
                </a:moveTo>
                <a:cubicBezTo>
                  <a:pt x="156897" y="-13088"/>
                  <a:pt x="470228" y="56002"/>
                  <a:pt x="734459" y="0"/>
                </a:cubicBezTo>
                <a:cubicBezTo>
                  <a:pt x="998690" y="-56002"/>
                  <a:pt x="1017473" y="2567"/>
                  <a:pt x="1214682" y="0"/>
                </a:cubicBezTo>
                <a:cubicBezTo>
                  <a:pt x="1411891" y="-2567"/>
                  <a:pt x="1577828" y="25537"/>
                  <a:pt x="1779651" y="0"/>
                </a:cubicBezTo>
                <a:cubicBezTo>
                  <a:pt x="1981474" y="-25537"/>
                  <a:pt x="1941463" y="59"/>
                  <a:pt x="2090384" y="0"/>
                </a:cubicBezTo>
                <a:cubicBezTo>
                  <a:pt x="2239305" y="-59"/>
                  <a:pt x="2501182" y="34195"/>
                  <a:pt x="2740097" y="0"/>
                </a:cubicBezTo>
                <a:cubicBezTo>
                  <a:pt x="2979012" y="-34195"/>
                  <a:pt x="3029093" y="24281"/>
                  <a:pt x="3220321" y="0"/>
                </a:cubicBezTo>
                <a:cubicBezTo>
                  <a:pt x="3411549" y="-24281"/>
                  <a:pt x="3401733" y="36539"/>
                  <a:pt x="3531053" y="0"/>
                </a:cubicBezTo>
                <a:cubicBezTo>
                  <a:pt x="3660373" y="-36539"/>
                  <a:pt x="3962014" y="74995"/>
                  <a:pt x="4180767" y="0"/>
                </a:cubicBezTo>
                <a:cubicBezTo>
                  <a:pt x="4399520" y="-74995"/>
                  <a:pt x="4518768" y="33488"/>
                  <a:pt x="4745736" y="0"/>
                </a:cubicBezTo>
                <a:cubicBezTo>
                  <a:pt x="4972704" y="-33488"/>
                  <a:pt x="5153975" y="52253"/>
                  <a:pt x="5310704" y="0"/>
                </a:cubicBezTo>
                <a:cubicBezTo>
                  <a:pt x="5467433" y="-52253"/>
                  <a:pt x="5621219" y="17625"/>
                  <a:pt x="5790927" y="0"/>
                </a:cubicBezTo>
                <a:cubicBezTo>
                  <a:pt x="5960635" y="-17625"/>
                  <a:pt x="6160543" y="50084"/>
                  <a:pt x="6525387" y="0"/>
                </a:cubicBezTo>
                <a:cubicBezTo>
                  <a:pt x="6890231" y="-50084"/>
                  <a:pt x="6761720" y="26498"/>
                  <a:pt x="6836119" y="0"/>
                </a:cubicBezTo>
                <a:cubicBezTo>
                  <a:pt x="6910518" y="-26498"/>
                  <a:pt x="7116601" y="10093"/>
                  <a:pt x="7231597" y="0"/>
                </a:cubicBezTo>
                <a:cubicBezTo>
                  <a:pt x="7346593" y="-10093"/>
                  <a:pt x="7488446" y="17267"/>
                  <a:pt x="7627075" y="0"/>
                </a:cubicBezTo>
                <a:cubicBezTo>
                  <a:pt x="7765704" y="-17267"/>
                  <a:pt x="8140048" y="64267"/>
                  <a:pt x="8474528" y="0"/>
                </a:cubicBezTo>
                <a:cubicBezTo>
                  <a:pt x="8512819" y="107848"/>
                  <a:pt x="8474203" y="312061"/>
                  <a:pt x="8474528" y="497675"/>
                </a:cubicBezTo>
                <a:cubicBezTo>
                  <a:pt x="8474853" y="683289"/>
                  <a:pt x="8421502" y="904641"/>
                  <a:pt x="8474528" y="1015663"/>
                </a:cubicBezTo>
                <a:cubicBezTo>
                  <a:pt x="8241570" y="1038547"/>
                  <a:pt x="8105908" y="944322"/>
                  <a:pt x="7740069" y="1015663"/>
                </a:cubicBezTo>
                <a:cubicBezTo>
                  <a:pt x="7374230" y="1087004"/>
                  <a:pt x="7191850" y="927607"/>
                  <a:pt x="7005610" y="1015663"/>
                </a:cubicBezTo>
                <a:cubicBezTo>
                  <a:pt x="6819370" y="1103719"/>
                  <a:pt x="6803870" y="992233"/>
                  <a:pt x="6610132" y="1015663"/>
                </a:cubicBezTo>
                <a:cubicBezTo>
                  <a:pt x="6416394" y="1039093"/>
                  <a:pt x="6344777" y="981005"/>
                  <a:pt x="6129909" y="1015663"/>
                </a:cubicBezTo>
                <a:cubicBezTo>
                  <a:pt x="5915041" y="1050321"/>
                  <a:pt x="5911609" y="979996"/>
                  <a:pt x="5819176" y="1015663"/>
                </a:cubicBezTo>
                <a:cubicBezTo>
                  <a:pt x="5726743" y="1051330"/>
                  <a:pt x="5498307" y="989099"/>
                  <a:pt x="5338953" y="1015663"/>
                </a:cubicBezTo>
                <a:cubicBezTo>
                  <a:pt x="5179599" y="1042227"/>
                  <a:pt x="4850835" y="953710"/>
                  <a:pt x="4604494" y="1015663"/>
                </a:cubicBezTo>
                <a:cubicBezTo>
                  <a:pt x="4358153" y="1077616"/>
                  <a:pt x="4249539" y="1000647"/>
                  <a:pt x="3954780" y="1015663"/>
                </a:cubicBezTo>
                <a:cubicBezTo>
                  <a:pt x="3660021" y="1030679"/>
                  <a:pt x="3735301" y="1007452"/>
                  <a:pt x="3559302" y="1015663"/>
                </a:cubicBezTo>
                <a:cubicBezTo>
                  <a:pt x="3383303" y="1023874"/>
                  <a:pt x="3340756" y="998012"/>
                  <a:pt x="3163824" y="1015663"/>
                </a:cubicBezTo>
                <a:cubicBezTo>
                  <a:pt x="2986892" y="1033314"/>
                  <a:pt x="2960489" y="1012880"/>
                  <a:pt x="2768346" y="1015663"/>
                </a:cubicBezTo>
                <a:cubicBezTo>
                  <a:pt x="2576203" y="1018446"/>
                  <a:pt x="2552990" y="986143"/>
                  <a:pt x="2372868" y="1015663"/>
                </a:cubicBezTo>
                <a:cubicBezTo>
                  <a:pt x="2192746" y="1045183"/>
                  <a:pt x="2141550" y="1004257"/>
                  <a:pt x="2062135" y="1015663"/>
                </a:cubicBezTo>
                <a:cubicBezTo>
                  <a:pt x="1982720" y="1027069"/>
                  <a:pt x="1585655" y="986676"/>
                  <a:pt x="1412421" y="1015663"/>
                </a:cubicBezTo>
                <a:cubicBezTo>
                  <a:pt x="1239187" y="1044650"/>
                  <a:pt x="1011573" y="961286"/>
                  <a:pt x="762708" y="1015663"/>
                </a:cubicBezTo>
                <a:cubicBezTo>
                  <a:pt x="513843" y="1070040"/>
                  <a:pt x="314582" y="945412"/>
                  <a:pt x="0" y="1015663"/>
                </a:cubicBezTo>
                <a:cubicBezTo>
                  <a:pt x="-35866" y="896839"/>
                  <a:pt x="8852" y="727171"/>
                  <a:pt x="0" y="538301"/>
                </a:cubicBezTo>
                <a:cubicBezTo>
                  <a:pt x="-8852" y="349431"/>
                  <a:pt x="40833" y="205920"/>
                  <a:pt x="0" y="0"/>
                </a:cubicBezTo>
                <a:close/>
              </a:path>
            </a:pathLst>
          </a:custGeom>
          <a:solidFill>
            <a:srgbClr val="FFFF00"/>
          </a:solidFill>
          <a:ln>
            <a:solidFill>
              <a:schemeClr val="tx1"/>
            </a:solidFill>
            <a:extLst>
              <a:ext uri="{C807C97D-BFC1-408E-A445-0C87EB9F89A2}">
                <ask:lineSketchStyleProps xmlns:ask="http://schemas.microsoft.com/office/drawing/2018/sketchyshapes" sd="3077608183">
                  <a:prstGeom prst="rect">
                    <a:avLst/>
                  </a:prstGeom>
                  <ask:type>
                    <ask:lineSketchScribble/>
                  </ask:type>
                </ask:lineSketchStyleProps>
              </a:ext>
            </a:extLst>
          </a:ln>
        </p:spPr>
        <p:txBody>
          <a:bodyPr wrap="square" rtlCol="0">
            <a:spAutoFit/>
          </a:bodyPr>
          <a:lstStyle/>
          <a:p>
            <a:r>
              <a:rPr lang="en-GB" sz="2000" dirty="0"/>
              <a:t>WHAT YOU HAVE LEARNT TODAY FORMS AN OUTLINE FOR AN ANSWER. YOU NEED </a:t>
            </a:r>
            <a:r>
              <a:rPr lang="en-GB" sz="2000" b="1" dirty="0"/>
              <a:t>EXAMPLES </a:t>
            </a:r>
            <a:r>
              <a:rPr lang="en-GB" sz="2000" dirty="0"/>
              <a:t>FROM REGULATION CASE STUDIES, THE PRINT EDITIONS AND THE WEBSITE AS WELL. WE WILL COME BACK TO THIS…</a:t>
            </a:r>
          </a:p>
        </p:txBody>
      </p:sp>
    </p:spTree>
    <p:extLst>
      <p:ext uri="{BB962C8B-B14F-4D97-AF65-F5344CB8AC3E}">
        <p14:creationId xmlns:p14="http://schemas.microsoft.com/office/powerpoint/2010/main" val="1825222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1BFE-0ED0-3877-6A32-E84352CD3520}"/>
              </a:ext>
            </a:extLst>
          </p:cNvPr>
          <p:cNvSpPr>
            <a:spLocks noGrp="1"/>
          </p:cNvSpPr>
          <p:nvPr>
            <p:ph type="title"/>
          </p:nvPr>
        </p:nvSpPr>
        <p:spPr>
          <a:xfrm>
            <a:off x="103356" y="112208"/>
            <a:ext cx="7886700" cy="777874"/>
          </a:xfrm>
          <a:solidFill>
            <a:srgbClr val="92D050"/>
          </a:solidFill>
        </p:spPr>
        <p:txBody>
          <a:bodyPr/>
          <a:lstStyle/>
          <a:p>
            <a:r>
              <a:rPr lang="en-GB" dirty="0"/>
              <a:t>Tasks</a:t>
            </a:r>
          </a:p>
        </p:txBody>
      </p:sp>
      <p:sp>
        <p:nvSpPr>
          <p:cNvPr id="3" name="Content Placeholder 2">
            <a:extLst>
              <a:ext uri="{FF2B5EF4-FFF2-40B4-BE49-F238E27FC236}">
                <a16:creationId xmlns:a16="http://schemas.microsoft.com/office/drawing/2014/main" id="{2FCF517F-5950-11C3-23D3-817E30291957}"/>
              </a:ext>
            </a:extLst>
          </p:cNvPr>
          <p:cNvSpPr>
            <a:spLocks noGrp="1"/>
          </p:cNvSpPr>
          <p:nvPr>
            <p:ph idx="1"/>
          </p:nvPr>
        </p:nvSpPr>
        <p:spPr>
          <a:xfrm>
            <a:off x="238559" y="1144689"/>
            <a:ext cx="8720615" cy="4351338"/>
          </a:xfrm>
        </p:spPr>
        <p:txBody>
          <a:bodyPr>
            <a:normAutofit fontScale="77500" lnSpcReduction="20000"/>
          </a:bodyPr>
          <a:lstStyle/>
          <a:p>
            <a:pPr marL="514350" indent="-514350">
              <a:buFont typeface="+mj-lt"/>
              <a:buAutoNum type="arabicPeriod"/>
            </a:pPr>
            <a:r>
              <a:rPr lang="en-GB" dirty="0"/>
              <a:t>You are going to split into your news teams again. </a:t>
            </a:r>
          </a:p>
          <a:p>
            <a:pPr marL="514350" indent="-514350">
              <a:buFont typeface="+mj-lt"/>
              <a:buAutoNum type="arabicPeriod"/>
            </a:pPr>
            <a:r>
              <a:rPr lang="en-GB" dirty="0"/>
              <a:t>This time, you will swap papers.</a:t>
            </a:r>
          </a:p>
          <a:p>
            <a:pPr marL="514350" indent="-514350">
              <a:buFont typeface="+mj-lt"/>
              <a:buAutoNum type="arabicPeriod"/>
            </a:pPr>
            <a:r>
              <a:rPr lang="en-GB" dirty="0"/>
              <a:t>Visit the Reuters news agency website </a:t>
            </a:r>
            <a:r>
              <a:rPr lang="en-GB" dirty="0">
                <a:hlinkClick r:id="rId2"/>
              </a:rPr>
              <a:t>https://www.reuters.com/</a:t>
            </a:r>
            <a:endParaRPr lang="en-GB" dirty="0"/>
          </a:p>
          <a:p>
            <a:pPr marL="514350" indent="-514350">
              <a:buFont typeface="+mj-lt"/>
              <a:buAutoNum type="arabicPeriod"/>
            </a:pPr>
            <a:r>
              <a:rPr lang="en-GB" dirty="0"/>
              <a:t>This will give you constantly updating news from around the world</a:t>
            </a:r>
          </a:p>
          <a:p>
            <a:pPr marL="514350" indent="-514350">
              <a:buFont typeface="+mj-lt"/>
              <a:buAutoNum type="arabicPeriod"/>
            </a:pPr>
            <a:r>
              <a:rPr lang="en-GB" dirty="0"/>
              <a:t>Choose the six main stories for tomorrow’s newspaper</a:t>
            </a:r>
          </a:p>
          <a:p>
            <a:pPr marL="514350" indent="-514350">
              <a:buFont typeface="+mj-lt"/>
              <a:buAutoNum type="arabicPeriod"/>
            </a:pPr>
            <a:r>
              <a:rPr lang="en-GB" dirty="0"/>
              <a:t>Choose the six main stories for today’s online edition (these can be constantly updated)</a:t>
            </a:r>
          </a:p>
          <a:p>
            <a:pPr marL="514350" indent="-514350">
              <a:buFont typeface="+mj-lt"/>
              <a:buAutoNum type="arabicPeriod"/>
            </a:pPr>
            <a:r>
              <a:rPr lang="en-GB" dirty="0"/>
              <a:t>Create a definitive list and then mock up what you think tomorrow’s front page will be for both papers. Try to get the text written as well as the pictures and layout </a:t>
            </a:r>
          </a:p>
          <a:p>
            <a:pPr marL="514350" indent="-514350">
              <a:buFont typeface="+mj-lt"/>
              <a:buAutoNum type="arabicPeriod"/>
            </a:pPr>
            <a:r>
              <a:rPr lang="en-GB" dirty="0"/>
              <a:t>Tomorrow, we’ll look at the real front pages and see how close you get</a:t>
            </a:r>
          </a:p>
        </p:txBody>
      </p:sp>
      <p:sp>
        <p:nvSpPr>
          <p:cNvPr id="4" name="TextBox 3">
            <a:extLst>
              <a:ext uri="{FF2B5EF4-FFF2-40B4-BE49-F238E27FC236}">
                <a16:creationId xmlns:a16="http://schemas.microsoft.com/office/drawing/2014/main" id="{0A81E9D8-D805-D321-EF72-B17AFD4DEDE1}"/>
              </a:ext>
            </a:extLst>
          </p:cNvPr>
          <p:cNvSpPr txBox="1"/>
          <p:nvPr/>
        </p:nvSpPr>
        <p:spPr>
          <a:xfrm>
            <a:off x="144091" y="4836148"/>
            <a:ext cx="8855818" cy="1754326"/>
          </a:xfrm>
          <a:custGeom>
            <a:avLst/>
            <a:gdLst>
              <a:gd name="connsiteX0" fmla="*/ 0 w 8855818"/>
              <a:gd name="connsiteY0" fmla="*/ 0 h 1754326"/>
              <a:gd name="connsiteX1" fmla="*/ 767504 w 8855818"/>
              <a:gd name="connsiteY1" fmla="*/ 0 h 1754326"/>
              <a:gd name="connsiteX2" fmla="*/ 1446450 w 8855818"/>
              <a:gd name="connsiteY2" fmla="*/ 0 h 1754326"/>
              <a:gd name="connsiteX3" fmla="*/ 2213955 w 8855818"/>
              <a:gd name="connsiteY3" fmla="*/ 0 h 1754326"/>
              <a:gd name="connsiteX4" fmla="*/ 2715784 w 8855818"/>
              <a:gd name="connsiteY4" fmla="*/ 0 h 1754326"/>
              <a:gd name="connsiteX5" fmla="*/ 3306172 w 8855818"/>
              <a:gd name="connsiteY5" fmla="*/ 0 h 1754326"/>
              <a:gd name="connsiteX6" fmla="*/ 3808002 w 8855818"/>
              <a:gd name="connsiteY6" fmla="*/ 0 h 1754326"/>
              <a:gd name="connsiteX7" fmla="*/ 4486948 w 8855818"/>
              <a:gd name="connsiteY7" fmla="*/ 0 h 1754326"/>
              <a:gd name="connsiteX8" fmla="*/ 5254452 w 8855818"/>
              <a:gd name="connsiteY8" fmla="*/ 0 h 1754326"/>
              <a:gd name="connsiteX9" fmla="*/ 5756282 w 8855818"/>
              <a:gd name="connsiteY9" fmla="*/ 0 h 1754326"/>
              <a:gd name="connsiteX10" fmla="*/ 6258111 w 8855818"/>
              <a:gd name="connsiteY10" fmla="*/ 0 h 1754326"/>
              <a:gd name="connsiteX11" fmla="*/ 6671383 w 8855818"/>
              <a:gd name="connsiteY11" fmla="*/ 0 h 1754326"/>
              <a:gd name="connsiteX12" fmla="*/ 7173213 w 8855818"/>
              <a:gd name="connsiteY12" fmla="*/ 0 h 1754326"/>
              <a:gd name="connsiteX13" fmla="*/ 7497926 w 8855818"/>
              <a:gd name="connsiteY13" fmla="*/ 0 h 1754326"/>
              <a:gd name="connsiteX14" fmla="*/ 7999756 w 8855818"/>
              <a:gd name="connsiteY14" fmla="*/ 0 h 1754326"/>
              <a:gd name="connsiteX15" fmla="*/ 8855818 w 8855818"/>
              <a:gd name="connsiteY15" fmla="*/ 0 h 1754326"/>
              <a:gd name="connsiteX16" fmla="*/ 8855818 w 8855818"/>
              <a:gd name="connsiteY16" fmla="*/ 602319 h 1754326"/>
              <a:gd name="connsiteX17" fmla="*/ 8855818 w 8855818"/>
              <a:gd name="connsiteY17" fmla="*/ 1134464 h 1754326"/>
              <a:gd name="connsiteX18" fmla="*/ 8855818 w 8855818"/>
              <a:gd name="connsiteY18" fmla="*/ 1754326 h 1754326"/>
              <a:gd name="connsiteX19" fmla="*/ 8531105 w 8855818"/>
              <a:gd name="connsiteY19" fmla="*/ 1754326 h 1754326"/>
              <a:gd name="connsiteX20" fmla="*/ 7852159 w 8855818"/>
              <a:gd name="connsiteY20" fmla="*/ 1754326 h 1754326"/>
              <a:gd name="connsiteX21" fmla="*/ 7527445 w 8855818"/>
              <a:gd name="connsiteY21" fmla="*/ 1754326 h 1754326"/>
              <a:gd name="connsiteX22" fmla="*/ 7114174 w 8855818"/>
              <a:gd name="connsiteY22" fmla="*/ 1754326 h 1754326"/>
              <a:gd name="connsiteX23" fmla="*/ 6700902 w 8855818"/>
              <a:gd name="connsiteY23" fmla="*/ 1754326 h 1754326"/>
              <a:gd name="connsiteX24" fmla="*/ 6021956 w 8855818"/>
              <a:gd name="connsiteY24" fmla="*/ 1754326 h 1754326"/>
              <a:gd name="connsiteX25" fmla="*/ 5343010 w 8855818"/>
              <a:gd name="connsiteY25" fmla="*/ 1754326 h 1754326"/>
              <a:gd name="connsiteX26" fmla="*/ 4664064 w 8855818"/>
              <a:gd name="connsiteY26" fmla="*/ 1754326 h 1754326"/>
              <a:gd name="connsiteX27" fmla="*/ 4073676 w 8855818"/>
              <a:gd name="connsiteY27" fmla="*/ 1754326 h 1754326"/>
              <a:gd name="connsiteX28" fmla="*/ 3571847 w 8855818"/>
              <a:gd name="connsiteY28" fmla="*/ 1754326 h 1754326"/>
              <a:gd name="connsiteX29" fmla="*/ 3070017 w 8855818"/>
              <a:gd name="connsiteY29" fmla="*/ 1754326 h 1754326"/>
              <a:gd name="connsiteX30" fmla="*/ 2656745 w 8855818"/>
              <a:gd name="connsiteY30" fmla="*/ 1754326 h 1754326"/>
              <a:gd name="connsiteX31" fmla="*/ 1977799 w 8855818"/>
              <a:gd name="connsiteY31" fmla="*/ 1754326 h 1754326"/>
              <a:gd name="connsiteX32" fmla="*/ 1387411 w 8855818"/>
              <a:gd name="connsiteY32" fmla="*/ 1754326 h 1754326"/>
              <a:gd name="connsiteX33" fmla="*/ 1062698 w 8855818"/>
              <a:gd name="connsiteY33" fmla="*/ 1754326 h 1754326"/>
              <a:gd name="connsiteX34" fmla="*/ 649427 w 8855818"/>
              <a:gd name="connsiteY34" fmla="*/ 1754326 h 1754326"/>
              <a:gd name="connsiteX35" fmla="*/ 0 w 8855818"/>
              <a:gd name="connsiteY35" fmla="*/ 1754326 h 1754326"/>
              <a:gd name="connsiteX36" fmla="*/ 0 w 8855818"/>
              <a:gd name="connsiteY36" fmla="*/ 1204637 h 1754326"/>
              <a:gd name="connsiteX37" fmla="*/ 0 w 8855818"/>
              <a:gd name="connsiteY37" fmla="*/ 672492 h 1754326"/>
              <a:gd name="connsiteX38" fmla="*/ 0 w 8855818"/>
              <a:gd name="connsiteY38"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855818" h="1754326" fill="none" extrusionOk="0">
                <a:moveTo>
                  <a:pt x="0" y="0"/>
                </a:moveTo>
                <a:cubicBezTo>
                  <a:pt x="188078" y="-5526"/>
                  <a:pt x="494028" y="56441"/>
                  <a:pt x="767504" y="0"/>
                </a:cubicBezTo>
                <a:cubicBezTo>
                  <a:pt x="1040980" y="-56441"/>
                  <a:pt x="1280356" y="13477"/>
                  <a:pt x="1446450" y="0"/>
                </a:cubicBezTo>
                <a:cubicBezTo>
                  <a:pt x="1612544" y="-13477"/>
                  <a:pt x="1912522" y="10223"/>
                  <a:pt x="2213955" y="0"/>
                </a:cubicBezTo>
                <a:cubicBezTo>
                  <a:pt x="2515389" y="-10223"/>
                  <a:pt x="2470401" y="22321"/>
                  <a:pt x="2715784" y="0"/>
                </a:cubicBezTo>
                <a:cubicBezTo>
                  <a:pt x="2961167" y="-22321"/>
                  <a:pt x="3083631" y="26849"/>
                  <a:pt x="3306172" y="0"/>
                </a:cubicBezTo>
                <a:cubicBezTo>
                  <a:pt x="3528713" y="-26849"/>
                  <a:pt x="3592114" y="54316"/>
                  <a:pt x="3808002" y="0"/>
                </a:cubicBezTo>
                <a:cubicBezTo>
                  <a:pt x="4023890" y="-54316"/>
                  <a:pt x="4212027" y="51295"/>
                  <a:pt x="4486948" y="0"/>
                </a:cubicBezTo>
                <a:cubicBezTo>
                  <a:pt x="4761869" y="-51295"/>
                  <a:pt x="5022282" y="71036"/>
                  <a:pt x="5254452" y="0"/>
                </a:cubicBezTo>
                <a:cubicBezTo>
                  <a:pt x="5486622" y="-71036"/>
                  <a:pt x="5509135" y="53458"/>
                  <a:pt x="5756282" y="0"/>
                </a:cubicBezTo>
                <a:cubicBezTo>
                  <a:pt x="6003429" y="-53458"/>
                  <a:pt x="6072289" y="46955"/>
                  <a:pt x="6258111" y="0"/>
                </a:cubicBezTo>
                <a:cubicBezTo>
                  <a:pt x="6443933" y="-46955"/>
                  <a:pt x="6518843" y="39843"/>
                  <a:pt x="6671383" y="0"/>
                </a:cubicBezTo>
                <a:cubicBezTo>
                  <a:pt x="6823923" y="-39843"/>
                  <a:pt x="7037285" y="55738"/>
                  <a:pt x="7173213" y="0"/>
                </a:cubicBezTo>
                <a:cubicBezTo>
                  <a:pt x="7309141" y="-55738"/>
                  <a:pt x="7342048" y="4639"/>
                  <a:pt x="7497926" y="0"/>
                </a:cubicBezTo>
                <a:cubicBezTo>
                  <a:pt x="7653804" y="-4639"/>
                  <a:pt x="7775883" y="36498"/>
                  <a:pt x="7999756" y="0"/>
                </a:cubicBezTo>
                <a:cubicBezTo>
                  <a:pt x="8223629" y="-36498"/>
                  <a:pt x="8649243" y="80557"/>
                  <a:pt x="8855818" y="0"/>
                </a:cubicBezTo>
                <a:cubicBezTo>
                  <a:pt x="8888773" y="263384"/>
                  <a:pt x="8813357" y="422823"/>
                  <a:pt x="8855818" y="602319"/>
                </a:cubicBezTo>
                <a:cubicBezTo>
                  <a:pt x="8898279" y="781815"/>
                  <a:pt x="8834417" y="870813"/>
                  <a:pt x="8855818" y="1134464"/>
                </a:cubicBezTo>
                <a:cubicBezTo>
                  <a:pt x="8877219" y="1398116"/>
                  <a:pt x="8799127" y="1510339"/>
                  <a:pt x="8855818" y="1754326"/>
                </a:cubicBezTo>
                <a:cubicBezTo>
                  <a:pt x="8699028" y="1762579"/>
                  <a:pt x="8643057" y="1743368"/>
                  <a:pt x="8531105" y="1754326"/>
                </a:cubicBezTo>
                <a:cubicBezTo>
                  <a:pt x="8419153" y="1765284"/>
                  <a:pt x="8018781" y="1719924"/>
                  <a:pt x="7852159" y="1754326"/>
                </a:cubicBezTo>
                <a:cubicBezTo>
                  <a:pt x="7685537" y="1788728"/>
                  <a:pt x="7623746" y="1734348"/>
                  <a:pt x="7527445" y="1754326"/>
                </a:cubicBezTo>
                <a:cubicBezTo>
                  <a:pt x="7431144" y="1774304"/>
                  <a:pt x="7265735" y="1711690"/>
                  <a:pt x="7114174" y="1754326"/>
                </a:cubicBezTo>
                <a:cubicBezTo>
                  <a:pt x="6962613" y="1796962"/>
                  <a:pt x="6808900" y="1747872"/>
                  <a:pt x="6700902" y="1754326"/>
                </a:cubicBezTo>
                <a:cubicBezTo>
                  <a:pt x="6592904" y="1760780"/>
                  <a:pt x="6278996" y="1684764"/>
                  <a:pt x="6021956" y="1754326"/>
                </a:cubicBezTo>
                <a:cubicBezTo>
                  <a:pt x="5764916" y="1823888"/>
                  <a:pt x="5483185" y="1709926"/>
                  <a:pt x="5343010" y="1754326"/>
                </a:cubicBezTo>
                <a:cubicBezTo>
                  <a:pt x="5202835" y="1798726"/>
                  <a:pt x="4856097" y="1691720"/>
                  <a:pt x="4664064" y="1754326"/>
                </a:cubicBezTo>
                <a:cubicBezTo>
                  <a:pt x="4472031" y="1816932"/>
                  <a:pt x="4314199" y="1742249"/>
                  <a:pt x="4073676" y="1754326"/>
                </a:cubicBezTo>
                <a:cubicBezTo>
                  <a:pt x="3833153" y="1766403"/>
                  <a:pt x="3800923" y="1729737"/>
                  <a:pt x="3571847" y="1754326"/>
                </a:cubicBezTo>
                <a:cubicBezTo>
                  <a:pt x="3342771" y="1778915"/>
                  <a:pt x="3225479" y="1717889"/>
                  <a:pt x="3070017" y="1754326"/>
                </a:cubicBezTo>
                <a:cubicBezTo>
                  <a:pt x="2914555" y="1790763"/>
                  <a:pt x="2811941" y="1728209"/>
                  <a:pt x="2656745" y="1754326"/>
                </a:cubicBezTo>
                <a:cubicBezTo>
                  <a:pt x="2501549" y="1780443"/>
                  <a:pt x="2303844" y="1682281"/>
                  <a:pt x="1977799" y="1754326"/>
                </a:cubicBezTo>
                <a:cubicBezTo>
                  <a:pt x="1651754" y="1826371"/>
                  <a:pt x="1508082" y="1744705"/>
                  <a:pt x="1387411" y="1754326"/>
                </a:cubicBezTo>
                <a:cubicBezTo>
                  <a:pt x="1266740" y="1763947"/>
                  <a:pt x="1160768" y="1750521"/>
                  <a:pt x="1062698" y="1754326"/>
                </a:cubicBezTo>
                <a:cubicBezTo>
                  <a:pt x="964628" y="1758131"/>
                  <a:pt x="798780" y="1748126"/>
                  <a:pt x="649427" y="1754326"/>
                </a:cubicBezTo>
                <a:cubicBezTo>
                  <a:pt x="500074" y="1760526"/>
                  <a:pt x="168247" y="1699015"/>
                  <a:pt x="0" y="1754326"/>
                </a:cubicBezTo>
                <a:cubicBezTo>
                  <a:pt x="-25944" y="1576748"/>
                  <a:pt x="28722" y="1462113"/>
                  <a:pt x="0" y="1204637"/>
                </a:cubicBezTo>
                <a:cubicBezTo>
                  <a:pt x="-28722" y="947161"/>
                  <a:pt x="36157" y="909048"/>
                  <a:pt x="0" y="672492"/>
                </a:cubicBezTo>
                <a:cubicBezTo>
                  <a:pt x="-36157" y="435937"/>
                  <a:pt x="80260" y="314034"/>
                  <a:pt x="0" y="0"/>
                </a:cubicBezTo>
                <a:close/>
              </a:path>
              <a:path w="8855818" h="1754326" stroke="0" extrusionOk="0">
                <a:moveTo>
                  <a:pt x="0" y="0"/>
                </a:moveTo>
                <a:cubicBezTo>
                  <a:pt x="125227" y="-28591"/>
                  <a:pt x="268976" y="6641"/>
                  <a:pt x="501830" y="0"/>
                </a:cubicBezTo>
                <a:cubicBezTo>
                  <a:pt x="734684" y="-6641"/>
                  <a:pt x="1081211" y="15589"/>
                  <a:pt x="1269334" y="0"/>
                </a:cubicBezTo>
                <a:cubicBezTo>
                  <a:pt x="1457457" y="-15589"/>
                  <a:pt x="1607655" y="68745"/>
                  <a:pt x="1859722" y="0"/>
                </a:cubicBezTo>
                <a:cubicBezTo>
                  <a:pt x="2111789" y="-68745"/>
                  <a:pt x="2160355" y="52956"/>
                  <a:pt x="2450110" y="0"/>
                </a:cubicBezTo>
                <a:cubicBezTo>
                  <a:pt x="2739865" y="-52956"/>
                  <a:pt x="2896708" y="63428"/>
                  <a:pt x="3129056" y="0"/>
                </a:cubicBezTo>
                <a:cubicBezTo>
                  <a:pt x="3361404" y="-63428"/>
                  <a:pt x="3439310" y="856"/>
                  <a:pt x="3542327" y="0"/>
                </a:cubicBezTo>
                <a:cubicBezTo>
                  <a:pt x="3645344" y="-856"/>
                  <a:pt x="3766235" y="28201"/>
                  <a:pt x="3955599" y="0"/>
                </a:cubicBezTo>
                <a:cubicBezTo>
                  <a:pt x="4144963" y="-28201"/>
                  <a:pt x="4267751" y="26136"/>
                  <a:pt x="4368870" y="0"/>
                </a:cubicBezTo>
                <a:cubicBezTo>
                  <a:pt x="4469989" y="-26136"/>
                  <a:pt x="4689957" y="7927"/>
                  <a:pt x="4782142" y="0"/>
                </a:cubicBezTo>
                <a:cubicBezTo>
                  <a:pt x="4874327" y="-7927"/>
                  <a:pt x="5053688" y="18135"/>
                  <a:pt x="5283971" y="0"/>
                </a:cubicBezTo>
                <a:cubicBezTo>
                  <a:pt x="5514254" y="-18135"/>
                  <a:pt x="5673435" y="70585"/>
                  <a:pt x="5874359" y="0"/>
                </a:cubicBezTo>
                <a:cubicBezTo>
                  <a:pt x="6075283" y="-70585"/>
                  <a:pt x="6222644" y="30392"/>
                  <a:pt x="6376189" y="0"/>
                </a:cubicBezTo>
                <a:cubicBezTo>
                  <a:pt x="6529734" y="-30392"/>
                  <a:pt x="6821503" y="20410"/>
                  <a:pt x="6966577" y="0"/>
                </a:cubicBezTo>
                <a:cubicBezTo>
                  <a:pt x="7111651" y="-20410"/>
                  <a:pt x="7314065" y="10746"/>
                  <a:pt x="7468407" y="0"/>
                </a:cubicBezTo>
                <a:cubicBezTo>
                  <a:pt x="7622749" y="-10746"/>
                  <a:pt x="7990785" y="34390"/>
                  <a:pt x="8147353" y="0"/>
                </a:cubicBezTo>
                <a:cubicBezTo>
                  <a:pt x="8303921" y="-34390"/>
                  <a:pt x="8574067" y="35122"/>
                  <a:pt x="8855818" y="0"/>
                </a:cubicBezTo>
                <a:cubicBezTo>
                  <a:pt x="8882131" y="208605"/>
                  <a:pt x="8793114" y="309661"/>
                  <a:pt x="8855818" y="567232"/>
                </a:cubicBezTo>
                <a:cubicBezTo>
                  <a:pt x="8918522" y="824803"/>
                  <a:pt x="8816970" y="870448"/>
                  <a:pt x="8855818" y="1152007"/>
                </a:cubicBezTo>
                <a:cubicBezTo>
                  <a:pt x="8894666" y="1433567"/>
                  <a:pt x="8815424" y="1566537"/>
                  <a:pt x="8855818" y="1754326"/>
                </a:cubicBezTo>
                <a:cubicBezTo>
                  <a:pt x="8551501" y="1833290"/>
                  <a:pt x="8350226" y="1746358"/>
                  <a:pt x="8176872" y="1754326"/>
                </a:cubicBezTo>
                <a:cubicBezTo>
                  <a:pt x="8003518" y="1762294"/>
                  <a:pt x="7889114" y="1744925"/>
                  <a:pt x="7763600" y="1754326"/>
                </a:cubicBezTo>
                <a:cubicBezTo>
                  <a:pt x="7638086" y="1763727"/>
                  <a:pt x="7449401" y="1716505"/>
                  <a:pt x="7350329" y="1754326"/>
                </a:cubicBezTo>
                <a:cubicBezTo>
                  <a:pt x="7251257" y="1792147"/>
                  <a:pt x="6848023" y="1699724"/>
                  <a:pt x="6582825" y="1754326"/>
                </a:cubicBezTo>
                <a:cubicBezTo>
                  <a:pt x="6317627" y="1808928"/>
                  <a:pt x="6289985" y="1715602"/>
                  <a:pt x="6080995" y="1754326"/>
                </a:cubicBezTo>
                <a:cubicBezTo>
                  <a:pt x="5872005" y="1793050"/>
                  <a:pt x="5750315" y="1721424"/>
                  <a:pt x="5490607" y="1754326"/>
                </a:cubicBezTo>
                <a:cubicBezTo>
                  <a:pt x="5230899" y="1787228"/>
                  <a:pt x="4922552" y="1681625"/>
                  <a:pt x="4723103" y="1754326"/>
                </a:cubicBezTo>
                <a:cubicBezTo>
                  <a:pt x="4523654" y="1827027"/>
                  <a:pt x="4257198" y="1728300"/>
                  <a:pt x="4044157" y="1754326"/>
                </a:cubicBezTo>
                <a:cubicBezTo>
                  <a:pt x="3831116" y="1780352"/>
                  <a:pt x="3643256" y="1737289"/>
                  <a:pt x="3542327" y="1754326"/>
                </a:cubicBezTo>
                <a:cubicBezTo>
                  <a:pt x="3441398" y="1771363"/>
                  <a:pt x="3209300" y="1728935"/>
                  <a:pt x="3040498" y="1754326"/>
                </a:cubicBezTo>
                <a:cubicBezTo>
                  <a:pt x="2871696" y="1779717"/>
                  <a:pt x="2614337" y="1682003"/>
                  <a:pt x="2272993" y="1754326"/>
                </a:cubicBezTo>
                <a:cubicBezTo>
                  <a:pt x="1931650" y="1826649"/>
                  <a:pt x="1915194" y="1717717"/>
                  <a:pt x="1682605" y="1754326"/>
                </a:cubicBezTo>
                <a:cubicBezTo>
                  <a:pt x="1450016" y="1790935"/>
                  <a:pt x="1435083" y="1745532"/>
                  <a:pt x="1269334" y="1754326"/>
                </a:cubicBezTo>
                <a:cubicBezTo>
                  <a:pt x="1103585" y="1763120"/>
                  <a:pt x="796539" y="1727600"/>
                  <a:pt x="590388" y="1754326"/>
                </a:cubicBezTo>
                <a:cubicBezTo>
                  <a:pt x="384237" y="1781052"/>
                  <a:pt x="151142" y="1685578"/>
                  <a:pt x="0" y="1754326"/>
                </a:cubicBezTo>
                <a:cubicBezTo>
                  <a:pt x="-33320" y="1504403"/>
                  <a:pt x="17215" y="1397416"/>
                  <a:pt x="0" y="1134464"/>
                </a:cubicBezTo>
                <a:cubicBezTo>
                  <a:pt x="-17215" y="871512"/>
                  <a:pt x="22605" y="833515"/>
                  <a:pt x="0" y="567232"/>
                </a:cubicBezTo>
                <a:cubicBezTo>
                  <a:pt x="-22605" y="300949"/>
                  <a:pt x="65482" y="170648"/>
                  <a:pt x="0" y="0"/>
                </a:cubicBezTo>
                <a:close/>
              </a:path>
            </a:pathLst>
          </a:custGeom>
          <a:solidFill>
            <a:srgbClr val="FFFF00"/>
          </a:solidFill>
          <a:ln>
            <a:solidFill>
              <a:schemeClr val="tx1"/>
            </a:solidFill>
            <a:extLst>
              <a:ext uri="{C807C97D-BFC1-408E-A445-0C87EB9F89A2}">
                <ask:lineSketchStyleProps xmlns:ask="http://schemas.microsoft.com/office/drawing/2018/sketchyshapes" sd="1833186223">
                  <a:prstGeom prst="rect">
                    <a:avLst/>
                  </a:prstGeom>
                  <ask:type>
                    <ask:lineSketchScribble/>
                  </ask:type>
                </ask:lineSketchStyleProps>
              </a:ext>
            </a:extLst>
          </a:ln>
        </p:spPr>
        <p:txBody>
          <a:bodyPr wrap="square" rtlCol="0">
            <a:spAutoFit/>
          </a:bodyPr>
          <a:lstStyle/>
          <a:p>
            <a:r>
              <a:rPr lang="en-GB" dirty="0">
                <a:latin typeface="Courier New" panose="02070309020205020404" pitchFamily="49" charset="0"/>
                <a:cs typeface="Courier New" panose="02070309020205020404" pitchFamily="49" charset="0"/>
              </a:rPr>
              <a:t>Want to go deeper? Assign roles for each member of the team, for example, celebrity news correspondent, world news correspondent, royal correspondent, political correspondent, climate correspondent… Each of you has to fight for the prized front page spot! You could appoint an editor who makes the final decision (and maybe writes an editorial piece as well)</a:t>
            </a:r>
          </a:p>
        </p:txBody>
      </p:sp>
    </p:spTree>
    <p:extLst>
      <p:ext uri="{BB962C8B-B14F-4D97-AF65-F5344CB8AC3E}">
        <p14:creationId xmlns:p14="http://schemas.microsoft.com/office/powerpoint/2010/main" val="3947304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AFE9-EAD3-57B9-EC83-302E0EB25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08985-EDAD-F954-4E37-83AA4550B795}"/>
              </a:ext>
            </a:extLst>
          </p:cNvPr>
          <p:cNvSpPr>
            <a:spLocks noGrp="1"/>
          </p:cNvSpPr>
          <p:nvPr>
            <p:ph type="title"/>
          </p:nvPr>
        </p:nvSpPr>
        <p:spPr>
          <a:xfrm>
            <a:off x="0" y="217642"/>
            <a:ext cx="7886700" cy="736515"/>
          </a:xfrm>
          <a:solidFill>
            <a:srgbClr val="92D050"/>
          </a:solidFill>
        </p:spPr>
        <p:txBody>
          <a:bodyPr/>
          <a:lstStyle/>
          <a:p>
            <a:endParaRPr lang="en-GB" dirty="0"/>
          </a:p>
        </p:txBody>
      </p:sp>
      <p:sp>
        <p:nvSpPr>
          <p:cNvPr id="3" name="Content Placeholder 2">
            <a:extLst>
              <a:ext uri="{FF2B5EF4-FFF2-40B4-BE49-F238E27FC236}">
                <a16:creationId xmlns:a16="http://schemas.microsoft.com/office/drawing/2014/main" id="{5545C940-A4E8-DE43-3C38-253AA624A9D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95958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AFE9-EAD3-57B9-EC83-302E0EB25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08985-EDAD-F954-4E37-83AA4550B795}"/>
              </a:ext>
            </a:extLst>
          </p:cNvPr>
          <p:cNvSpPr>
            <a:spLocks noGrp="1"/>
          </p:cNvSpPr>
          <p:nvPr>
            <p:ph type="title"/>
          </p:nvPr>
        </p:nvSpPr>
        <p:spPr>
          <a:xfrm>
            <a:off x="0" y="104776"/>
            <a:ext cx="8991600" cy="823912"/>
          </a:xfrm>
          <a:solidFill>
            <a:srgbClr val="92D050"/>
          </a:solidFill>
        </p:spPr>
        <p:txBody>
          <a:bodyPr>
            <a:normAutofit/>
          </a:bodyPr>
          <a:lstStyle/>
          <a:p>
            <a:r>
              <a:rPr lang="en-GB" sz="3600" b="1" dirty="0"/>
              <a:t>Starter: match the news value to the definition</a:t>
            </a:r>
          </a:p>
        </p:txBody>
      </p:sp>
      <p:sp>
        <p:nvSpPr>
          <p:cNvPr id="5" name="Text Placeholder 4">
            <a:extLst>
              <a:ext uri="{FF2B5EF4-FFF2-40B4-BE49-F238E27FC236}">
                <a16:creationId xmlns:a16="http://schemas.microsoft.com/office/drawing/2014/main" id="{C661A4E9-C640-84DB-E2D5-5FC19F50FD4F}"/>
              </a:ext>
            </a:extLst>
          </p:cNvPr>
          <p:cNvSpPr>
            <a:spLocks noGrp="1"/>
          </p:cNvSpPr>
          <p:nvPr>
            <p:ph type="body" idx="1"/>
          </p:nvPr>
        </p:nvSpPr>
        <p:spPr>
          <a:xfrm>
            <a:off x="159206" y="933451"/>
            <a:ext cx="3868340" cy="823912"/>
          </a:xfrm>
        </p:spPr>
        <p:txBody>
          <a:bodyPr/>
          <a:lstStyle/>
          <a:p>
            <a:r>
              <a:rPr lang="en-GB" dirty="0"/>
              <a:t>News Value</a:t>
            </a:r>
          </a:p>
        </p:txBody>
      </p:sp>
      <p:sp>
        <p:nvSpPr>
          <p:cNvPr id="3" name="Content Placeholder 2">
            <a:extLst>
              <a:ext uri="{FF2B5EF4-FFF2-40B4-BE49-F238E27FC236}">
                <a16:creationId xmlns:a16="http://schemas.microsoft.com/office/drawing/2014/main" id="{5545C940-A4E8-DE43-3C38-253AA624A9D2}"/>
              </a:ext>
            </a:extLst>
          </p:cNvPr>
          <p:cNvSpPr>
            <a:spLocks noGrp="1"/>
          </p:cNvSpPr>
          <p:nvPr>
            <p:ph sz="half" idx="2"/>
          </p:nvPr>
        </p:nvSpPr>
        <p:spPr>
          <a:xfrm>
            <a:off x="281500" y="2069647"/>
            <a:ext cx="3430191" cy="3684588"/>
          </a:xfrm>
        </p:spPr>
        <p:txBody>
          <a:bodyPr>
            <a:noAutofit/>
          </a:bodyPr>
          <a:lstStyle/>
          <a:p>
            <a:pPr marL="514350" indent="-514350">
              <a:buFont typeface="+mj-lt"/>
              <a:buAutoNum type="arabicPeriod"/>
            </a:pPr>
            <a:r>
              <a:rPr lang="en-GB" dirty="0"/>
              <a:t>Unambiguity</a:t>
            </a:r>
          </a:p>
          <a:p>
            <a:pPr marL="514350" indent="-514350">
              <a:buFont typeface="+mj-lt"/>
              <a:buAutoNum type="arabicPeriod"/>
            </a:pPr>
            <a:r>
              <a:rPr lang="en-GB" dirty="0"/>
              <a:t>Proximity</a:t>
            </a:r>
          </a:p>
          <a:p>
            <a:pPr marL="514350" indent="-514350">
              <a:buFont typeface="+mj-lt"/>
              <a:buAutoNum type="arabicPeriod"/>
            </a:pPr>
            <a:r>
              <a:rPr lang="en-GB" dirty="0"/>
              <a:t>Threshold</a:t>
            </a:r>
          </a:p>
          <a:p>
            <a:pPr marL="514350" indent="-514350">
              <a:buFont typeface="+mj-lt"/>
              <a:buAutoNum type="arabicPeriod"/>
            </a:pPr>
            <a:r>
              <a:rPr lang="en-GB" dirty="0"/>
              <a:t>Elite nations/people</a:t>
            </a:r>
          </a:p>
          <a:p>
            <a:pPr marL="514350" indent="-514350">
              <a:buFont typeface="+mj-lt"/>
              <a:buAutoNum type="arabicPeriod"/>
            </a:pPr>
            <a:endParaRPr lang="en-GB" dirty="0"/>
          </a:p>
          <a:p>
            <a:pPr marL="0" indent="0">
              <a:buNone/>
            </a:pPr>
            <a:r>
              <a:rPr lang="en-GB" b="1" dirty="0"/>
              <a:t>Question: what are the other 4 news values we learnt? </a:t>
            </a:r>
          </a:p>
          <a:p>
            <a:pPr marL="514350" indent="-514350">
              <a:buFont typeface="+mj-lt"/>
              <a:buAutoNum type="arabicPeriod"/>
            </a:pPr>
            <a:endParaRPr lang="en-GB" dirty="0"/>
          </a:p>
        </p:txBody>
      </p:sp>
      <p:sp>
        <p:nvSpPr>
          <p:cNvPr id="6" name="Text Placeholder 5">
            <a:extLst>
              <a:ext uri="{FF2B5EF4-FFF2-40B4-BE49-F238E27FC236}">
                <a16:creationId xmlns:a16="http://schemas.microsoft.com/office/drawing/2014/main" id="{6E5CBF2F-D84C-D76B-C2D8-DF3B43031F49}"/>
              </a:ext>
            </a:extLst>
          </p:cNvPr>
          <p:cNvSpPr>
            <a:spLocks noGrp="1"/>
          </p:cNvSpPr>
          <p:nvPr>
            <p:ph type="body" sz="quarter" idx="3"/>
          </p:nvPr>
        </p:nvSpPr>
        <p:spPr>
          <a:xfrm>
            <a:off x="4343400" y="933451"/>
            <a:ext cx="3887391" cy="823912"/>
          </a:xfrm>
        </p:spPr>
        <p:txBody>
          <a:bodyPr/>
          <a:lstStyle/>
          <a:p>
            <a:r>
              <a:rPr lang="en-GB" dirty="0"/>
              <a:t>Definition</a:t>
            </a:r>
          </a:p>
        </p:txBody>
      </p:sp>
      <p:sp>
        <p:nvSpPr>
          <p:cNvPr id="4" name="Content Placeholder 3">
            <a:extLst>
              <a:ext uri="{FF2B5EF4-FFF2-40B4-BE49-F238E27FC236}">
                <a16:creationId xmlns:a16="http://schemas.microsoft.com/office/drawing/2014/main" id="{D4EF508B-15DA-F822-555A-F7F8E19EF5E3}"/>
              </a:ext>
            </a:extLst>
          </p:cNvPr>
          <p:cNvSpPr>
            <a:spLocks noGrp="1"/>
          </p:cNvSpPr>
          <p:nvPr>
            <p:ph sz="quarter" idx="4"/>
          </p:nvPr>
        </p:nvSpPr>
        <p:spPr>
          <a:xfrm>
            <a:off x="4343400" y="2069647"/>
            <a:ext cx="4519100" cy="3684588"/>
          </a:xfrm>
        </p:spPr>
        <p:txBody>
          <a:bodyPr>
            <a:normAutofit/>
          </a:bodyPr>
          <a:lstStyle/>
          <a:p>
            <a:pPr marL="514350" indent="-514350">
              <a:buFont typeface="+mj-lt"/>
              <a:buAutoNum type="arabicPeriod"/>
            </a:pPr>
            <a:r>
              <a:rPr lang="en-GB" dirty="0"/>
              <a:t>The news happened close by</a:t>
            </a:r>
          </a:p>
          <a:p>
            <a:pPr marL="514350" indent="-514350">
              <a:buFont typeface="+mj-lt"/>
              <a:buAutoNum type="arabicPeriod"/>
            </a:pPr>
            <a:r>
              <a:rPr lang="en-GB" dirty="0"/>
              <a:t>The news happened in a wealthy, ‘western’ country</a:t>
            </a:r>
          </a:p>
          <a:p>
            <a:pPr marL="514350" indent="-514350">
              <a:buFont typeface="+mj-lt"/>
              <a:buAutoNum type="arabicPeriod"/>
            </a:pPr>
            <a:r>
              <a:rPr lang="en-GB" dirty="0"/>
              <a:t>The news was easy to understand and explain</a:t>
            </a:r>
          </a:p>
          <a:p>
            <a:pPr marL="514350" indent="-514350">
              <a:buFont typeface="+mj-lt"/>
              <a:buAutoNum type="arabicPeriod"/>
            </a:pPr>
            <a:r>
              <a:rPr lang="en-GB" dirty="0"/>
              <a:t>The news happened on a massive scale</a:t>
            </a:r>
          </a:p>
        </p:txBody>
      </p:sp>
    </p:spTree>
    <p:extLst>
      <p:ext uri="{BB962C8B-B14F-4D97-AF65-F5344CB8AC3E}">
        <p14:creationId xmlns:p14="http://schemas.microsoft.com/office/powerpoint/2010/main" val="1285200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 y="986790"/>
            <a:ext cx="8755380" cy="323165"/>
          </a:xfrm>
          <a:prstGeom prst="rect">
            <a:avLst/>
          </a:prstGeom>
          <a:solidFill>
            <a:srgbClr val="B368C0"/>
          </a:solidFill>
        </p:spPr>
        <p:txBody>
          <a:bodyPr wrap="square" rtlCol="0">
            <a:spAutoFit/>
          </a:bodyPr>
          <a:lstStyle/>
          <a:p>
            <a:pPr algn="ctr" defTabSz="685800">
              <a:defRPr/>
            </a:pPr>
            <a:r>
              <a:rPr lang="en-GB" sz="1500" dirty="0">
                <a:solidFill>
                  <a:schemeClr val="bg1"/>
                </a:solidFill>
                <a:latin typeface="Calibri" panose="020F0502020204030204"/>
              </a:rPr>
              <a:t>News Media</a:t>
            </a:r>
          </a:p>
        </p:txBody>
      </p:sp>
      <p:sp>
        <p:nvSpPr>
          <p:cNvPr id="3" name="TextBox 2"/>
          <p:cNvSpPr txBox="1"/>
          <p:nvPr/>
        </p:nvSpPr>
        <p:spPr>
          <a:xfrm>
            <a:off x="175260" y="1286873"/>
            <a:ext cx="8755380" cy="323165"/>
          </a:xfrm>
          <a:prstGeom prst="rect">
            <a:avLst/>
          </a:prstGeom>
          <a:solidFill>
            <a:srgbClr val="773682"/>
          </a:solidFill>
        </p:spPr>
        <p:txBody>
          <a:bodyPr wrap="square" rtlCol="0">
            <a:spAutoFit/>
          </a:bodyPr>
          <a:lstStyle/>
          <a:p>
            <a:pPr algn="ctr" defTabSz="685800">
              <a:defRPr/>
            </a:pPr>
            <a:r>
              <a:rPr lang="en-GB" sz="1500" dirty="0">
                <a:solidFill>
                  <a:schemeClr val="bg1"/>
                </a:solidFill>
                <a:latin typeface="Calibri" panose="020F0502020204030204"/>
              </a:rPr>
              <a:t>Newsworthiness</a:t>
            </a:r>
          </a:p>
        </p:txBody>
      </p:sp>
      <p:sp>
        <p:nvSpPr>
          <p:cNvPr id="5" name="TextBox 4"/>
          <p:cNvSpPr txBox="1"/>
          <p:nvPr/>
        </p:nvSpPr>
        <p:spPr>
          <a:xfrm>
            <a:off x="175260" y="1876056"/>
            <a:ext cx="4320000" cy="715581"/>
          </a:xfrm>
          <a:prstGeom prst="rect">
            <a:avLst/>
          </a:prstGeom>
          <a:solidFill>
            <a:srgbClr val="54265C"/>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4050" dirty="0">
                <a:solidFill>
                  <a:schemeClr val="bg1"/>
                </a:solidFill>
              </a:rPr>
              <a:t>Unexpectedness</a:t>
            </a:r>
          </a:p>
        </p:txBody>
      </p:sp>
      <p:sp>
        <p:nvSpPr>
          <p:cNvPr id="6" name="TextBox 5"/>
          <p:cNvSpPr txBox="1"/>
          <p:nvPr/>
        </p:nvSpPr>
        <p:spPr>
          <a:xfrm>
            <a:off x="175260" y="2945217"/>
            <a:ext cx="4320000" cy="715581"/>
          </a:xfrm>
          <a:prstGeom prst="rect">
            <a:avLst/>
          </a:prstGeom>
          <a:solidFill>
            <a:srgbClr val="54265C"/>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4050" dirty="0">
                <a:solidFill>
                  <a:schemeClr val="bg1"/>
                </a:solidFill>
              </a:rPr>
              <a:t>Threshold</a:t>
            </a:r>
          </a:p>
        </p:txBody>
      </p:sp>
      <p:sp>
        <p:nvSpPr>
          <p:cNvPr id="7" name="TextBox 6"/>
          <p:cNvSpPr txBox="1"/>
          <p:nvPr/>
        </p:nvSpPr>
        <p:spPr>
          <a:xfrm>
            <a:off x="175260" y="4014378"/>
            <a:ext cx="4320000" cy="715581"/>
          </a:xfrm>
          <a:prstGeom prst="rect">
            <a:avLst/>
          </a:prstGeom>
          <a:solidFill>
            <a:srgbClr val="54265C"/>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4050" dirty="0">
                <a:solidFill>
                  <a:schemeClr val="bg1"/>
                </a:solidFill>
              </a:rPr>
              <a:t>Negativity</a:t>
            </a:r>
          </a:p>
        </p:txBody>
      </p:sp>
      <p:sp>
        <p:nvSpPr>
          <p:cNvPr id="8" name="TextBox 7"/>
          <p:cNvSpPr txBox="1"/>
          <p:nvPr/>
        </p:nvSpPr>
        <p:spPr>
          <a:xfrm>
            <a:off x="175260" y="5083539"/>
            <a:ext cx="4320000" cy="715581"/>
          </a:xfrm>
          <a:prstGeom prst="rect">
            <a:avLst/>
          </a:prstGeom>
          <a:solidFill>
            <a:srgbClr val="54265C"/>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4050" dirty="0">
                <a:solidFill>
                  <a:schemeClr val="bg1"/>
                </a:solidFill>
              </a:rPr>
              <a:t>Personalisation</a:t>
            </a:r>
          </a:p>
        </p:txBody>
      </p:sp>
      <p:sp>
        <p:nvSpPr>
          <p:cNvPr id="9" name="TextBox 8"/>
          <p:cNvSpPr txBox="1"/>
          <p:nvPr/>
        </p:nvSpPr>
        <p:spPr>
          <a:xfrm>
            <a:off x="4610640" y="4014378"/>
            <a:ext cx="4320000" cy="715581"/>
          </a:xfrm>
          <a:prstGeom prst="rect">
            <a:avLst/>
          </a:prstGeom>
          <a:solidFill>
            <a:srgbClr val="54265C"/>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4050" dirty="0">
                <a:solidFill>
                  <a:schemeClr val="bg1"/>
                </a:solidFill>
              </a:rPr>
              <a:t>Unambiguity</a:t>
            </a:r>
          </a:p>
        </p:txBody>
      </p:sp>
      <p:sp>
        <p:nvSpPr>
          <p:cNvPr id="10" name="TextBox 9"/>
          <p:cNvSpPr txBox="1"/>
          <p:nvPr/>
        </p:nvSpPr>
        <p:spPr>
          <a:xfrm>
            <a:off x="4610640" y="5083539"/>
            <a:ext cx="4320000" cy="715581"/>
          </a:xfrm>
          <a:prstGeom prst="rect">
            <a:avLst/>
          </a:prstGeom>
          <a:solidFill>
            <a:srgbClr val="54265C"/>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4050" dirty="0">
                <a:solidFill>
                  <a:schemeClr val="bg1"/>
                </a:solidFill>
              </a:rPr>
              <a:t>Proximity</a:t>
            </a:r>
          </a:p>
        </p:txBody>
      </p:sp>
      <p:sp>
        <p:nvSpPr>
          <p:cNvPr id="11" name="TextBox 10"/>
          <p:cNvSpPr txBox="1"/>
          <p:nvPr/>
        </p:nvSpPr>
        <p:spPr>
          <a:xfrm>
            <a:off x="4610640" y="1876054"/>
            <a:ext cx="4320000" cy="646331"/>
          </a:xfrm>
          <a:prstGeom prst="rect">
            <a:avLst/>
          </a:prstGeom>
          <a:solidFill>
            <a:srgbClr val="54265C"/>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3600" dirty="0">
                <a:solidFill>
                  <a:schemeClr val="bg1"/>
                </a:solidFill>
              </a:rPr>
              <a:t>Elite nations/people</a:t>
            </a:r>
          </a:p>
        </p:txBody>
      </p:sp>
      <p:sp>
        <p:nvSpPr>
          <p:cNvPr id="12" name="TextBox 11"/>
          <p:cNvSpPr txBox="1"/>
          <p:nvPr/>
        </p:nvSpPr>
        <p:spPr>
          <a:xfrm>
            <a:off x="4610640" y="2945217"/>
            <a:ext cx="4320000" cy="715581"/>
          </a:xfrm>
          <a:prstGeom prst="rect">
            <a:avLst/>
          </a:prstGeom>
          <a:solidFill>
            <a:srgbClr val="54265C"/>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4050" dirty="0">
                <a:solidFill>
                  <a:schemeClr val="bg1"/>
                </a:solidFill>
              </a:rPr>
              <a:t>Continuity</a:t>
            </a:r>
          </a:p>
        </p:txBody>
      </p:sp>
    </p:spTree>
    <p:extLst>
      <p:ext uri="{BB962C8B-B14F-4D97-AF65-F5344CB8AC3E}">
        <p14:creationId xmlns:p14="http://schemas.microsoft.com/office/powerpoint/2010/main" val="16112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AFE9-EAD3-57B9-EC83-302E0EB25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08985-EDAD-F954-4E37-83AA4550B795}"/>
              </a:ext>
            </a:extLst>
          </p:cNvPr>
          <p:cNvSpPr>
            <a:spLocks noGrp="1"/>
          </p:cNvSpPr>
          <p:nvPr>
            <p:ph type="title"/>
          </p:nvPr>
        </p:nvSpPr>
        <p:spPr>
          <a:xfrm>
            <a:off x="0" y="217643"/>
            <a:ext cx="9002486" cy="860043"/>
          </a:xfrm>
          <a:solidFill>
            <a:srgbClr val="92D050"/>
          </a:solidFill>
        </p:spPr>
        <p:txBody>
          <a:bodyPr>
            <a:normAutofit/>
          </a:bodyPr>
          <a:lstStyle/>
          <a:p>
            <a:r>
              <a:rPr lang="en-GB" sz="3200" b="1" dirty="0"/>
              <a:t>Today: we will be looking at INDUSTRY and The Mirror</a:t>
            </a:r>
          </a:p>
        </p:txBody>
      </p:sp>
      <p:sp>
        <p:nvSpPr>
          <p:cNvPr id="3" name="Content Placeholder 2">
            <a:extLst>
              <a:ext uri="{FF2B5EF4-FFF2-40B4-BE49-F238E27FC236}">
                <a16:creationId xmlns:a16="http://schemas.microsoft.com/office/drawing/2014/main" id="{5545C940-A4E8-DE43-3C38-253AA624A9D2}"/>
              </a:ext>
            </a:extLst>
          </p:cNvPr>
          <p:cNvSpPr>
            <a:spLocks noGrp="1"/>
          </p:cNvSpPr>
          <p:nvPr>
            <p:ph idx="1"/>
          </p:nvPr>
        </p:nvSpPr>
        <p:spPr>
          <a:xfrm>
            <a:off x="557893" y="2039710"/>
            <a:ext cx="7886700" cy="4001933"/>
          </a:xfrm>
        </p:spPr>
        <p:txBody>
          <a:bodyPr>
            <a:normAutofit fontScale="92500" lnSpcReduction="20000"/>
          </a:bodyPr>
          <a:lstStyle/>
          <a:p>
            <a:pPr marL="0" indent="0">
              <a:buNone/>
            </a:pPr>
            <a:r>
              <a:rPr lang="en-GB" b="1" dirty="0"/>
              <a:t>Key concepts for today’s lesson:</a:t>
            </a:r>
          </a:p>
          <a:p>
            <a:pPr marL="0" indent="0">
              <a:buNone/>
            </a:pPr>
            <a:endParaRPr lang="en-GB" b="1" dirty="0"/>
          </a:p>
          <a:p>
            <a:r>
              <a:rPr lang="en-GB" dirty="0"/>
              <a:t>Patterns of OWNERSHIP and CONTROL, and their significance for The Mirror</a:t>
            </a:r>
          </a:p>
          <a:p>
            <a:endParaRPr lang="en-GB" dirty="0"/>
          </a:p>
          <a:p>
            <a:r>
              <a:rPr lang="en-GB" dirty="0"/>
              <a:t>How new </a:t>
            </a:r>
            <a:r>
              <a:rPr lang="en-GB" b="1" dirty="0"/>
              <a:t>media technologies </a:t>
            </a:r>
            <a:r>
              <a:rPr lang="en-GB" dirty="0"/>
              <a:t>have changed patterns of CONSUMPTION and RESPONSE in The Mirror’s audience</a:t>
            </a:r>
          </a:p>
          <a:p>
            <a:endParaRPr lang="en-GB" dirty="0"/>
          </a:p>
          <a:p>
            <a:r>
              <a:rPr lang="en-GB" dirty="0"/>
              <a:t>How newspapers are REGULATED </a:t>
            </a:r>
          </a:p>
        </p:txBody>
      </p:sp>
    </p:spTree>
    <p:extLst>
      <p:ext uri="{BB962C8B-B14F-4D97-AF65-F5344CB8AC3E}">
        <p14:creationId xmlns:p14="http://schemas.microsoft.com/office/powerpoint/2010/main" val="597246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9B205-BB52-E5B7-B59C-ECF1D012D26B}"/>
              </a:ext>
            </a:extLst>
          </p:cNvPr>
          <p:cNvSpPr>
            <a:spLocks noGrp="1"/>
          </p:cNvSpPr>
          <p:nvPr>
            <p:ph type="title"/>
          </p:nvPr>
        </p:nvSpPr>
        <p:spPr>
          <a:xfrm>
            <a:off x="0" y="365126"/>
            <a:ext cx="8515350" cy="679903"/>
          </a:xfrm>
          <a:solidFill>
            <a:srgbClr val="92D050"/>
          </a:solidFill>
        </p:spPr>
        <p:txBody>
          <a:bodyPr>
            <a:normAutofit fontScale="90000"/>
          </a:bodyPr>
          <a:lstStyle/>
          <a:p>
            <a:r>
              <a:rPr lang="en-GB" dirty="0"/>
              <a:t>Exam questions on these key concepts</a:t>
            </a:r>
          </a:p>
        </p:txBody>
      </p:sp>
      <p:sp>
        <p:nvSpPr>
          <p:cNvPr id="3" name="Content Placeholder 2">
            <a:extLst>
              <a:ext uri="{FF2B5EF4-FFF2-40B4-BE49-F238E27FC236}">
                <a16:creationId xmlns:a16="http://schemas.microsoft.com/office/drawing/2014/main" id="{05A40642-7E1C-4BB8-AD38-18979E1957C2}"/>
              </a:ext>
            </a:extLst>
          </p:cNvPr>
          <p:cNvSpPr>
            <a:spLocks noGrp="1"/>
          </p:cNvSpPr>
          <p:nvPr>
            <p:ph idx="1"/>
          </p:nvPr>
        </p:nvSpPr>
        <p:spPr>
          <a:xfrm>
            <a:off x="179614" y="1705881"/>
            <a:ext cx="8784771" cy="4351338"/>
          </a:xfrm>
        </p:spPr>
        <p:txBody>
          <a:bodyPr>
            <a:noAutofit/>
          </a:bodyPr>
          <a:lstStyle/>
          <a:p>
            <a:pPr marL="228600" indent="-228600" algn="l" rtl="0" eaLnBrk="1" latinLnBrk="0" hangingPunct="1">
              <a:lnSpc>
                <a:spcPct val="90000"/>
              </a:lnSpc>
              <a:spcBef>
                <a:spcPts val="1000"/>
              </a:spcBef>
              <a:spcAft>
                <a:spcPts val="0"/>
              </a:spcAft>
              <a:buClrTx/>
              <a:buSzPts val="2400"/>
              <a:buFont typeface="Arial" panose="020B0604020202020204" pitchFamily="34" charset="0"/>
              <a:buChar char="•"/>
            </a:pPr>
            <a:r>
              <a:rPr lang="en-GB" sz="2400" dirty="0"/>
              <a:t>Explain how far media regulation benefits the public. </a:t>
            </a:r>
            <a:r>
              <a:rPr lang="en-GB" sz="2400" kern="1200" dirty="0">
                <a:solidFill>
                  <a:srgbClr val="000000"/>
                </a:solidFill>
                <a:effectLst/>
                <a:latin typeface="Calibri" panose="020F0502020204030204" pitchFamily="34" charset="0"/>
                <a:ea typeface="+mn-ea"/>
                <a:cs typeface="+mn-cs"/>
              </a:rPr>
              <a:t>Refer to The Mirror newspaper in your answer to support your points [12]</a:t>
            </a:r>
            <a:endParaRPr lang="en-GB" sz="2400" dirty="0">
              <a:effectLst/>
            </a:endParaRPr>
          </a:p>
          <a:p>
            <a:pPr marL="228600" indent="-228600" algn="l" rtl="0" eaLnBrk="1" latinLnBrk="0" hangingPunct="1">
              <a:lnSpc>
                <a:spcPct val="90000"/>
              </a:lnSpc>
              <a:spcBef>
                <a:spcPts val="1000"/>
              </a:spcBef>
              <a:spcAft>
                <a:spcPts val="0"/>
              </a:spcAft>
              <a:buClrTx/>
              <a:buSzPts val="2400"/>
              <a:buFont typeface="Arial" panose="020B0604020202020204" pitchFamily="34" charset="0"/>
              <a:buChar char="•"/>
            </a:pPr>
            <a:r>
              <a:rPr lang="en-GB" sz="2400" dirty="0"/>
              <a:t>Explain how developments in technology shape media products. </a:t>
            </a:r>
            <a:r>
              <a:rPr lang="en-GB" sz="2400" kern="1200" dirty="0">
                <a:solidFill>
                  <a:srgbClr val="000000"/>
                </a:solidFill>
                <a:effectLst/>
                <a:latin typeface="Calibri" panose="020F0502020204030204" pitchFamily="34" charset="0"/>
                <a:ea typeface="+mn-ea"/>
                <a:cs typeface="+mn-cs"/>
              </a:rPr>
              <a:t>Refer to The Mirror newspaper in your answer to support your points [12]</a:t>
            </a:r>
            <a:endParaRPr lang="en-GB" sz="2400" dirty="0">
              <a:effectLst/>
            </a:endParaRPr>
          </a:p>
          <a:p>
            <a:pPr marL="228600" indent="-228600" algn="l" rtl="0" eaLnBrk="1" latinLnBrk="0" hangingPunct="1">
              <a:lnSpc>
                <a:spcPct val="90000"/>
              </a:lnSpc>
              <a:spcBef>
                <a:spcPts val="1000"/>
              </a:spcBef>
              <a:spcAft>
                <a:spcPts val="0"/>
              </a:spcAft>
              <a:buClrTx/>
              <a:buSzPts val="2400"/>
              <a:buFont typeface="Arial" panose="020B0604020202020204" pitchFamily="34" charset="0"/>
              <a:buChar char="•"/>
            </a:pPr>
            <a:r>
              <a:rPr lang="en-GB" sz="2400" dirty="0"/>
              <a:t>Explain how media organisations try to minimise risk. </a:t>
            </a:r>
            <a:r>
              <a:rPr lang="en-GB" sz="2400" kern="1200" dirty="0">
                <a:solidFill>
                  <a:srgbClr val="000000"/>
                </a:solidFill>
                <a:effectLst/>
                <a:latin typeface="Calibri" panose="020F0502020204030204" pitchFamily="34" charset="0"/>
                <a:ea typeface="+mn-ea"/>
                <a:cs typeface="+mn-cs"/>
              </a:rPr>
              <a:t>Refer to The Mirror newspaper in your answer to support your points [12]</a:t>
            </a:r>
            <a:endParaRPr lang="en-GB" sz="2400" dirty="0">
              <a:effectLst/>
            </a:endParaRPr>
          </a:p>
          <a:p>
            <a:pPr marL="228600" indent="-228600" algn="l" rtl="0" eaLnBrk="1" latinLnBrk="0" hangingPunct="1">
              <a:lnSpc>
                <a:spcPct val="90000"/>
              </a:lnSpc>
              <a:spcBef>
                <a:spcPts val="1000"/>
              </a:spcBef>
              <a:spcAft>
                <a:spcPts val="0"/>
              </a:spcAft>
              <a:buClrTx/>
              <a:buSzPts val="2400"/>
              <a:buFont typeface="Arial" panose="020B0604020202020204" pitchFamily="34" charset="0"/>
              <a:buChar char="•"/>
            </a:pPr>
            <a:r>
              <a:rPr lang="en-GB" sz="2400" dirty="0"/>
              <a:t>Explain the importance digital convergence to the media industry. </a:t>
            </a:r>
            <a:r>
              <a:rPr lang="en-GB" sz="2400" kern="1200" dirty="0">
                <a:solidFill>
                  <a:srgbClr val="000000"/>
                </a:solidFill>
                <a:effectLst/>
                <a:latin typeface="Calibri" panose="020F0502020204030204" pitchFamily="34" charset="0"/>
                <a:ea typeface="+mn-ea"/>
                <a:cs typeface="+mn-cs"/>
              </a:rPr>
              <a:t>Refer to The Mirror newspaper in your answer to support your points [12]</a:t>
            </a:r>
            <a:endParaRPr lang="en-GB" sz="2400" dirty="0">
              <a:effectLst/>
            </a:endParaRPr>
          </a:p>
          <a:p>
            <a:pPr marL="228600" indent="-228600" algn="l" rtl="0" eaLnBrk="1" latinLnBrk="0" hangingPunct="1">
              <a:lnSpc>
                <a:spcPct val="90000"/>
              </a:lnSpc>
              <a:spcBef>
                <a:spcPts val="1000"/>
              </a:spcBef>
              <a:spcAft>
                <a:spcPts val="0"/>
              </a:spcAft>
              <a:buClrTx/>
              <a:buSzPts val="2400"/>
              <a:buFont typeface="Arial" panose="020B0604020202020204" pitchFamily="34" charset="0"/>
              <a:buChar char="•"/>
            </a:pPr>
            <a:r>
              <a:rPr lang="en-GB" sz="2400" dirty="0"/>
              <a:t>Explain how patterns of ownership shape media products. </a:t>
            </a:r>
            <a:r>
              <a:rPr lang="en-GB" sz="2400" kern="1200" dirty="0">
                <a:solidFill>
                  <a:srgbClr val="000000"/>
                </a:solidFill>
                <a:effectLst/>
                <a:latin typeface="Calibri" panose="020F0502020204030204" pitchFamily="34" charset="0"/>
                <a:ea typeface="+mn-ea"/>
                <a:cs typeface="+mn-cs"/>
              </a:rPr>
              <a:t>Refer to The Mirror newspaper in your answer to support your points [12]</a:t>
            </a:r>
            <a:endParaRPr lang="en-GB" sz="2400" dirty="0">
              <a:effectLst/>
            </a:endParaRPr>
          </a:p>
          <a:p>
            <a:endParaRPr lang="en-GB" sz="2400" dirty="0"/>
          </a:p>
          <a:p>
            <a:endParaRPr lang="en-GB" sz="2400" dirty="0"/>
          </a:p>
          <a:p>
            <a:endParaRPr lang="en-GB" sz="2400" dirty="0"/>
          </a:p>
        </p:txBody>
      </p:sp>
    </p:spTree>
    <p:extLst>
      <p:ext uri="{BB962C8B-B14F-4D97-AF65-F5344CB8AC3E}">
        <p14:creationId xmlns:p14="http://schemas.microsoft.com/office/powerpoint/2010/main" val="96185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0C1B7-AE6B-F537-0D15-4DC7BB2EA469}"/>
              </a:ext>
            </a:extLst>
          </p:cNvPr>
          <p:cNvSpPr>
            <a:spLocks noGrp="1"/>
          </p:cNvSpPr>
          <p:nvPr>
            <p:ph type="title"/>
          </p:nvPr>
        </p:nvSpPr>
        <p:spPr/>
        <p:txBody>
          <a:bodyPr/>
          <a:lstStyle/>
          <a:p>
            <a:r>
              <a:rPr lang="en-GB" dirty="0"/>
              <a:t>Industry context</a:t>
            </a:r>
          </a:p>
        </p:txBody>
      </p:sp>
      <p:sp>
        <p:nvSpPr>
          <p:cNvPr id="5" name="Content Placeholder 4">
            <a:extLst>
              <a:ext uri="{FF2B5EF4-FFF2-40B4-BE49-F238E27FC236}">
                <a16:creationId xmlns:a16="http://schemas.microsoft.com/office/drawing/2014/main" id="{49B91E98-B224-BC09-78DD-A1784EEB6442}"/>
              </a:ext>
            </a:extLst>
          </p:cNvPr>
          <p:cNvSpPr>
            <a:spLocks noGrp="1"/>
          </p:cNvSpPr>
          <p:nvPr>
            <p:ph idx="1"/>
          </p:nvPr>
        </p:nvSpPr>
        <p:spPr/>
        <p:txBody>
          <a:bodyPr/>
          <a:lstStyle/>
          <a:p>
            <a:r>
              <a:rPr lang="en-GB" dirty="0"/>
              <a:t>The Mirror was </a:t>
            </a:r>
            <a:r>
              <a:rPr lang="en-GB"/>
              <a:t>first published in 1903</a:t>
            </a:r>
          </a:p>
        </p:txBody>
      </p:sp>
    </p:spTree>
    <p:extLst>
      <p:ext uri="{BB962C8B-B14F-4D97-AF65-F5344CB8AC3E}">
        <p14:creationId xmlns:p14="http://schemas.microsoft.com/office/powerpoint/2010/main" val="338811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9CD9-A4C7-51F7-1E9D-3575945A8ECC}"/>
              </a:ext>
            </a:extLst>
          </p:cNvPr>
          <p:cNvSpPr>
            <a:spLocks noGrp="1"/>
          </p:cNvSpPr>
          <p:nvPr>
            <p:ph type="title"/>
          </p:nvPr>
        </p:nvSpPr>
        <p:spPr>
          <a:xfrm>
            <a:off x="0" y="109131"/>
            <a:ext cx="7886700" cy="782738"/>
          </a:xfrm>
          <a:solidFill>
            <a:srgbClr val="92D050"/>
          </a:solidFill>
        </p:spPr>
        <p:txBody>
          <a:bodyPr>
            <a:normAutofit fontScale="90000"/>
          </a:bodyPr>
          <a:lstStyle/>
          <a:p>
            <a:r>
              <a:rPr lang="en-GB" dirty="0"/>
              <a:t>Industry context: from the factsheet</a:t>
            </a:r>
          </a:p>
        </p:txBody>
      </p:sp>
      <p:sp>
        <p:nvSpPr>
          <p:cNvPr id="3" name="Content Placeholder 2">
            <a:extLst>
              <a:ext uri="{FF2B5EF4-FFF2-40B4-BE49-F238E27FC236}">
                <a16:creationId xmlns:a16="http://schemas.microsoft.com/office/drawing/2014/main" id="{548C40FC-6F5D-A371-6AD1-B5EB3CEF0CC5}"/>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B21971E6-68A8-65DB-C479-DFC6DAE0F960}"/>
              </a:ext>
            </a:extLst>
          </p:cNvPr>
          <p:cNvPicPr>
            <a:picLocks noChangeAspect="1"/>
          </p:cNvPicPr>
          <p:nvPr/>
        </p:nvPicPr>
        <p:blipFill>
          <a:blip r:embed="rId2"/>
          <a:stretch>
            <a:fillRect/>
          </a:stretch>
        </p:blipFill>
        <p:spPr>
          <a:xfrm>
            <a:off x="214023" y="1051302"/>
            <a:ext cx="4914369" cy="3355328"/>
          </a:xfrm>
          <a:custGeom>
            <a:avLst/>
            <a:gdLst>
              <a:gd name="connsiteX0" fmla="*/ 0 w 4914369"/>
              <a:gd name="connsiteY0" fmla="*/ 0 h 3355328"/>
              <a:gd name="connsiteX1" fmla="*/ 546041 w 4914369"/>
              <a:gd name="connsiteY1" fmla="*/ 0 h 3355328"/>
              <a:gd name="connsiteX2" fmla="*/ 1141226 w 4914369"/>
              <a:gd name="connsiteY2" fmla="*/ 0 h 3355328"/>
              <a:gd name="connsiteX3" fmla="*/ 1687267 w 4914369"/>
              <a:gd name="connsiteY3" fmla="*/ 0 h 3355328"/>
              <a:gd name="connsiteX4" fmla="*/ 2135020 w 4914369"/>
              <a:gd name="connsiteY4" fmla="*/ 0 h 3355328"/>
              <a:gd name="connsiteX5" fmla="*/ 2681061 w 4914369"/>
              <a:gd name="connsiteY5" fmla="*/ 0 h 3355328"/>
              <a:gd name="connsiteX6" fmla="*/ 3276246 w 4914369"/>
              <a:gd name="connsiteY6" fmla="*/ 0 h 3355328"/>
              <a:gd name="connsiteX7" fmla="*/ 3674856 w 4914369"/>
              <a:gd name="connsiteY7" fmla="*/ 0 h 3355328"/>
              <a:gd name="connsiteX8" fmla="*/ 4270041 w 4914369"/>
              <a:gd name="connsiteY8" fmla="*/ 0 h 3355328"/>
              <a:gd name="connsiteX9" fmla="*/ 4914369 w 4914369"/>
              <a:gd name="connsiteY9" fmla="*/ 0 h 3355328"/>
              <a:gd name="connsiteX10" fmla="*/ 4914369 w 4914369"/>
              <a:gd name="connsiteY10" fmla="*/ 592775 h 3355328"/>
              <a:gd name="connsiteX11" fmla="*/ 4914369 w 4914369"/>
              <a:gd name="connsiteY11" fmla="*/ 1185549 h 3355328"/>
              <a:gd name="connsiteX12" fmla="*/ 4914369 w 4914369"/>
              <a:gd name="connsiteY12" fmla="*/ 1811877 h 3355328"/>
              <a:gd name="connsiteX13" fmla="*/ 4914369 w 4914369"/>
              <a:gd name="connsiteY13" fmla="*/ 2337545 h 3355328"/>
              <a:gd name="connsiteX14" fmla="*/ 4914369 w 4914369"/>
              <a:gd name="connsiteY14" fmla="*/ 3355328 h 3355328"/>
              <a:gd name="connsiteX15" fmla="*/ 4515759 w 4914369"/>
              <a:gd name="connsiteY15" fmla="*/ 3355328 h 3355328"/>
              <a:gd name="connsiteX16" fmla="*/ 3969718 w 4914369"/>
              <a:gd name="connsiteY16" fmla="*/ 3355328 h 3355328"/>
              <a:gd name="connsiteX17" fmla="*/ 3472821 w 4914369"/>
              <a:gd name="connsiteY17" fmla="*/ 3355328 h 3355328"/>
              <a:gd name="connsiteX18" fmla="*/ 2975923 w 4914369"/>
              <a:gd name="connsiteY18" fmla="*/ 3355328 h 3355328"/>
              <a:gd name="connsiteX19" fmla="*/ 2528170 w 4914369"/>
              <a:gd name="connsiteY19" fmla="*/ 3355328 h 3355328"/>
              <a:gd name="connsiteX20" fmla="*/ 2080416 w 4914369"/>
              <a:gd name="connsiteY20" fmla="*/ 3355328 h 3355328"/>
              <a:gd name="connsiteX21" fmla="*/ 1583519 w 4914369"/>
              <a:gd name="connsiteY21" fmla="*/ 3355328 h 3355328"/>
              <a:gd name="connsiteX22" fmla="*/ 939191 w 4914369"/>
              <a:gd name="connsiteY22" fmla="*/ 3355328 h 3355328"/>
              <a:gd name="connsiteX23" fmla="*/ 491437 w 4914369"/>
              <a:gd name="connsiteY23" fmla="*/ 3355328 h 3355328"/>
              <a:gd name="connsiteX24" fmla="*/ 0 w 4914369"/>
              <a:gd name="connsiteY24" fmla="*/ 3355328 h 3355328"/>
              <a:gd name="connsiteX25" fmla="*/ 0 w 4914369"/>
              <a:gd name="connsiteY25" fmla="*/ 2762553 h 3355328"/>
              <a:gd name="connsiteX26" fmla="*/ 0 w 4914369"/>
              <a:gd name="connsiteY26" fmla="*/ 2136225 h 3355328"/>
              <a:gd name="connsiteX27" fmla="*/ 0 w 4914369"/>
              <a:gd name="connsiteY27" fmla="*/ 1610557 h 3355328"/>
              <a:gd name="connsiteX28" fmla="*/ 0 w 4914369"/>
              <a:gd name="connsiteY28" fmla="*/ 1051336 h 3355328"/>
              <a:gd name="connsiteX29" fmla="*/ 0 w 4914369"/>
              <a:gd name="connsiteY29" fmla="*/ 0 h 335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14369" h="3355328" fill="none" extrusionOk="0">
                <a:moveTo>
                  <a:pt x="0" y="0"/>
                </a:moveTo>
                <a:cubicBezTo>
                  <a:pt x="239165" y="-60168"/>
                  <a:pt x="275268" y="2339"/>
                  <a:pt x="546041" y="0"/>
                </a:cubicBezTo>
                <a:cubicBezTo>
                  <a:pt x="816814" y="-2339"/>
                  <a:pt x="1002456" y="36644"/>
                  <a:pt x="1141226" y="0"/>
                </a:cubicBezTo>
                <a:cubicBezTo>
                  <a:pt x="1279997" y="-36644"/>
                  <a:pt x="1455601" y="15595"/>
                  <a:pt x="1687267" y="0"/>
                </a:cubicBezTo>
                <a:cubicBezTo>
                  <a:pt x="1918933" y="-15595"/>
                  <a:pt x="1934245" y="51794"/>
                  <a:pt x="2135020" y="0"/>
                </a:cubicBezTo>
                <a:cubicBezTo>
                  <a:pt x="2335795" y="-51794"/>
                  <a:pt x="2557254" y="38070"/>
                  <a:pt x="2681061" y="0"/>
                </a:cubicBezTo>
                <a:cubicBezTo>
                  <a:pt x="2804868" y="-38070"/>
                  <a:pt x="3067790" y="7981"/>
                  <a:pt x="3276246" y="0"/>
                </a:cubicBezTo>
                <a:cubicBezTo>
                  <a:pt x="3484702" y="-7981"/>
                  <a:pt x="3505539" y="38005"/>
                  <a:pt x="3674856" y="0"/>
                </a:cubicBezTo>
                <a:cubicBezTo>
                  <a:pt x="3844173" y="-38005"/>
                  <a:pt x="4004784" y="30749"/>
                  <a:pt x="4270041" y="0"/>
                </a:cubicBezTo>
                <a:cubicBezTo>
                  <a:pt x="4535299" y="-30749"/>
                  <a:pt x="4726577" y="37447"/>
                  <a:pt x="4914369" y="0"/>
                </a:cubicBezTo>
                <a:cubicBezTo>
                  <a:pt x="4967796" y="282983"/>
                  <a:pt x="4870354" y="341742"/>
                  <a:pt x="4914369" y="592775"/>
                </a:cubicBezTo>
                <a:cubicBezTo>
                  <a:pt x="4958384" y="843809"/>
                  <a:pt x="4897353" y="980785"/>
                  <a:pt x="4914369" y="1185549"/>
                </a:cubicBezTo>
                <a:cubicBezTo>
                  <a:pt x="4931385" y="1390313"/>
                  <a:pt x="4886779" y="1638551"/>
                  <a:pt x="4914369" y="1811877"/>
                </a:cubicBezTo>
                <a:cubicBezTo>
                  <a:pt x="4941959" y="1985203"/>
                  <a:pt x="4901674" y="2185840"/>
                  <a:pt x="4914369" y="2337545"/>
                </a:cubicBezTo>
                <a:cubicBezTo>
                  <a:pt x="4927064" y="2489250"/>
                  <a:pt x="4846110" y="2983165"/>
                  <a:pt x="4914369" y="3355328"/>
                </a:cubicBezTo>
                <a:cubicBezTo>
                  <a:pt x="4747968" y="3391951"/>
                  <a:pt x="4675146" y="3345545"/>
                  <a:pt x="4515759" y="3355328"/>
                </a:cubicBezTo>
                <a:cubicBezTo>
                  <a:pt x="4356372" y="3365111"/>
                  <a:pt x="4184444" y="3296802"/>
                  <a:pt x="3969718" y="3355328"/>
                </a:cubicBezTo>
                <a:cubicBezTo>
                  <a:pt x="3754992" y="3413854"/>
                  <a:pt x="3686125" y="3306573"/>
                  <a:pt x="3472821" y="3355328"/>
                </a:cubicBezTo>
                <a:cubicBezTo>
                  <a:pt x="3259517" y="3404083"/>
                  <a:pt x="3140190" y="3341874"/>
                  <a:pt x="2975923" y="3355328"/>
                </a:cubicBezTo>
                <a:cubicBezTo>
                  <a:pt x="2811656" y="3368782"/>
                  <a:pt x="2725160" y="3326287"/>
                  <a:pt x="2528170" y="3355328"/>
                </a:cubicBezTo>
                <a:cubicBezTo>
                  <a:pt x="2331180" y="3384369"/>
                  <a:pt x="2209971" y="3328998"/>
                  <a:pt x="2080416" y="3355328"/>
                </a:cubicBezTo>
                <a:cubicBezTo>
                  <a:pt x="1950861" y="3381658"/>
                  <a:pt x="1754434" y="3342987"/>
                  <a:pt x="1583519" y="3355328"/>
                </a:cubicBezTo>
                <a:cubicBezTo>
                  <a:pt x="1412604" y="3367669"/>
                  <a:pt x="1152892" y="3290563"/>
                  <a:pt x="939191" y="3355328"/>
                </a:cubicBezTo>
                <a:cubicBezTo>
                  <a:pt x="725490" y="3420093"/>
                  <a:pt x="674528" y="3313182"/>
                  <a:pt x="491437" y="3355328"/>
                </a:cubicBezTo>
                <a:cubicBezTo>
                  <a:pt x="308346" y="3397474"/>
                  <a:pt x="119817" y="3340703"/>
                  <a:pt x="0" y="3355328"/>
                </a:cubicBezTo>
                <a:cubicBezTo>
                  <a:pt x="-18502" y="3231623"/>
                  <a:pt x="6716" y="3019893"/>
                  <a:pt x="0" y="2762553"/>
                </a:cubicBezTo>
                <a:cubicBezTo>
                  <a:pt x="-6716" y="2505214"/>
                  <a:pt x="36557" y="2360081"/>
                  <a:pt x="0" y="2136225"/>
                </a:cubicBezTo>
                <a:cubicBezTo>
                  <a:pt x="-36557" y="1912369"/>
                  <a:pt x="12440" y="1763369"/>
                  <a:pt x="0" y="1610557"/>
                </a:cubicBezTo>
                <a:cubicBezTo>
                  <a:pt x="-12440" y="1457745"/>
                  <a:pt x="59541" y="1245757"/>
                  <a:pt x="0" y="1051336"/>
                </a:cubicBezTo>
                <a:cubicBezTo>
                  <a:pt x="-59541" y="856915"/>
                  <a:pt x="15940" y="304695"/>
                  <a:pt x="0" y="0"/>
                </a:cubicBezTo>
                <a:close/>
              </a:path>
              <a:path w="4914369" h="3355328" stroke="0" extrusionOk="0">
                <a:moveTo>
                  <a:pt x="0" y="0"/>
                </a:moveTo>
                <a:cubicBezTo>
                  <a:pt x="197105" y="-23604"/>
                  <a:pt x="337503" y="23269"/>
                  <a:pt x="496897" y="0"/>
                </a:cubicBezTo>
                <a:cubicBezTo>
                  <a:pt x="656291" y="-23269"/>
                  <a:pt x="896027" y="46907"/>
                  <a:pt x="1092082" y="0"/>
                </a:cubicBezTo>
                <a:cubicBezTo>
                  <a:pt x="1288137" y="-46907"/>
                  <a:pt x="1424999" y="8707"/>
                  <a:pt x="1539836" y="0"/>
                </a:cubicBezTo>
                <a:cubicBezTo>
                  <a:pt x="1654673" y="-8707"/>
                  <a:pt x="1760973" y="43835"/>
                  <a:pt x="1938446" y="0"/>
                </a:cubicBezTo>
                <a:cubicBezTo>
                  <a:pt x="2115919" y="-43835"/>
                  <a:pt x="2244771" y="44712"/>
                  <a:pt x="2533630" y="0"/>
                </a:cubicBezTo>
                <a:cubicBezTo>
                  <a:pt x="2822489" y="-44712"/>
                  <a:pt x="2920112" y="52399"/>
                  <a:pt x="3079671" y="0"/>
                </a:cubicBezTo>
                <a:cubicBezTo>
                  <a:pt x="3239230" y="-52399"/>
                  <a:pt x="3327944" y="33046"/>
                  <a:pt x="3478281" y="0"/>
                </a:cubicBezTo>
                <a:cubicBezTo>
                  <a:pt x="3628618" y="-33046"/>
                  <a:pt x="3697975" y="45024"/>
                  <a:pt x="3876891" y="0"/>
                </a:cubicBezTo>
                <a:cubicBezTo>
                  <a:pt x="4055807" y="-45024"/>
                  <a:pt x="4631640" y="105843"/>
                  <a:pt x="4914369" y="0"/>
                </a:cubicBezTo>
                <a:cubicBezTo>
                  <a:pt x="4917839" y="211357"/>
                  <a:pt x="4892833" y="283941"/>
                  <a:pt x="4914369" y="525668"/>
                </a:cubicBezTo>
                <a:cubicBezTo>
                  <a:pt x="4935905" y="767395"/>
                  <a:pt x="4858626" y="859060"/>
                  <a:pt x="4914369" y="1017783"/>
                </a:cubicBezTo>
                <a:cubicBezTo>
                  <a:pt x="4970112" y="1176506"/>
                  <a:pt x="4906945" y="1317387"/>
                  <a:pt x="4914369" y="1543451"/>
                </a:cubicBezTo>
                <a:cubicBezTo>
                  <a:pt x="4921793" y="1769515"/>
                  <a:pt x="4889491" y="1885146"/>
                  <a:pt x="4914369" y="2136225"/>
                </a:cubicBezTo>
                <a:cubicBezTo>
                  <a:pt x="4939247" y="2387304"/>
                  <a:pt x="4861647" y="2399363"/>
                  <a:pt x="4914369" y="2594787"/>
                </a:cubicBezTo>
                <a:cubicBezTo>
                  <a:pt x="4967091" y="2790211"/>
                  <a:pt x="4831053" y="3103728"/>
                  <a:pt x="4914369" y="3355328"/>
                </a:cubicBezTo>
                <a:cubicBezTo>
                  <a:pt x="4697345" y="3410832"/>
                  <a:pt x="4648246" y="3301663"/>
                  <a:pt x="4417472" y="3355328"/>
                </a:cubicBezTo>
                <a:cubicBezTo>
                  <a:pt x="4186698" y="3408993"/>
                  <a:pt x="3969576" y="3299699"/>
                  <a:pt x="3822287" y="3355328"/>
                </a:cubicBezTo>
                <a:cubicBezTo>
                  <a:pt x="3674999" y="3410957"/>
                  <a:pt x="3556793" y="3336169"/>
                  <a:pt x="3423677" y="3355328"/>
                </a:cubicBezTo>
                <a:cubicBezTo>
                  <a:pt x="3290561" y="3374487"/>
                  <a:pt x="2997182" y="3295377"/>
                  <a:pt x="2877636" y="3355328"/>
                </a:cubicBezTo>
                <a:cubicBezTo>
                  <a:pt x="2758090" y="3415279"/>
                  <a:pt x="2608295" y="3298628"/>
                  <a:pt x="2380739" y="3355328"/>
                </a:cubicBezTo>
                <a:cubicBezTo>
                  <a:pt x="2153183" y="3412028"/>
                  <a:pt x="2122529" y="3348177"/>
                  <a:pt x="1883841" y="3355328"/>
                </a:cubicBezTo>
                <a:cubicBezTo>
                  <a:pt x="1645153" y="3362479"/>
                  <a:pt x="1547815" y="3347280"/>
                  <a:pt x="1288657" y="3355328"/>
                </a:cubicBezTo>
                <a:cubicBezTo>
                  <a:pt x="1029499" y="3363376"/>
                  <a:pt x="889131" y="3305638"/>
                  <a:pt x="693472" y="3355328"/>
                </a:cubicBezTo>
                <a:cubicBezTo>
                  <a:pt x="497814" y="3405018"/>
                  <a:pt x="156703" y="3299245"/>
                  <a:pt x="0" y="3355328"/>
                </a:cubicBezTo>
                <a:cubicBezTo>
                  <a:pt x="-33418" y="3172489"/>
                  <a:pt x="49415" y="3087863"/>
                  <a:pt x="0" y="2896767"/>
                </a:cubicBezTo>
                <a:cubicBezTo>
                  <a:pt x="-49415" y="2705671"/>
                  <a:pt x="33941" y="2529600"/>
                  <a:pt x="0" y="2371098"/>
                </a:cubicBezTo>
                <a:cubicBezTo>
                  <a:pt x="-33941" y="2212596"/>
                  <a:pt x="4093" y="1899010"/>
                  <a:pt x="0" y="1778324"/>
                </a:cubicBezTo>
                <a:cubicBezTo>
                  <a:pt x="-4093" y="1657638"/>
                  <a:pt x="12903" y="1504916"/>
                  <a:pt x="0" y="1252656"/>
                </a:cubicBezTo>
                <a:cubicBezTo>
                  <a:pt x="-12903" y="1000396"/>
                  <a:pt x="6728" y="953263"/>
                  <a:pt x="0" y="659881"/>
                </a:cubicBezTo>
                <a:cubicBezTo>
                  <a:pt x="-6728" y="366499"/>
                  <a:pt x="4525" y="308014"/>
                  <a:pt x="0" y="0"/>
                </a:cubicBezTo>
                <a:close/>
              </a:path>
            </a:pathLst>
          </a:custGeom>
          <a:ln>
            <a:solidFill>
              <a:schemeClr val="tx1"/>
            </a:solidFill>
            <a:extLst>
              <a:ext uri="{C807C97D-BFC1-408E-A445-0C87EB9F89A2}">
                <ask:lineSketchStyleProps xmlns:ask="http://schemas.microsoft.com/office/drawing/2018/sketchyshapes" sd="1775220768">
                  <a:prstGeom prst="rect">
                    <a:avLst/>
                  </a:prstGeom>
                  <ask:type>
                    <ask:lineSketchScribble/>
                  </ask:type>
                </ask:lineSketchStyleProps>
              </a:ext>
            </a:extLst>
          </a:ln>
        </p:spPr>
      </p:pic>
      <p:pic>
        <p:nvPicPr>
          <p:cNvPr id="10" name="Picture 9">
            <a:extLst>
              <a:ext uri="{FF2B5EF4-FFF2-40B4-BE49-F238E27FC236}">
                <a16:creationId xmlns:a16="http://schemas.microsoft.com/office/drawing/2014/main" id="{4722F742-9D5C-3440-B13C-CE7329E64B1D}"/>
              </a:ext>
            </a:extLst>
          </p:cNvPr>
          <p:cNvPicPr>
            <a:picLocks noChangeAspect="1"/>
          </p:cNvPicPr>
          <p:nvPr/>
        </p:nvPicPr>
        <p:blipFill>
          <a:blip r:embed="rId3"/>
          <a:stretch>
            <a:fillRect/>
          </a:stretch>
        </p:blipFill>
        <p:spPr>
          <a:xfrm>
            <a:off x="4387174" y="4566063"/>
            <a:ext cx="4684096" cy="2193956"/>
          </a:xfrm>
          <a:custGeom>
            <a:avLst/>
            <a:gdLst>
              <a:gd name="connsiteX0" fmla="*/ 0 w 4684096"/>
              <a:gd name="connsiteY0" fmla="*/ 0 h 2193956"/>
              <a:gd name="connsiteX1" fmla="*/ 491830 w 4684096"/>
              <a:gd name="connsiteY1" fmla="*/ 0 h 2193956"/>
              <a:gd name="connsiteX2" fmla="*/ 1030501 w 4684096"/>
              <a:gd name="connsiteY2" fmla="*/ 0 h 2193956"/>
              <a:gd name="connsiteX3" fmla="*/ 1709695 w 4684096"/>
              <a:gd name="connsiteY3" fmla="*/ 0 h 2193956"/>
              <a:gd name="connsiteX4" fmla="*/ 2342048 w 4684096"/>
              <a:gd name="connsiteY4" fmla="*/ 0 h 2193956"/>
              <a:gd name="connsiteX5" fmla="*/ 2833878 w 4684096"/>
              <a:gd name="connsiteY5" fmla="*/ 0 h 2193956"/>
              <a:gd name="connsiteX6" fmla="*/ 3372549 w 4684096"/>
              <a:gd name="connsiteY6" fmla="*/ 0 h 2193956"/>
              <a:gd name="connsiteX7" fmla="*/ 4004902 w 4684096"/>
              <a:gd name="connsiteY7" fmla="*/ 0 h 2193956"/>
              <a:gd name="connsiteX8" fmla="*/ 4684096 w 4684096"/>
              <a:gd name="connsiteY8" fmla="*/ 0 h 2193956"/>
              <a:gd name="connsiteX9" fmla="*/ 4684096 w 4684096"/>
              <a:gd name="connsiteY9" fmla="*/ 570429 h 2193956"/>
              <a:gd name="connsiteX10" fmla="*/ 4684096 w 4684096"/>
              <a:gd name="connsiteY10" fmla="*/ 1075038 h 2193956"/>
              <a:gd name="connsiteX11" fmla="*/ 4684096 w 4684096"/>
              <a:gd name="connsiteY11" fmla="*/ 1645467 h 2193956"/>
              <a:gd name="connsiteX12" fmla="*/ 4684096 w 4684096"/>
              <a:gd name="connsiteY12" fmla="*/ 2193956 h 2193956"/>
              <a:gd name="connsiteX13" fmla="*/ 4098584 w 4684096"/>
              <a:gd name="connsiteY13" fmla="*/ 2193956 h 2193956"/>
              <a:gd name="connsiteX14" fmla="*/ 3653595 w 4684096"/>
              <a:gd name="connsiteY14" fmla="*/ 2193956 h 2193956"/>
              <a:gd name="connsiteX15" fmla="*/ 2974401 w 4684096"/>
              <a:gd name="connsiteY15" fmla="*/ 2193956 h 2193956"/>
              <a:gd name="connsiteX16" fmla="*/ 2435730 w 4684096"/>
              <a:gd name="connsiteY16" fmla="*/ 2193956 h 2193956"/>
              <a:gd name="connsiteX17" fmla="*/ 1803377 w 4684096"/>
              <a:gd name="connsiteY17" fmla="*/ 2193956 h 2193956"/>
              <a:gd name="connsiteX18" fmla="*/ 1124183 w 4684096"/>
              <a:gd name="connsiteY18" fmla="*/ 2193956 h 2193956"/>
              <a:gd name="connsiteX19" fmla="*/ 538671 w 4684096"/>
              <a:gd name="connsiteY19" fmla="*/ 2193956 h 2193956"/>
              <a:gd name="connsiteX20" fmla="*/ 0 w 4684096"/>
              <a:gd name="connsiteY20" fmla="*/ 2193956 h 2193956"/>
              <a:gd name="connsiteX21" fmla="*/ 0 w 4684096"/>
              <a:gd name="connsiteY21" fmla="*/ 1711286 h 2193956"/>
              <a:gd name="connsiteX22" fmla="*/ 0 w 4684096"/>
              <a:gd name="connsiteY22" fmla="*/ 1184736 h 2193956"/>
              <a:gd name="connsiteX23" fmla="*/ 0 w 4684096"/>
              <a:gd name="connsiteY23" fmla="*/ 636247 h 2193956"/>
              <a:gd name="connsiteX24" fmla="*/ 0 w 4684096"/>
              <a:gd name="connsiteY24" fmla="*/ 0 h 219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84096" h="2193956" fill="none" extrusionOk="0">
                <a:moveTo>
                  <a:pt x="0" y="0"/>
                </a:moveTo>
                <a:cubicBezTo>
                  <a:pt x="134728" y="-28083"/>
                  <a:pt x="293831" y="51174"/>
                  <a:pt x="491830" y="0"/>
                </a:cubicBezTo>
                <a:cubicBezTo>
                  <a:pt x="689829" y="-51174"/>
                  <a:pt x="914712" y="6197"/>
                  <a:pt x="1030501" y="0"/>
                </a:cubicBezTo>
                <a:cubicBezTo>
                  <a:pt x="1146290" y="-6197"/>
                  <a:pt x="1541430" y="21725"/>
                  <a:pt x="1709695" y="0"/>
                </a:cubicBezTo>
                <a:cubicBezTo>
                  <a:pt x="1877960" y="-21725"/>
                  <a:pt x="2089090" y="23620"/>
                  <a:pt x="2342048" y="0"/>
                </a:cubicBezTo>
                <a:cubicBezTo>
                  <a:pt x="2595006" y="-23620"/>
                  <a:pt x="2659831" y="32078"/>
                  <a:pt x="2833878" y="0"/>
                </a:cubicBezTo>
                <a:cubicBezTo>
                  <a:pt x="3007925" y="-32078"/>
                  <a:pt x="3106695" y="32708"/>
                  <a:pt x="3372549" y="0"/>
                </a:cubicBezTo>
                <a:cubicBezTo>
                  <a:pt x="3638403" y="-32708"/>
                  <a:pt x="3772226" y="21679"/>
                  <a:pt x="4004902" y="0"/>
                </a:cubicBezTo>
                <a:cubicBezTo>
                  <a:pt x="4237578" y="-21679"/>
                  <a:pt x="4379222" y="17816"/>
                  <a:pt x="4684096" y="0"/>
                </a:cubicBezTo>
                <a:cubicBezTo>
                  <a:pt x="4688746" y="176159"/>
                  <a:pt x="4650875" y="348651"/>
                  <a:pt x="4684096" y="570429"/>
                </a:cubicBezTo>
                <a:cubicBezTo>
                  <a:pt x="4717317" y="792207"/>
                  <a:pt x="4683499" y="967619"/>
                  <a:pt x="4684096" y="1075038"/>
                </a:cubicBezTo>
                <a:cubicBezTo>
                  <a:pt x="4684693" y="1182457"/>
                  <a:pt x="4621693" y="1405832"/>
                  <a:pt x="4684096" y="1645467"/>
                </a:cubicBezTo>
                <a:cubicBezTo>
                  <a:pt x="4746499" y="1885102"/>
                  <a:pt x="4625685" y="1932239"/>
                  <a:pt x="4684096" y="2193956"/>
                </a:cubicBezTo>
                <a:cubicBezTo>
                  <a:pt x="4472045" y="2247945"/>
                  <a:pt x="4321511" y="2159555"/>
                  <a:pt x="4098584" y="2193956"/>
                </a:cubicBezTo>
                <a:cubicBezTo>
                  <a:pt x="3875657" y="2228357"/>
                  <a:pt x="3796537" y="2192160"/>
                  <a:pt x="3653595" y="2193956"/>
                </a:cubicBezTo>
                <a:cubicBezTo>
                  <a:pt x="3510653" y="2195752"/>
                  <a:pt x="3286278" y="2166974"/>
                  <a:pt x="2974401" y="2193956"/>
                </a:cubicBezTo>
                <a:cubicBezTo>
                  <a:pt x="2662524" y="2220938"/>
                  <a:pt x="2661327" y="2191502"/>
                  <a:pt x="2435730" y="2193956"/>
                </a:cubicBezTo>
                <a:cubicBezTo>
                  <a:pt x="2210133" y="2196410"/>
                  <a:pt x="2078906" y="2154522"/>
                  <a:pt x="1803377" y="2193956"/>
                </a:cubicBezTo>
                <a:cubicBezTo>
                  <a:pt x="1527848" y="2233390"/>
                  <a:pt x="1321942" y="2147053"/>
                  <a:pt x="1124183" y="2193956"/>
                </a:cubicBezTo>
                <a:cubicBezTo>
                  <a:pt x="926424" y="2240859"/>
                  <a:pt x="707210" y="2130726"/>
                  <a:pt x="538671" y="2193956"/>
                </a:cubicBezTo>
                <a:cubicBezTo>
                  <a:pt x="370132" y="2257186"/>
                  <a:pt x="247501" y="2167227"/>
                  <a:pt x="0" y="2193956"/>
                </a:cubicBezTo>
                <a:cubicBezTo>
                  <a:pt x="-10378" y="2086141"/>
                  <a:pt x="32737" y="1913449"/>
                  <a:pt x="0" y="1711286"/>
                </a:cubicBezTo>
                <a:cubicBezTo>
                  <a:pt x="-32737" y="1509123"/>
                  <a:pt x="4793" y="1298722"/>
                  <a:pt x="0" y="1184736"/>
                </a:cubicBezTo>
                <a:cubicBezTo>
                  <a:pt x="-4793" y="1070750"/>
                  <a:pt x="55637" y="873803"/>
                  <a:pt x="0" y="636247"/>
                </a:cubicBezTo>
                <a:cubicBezTo>
                  <a:pt x="-55637" y="398691"/>
                  <a:pt x="62501" y="274982"/>
                  <a:pt x="0" y="0"/>
                </a:cubicBezTo>
                <a:close/>
              </a:path>
              <a:path w="4684096" h="2193956" stroke="0" extrusionOk="0">
                <a:moveTo>
                  <a:pt x="0" y="0"/>
                </a:moveTo>
                <a:cubicBezTo>
                  <a:pt x="251669" y="-42552"/>
                  <a:pt x="402570" y="57660"/>
                  <a:pt x="538671" y="0"/>
                </a:cubicBezTo>
                <a:cubicBezTo>
                  <a:pt x="674772" y="-57660"/>
                  <a:pt x="765777" y="2166"/>
                  <a:pt x="983660" y="0"/>
                </a:cubicBezTo>
                <a:cubicBezTo>
                  <a:pt x="1201543" y="-2166"/>
                  <a:pt x="1217755" y="20774"/>
                  <a:pt x="1428649" y="0"/>
                </a:cubicBezTo>
                <a:cubicBezTo>
                  <a:pt x="1639543" y="-20774"/>
                  <a:pt x="1795619" y="41649"/>
                  <a:pt x="2014161" y="0"/>
                </a:cubicBezTo>
                <a:cubicBezTo>
                  <a:pt x="2232703" y="-41649"/>
                  <a:pt x="2276100" y="14959"/>
                  <a:pt x="2505991" y="0"/>
                </a:cubicBezTo>
                <a:cubicBezTo>
                  <a:pt x="2735882" y="-14959"/>
                  <a:pt x="2880746" y="26156"/>
                  <a:pt x="2997821" y="0"/>
                </a:cubicBezTo>
                <a:cubicBezTo>
                  <a:pt x="3114896" y="-26156"/>
                  <a:pt x="3313609" y="10591"/>
                  <a:pt x="3583333" y="0"/>
                </a:cubicBezTo>
                <a:cubicBezTo>
                  <a:pt x="3853057" y="-10591"/>
                  <a:pt x="4015811" y="16362"/>
                  <a:pt x="4168845" y="0"/>
                </a:cubicBezTo>
                <a:cubicBezTo>
                  <a:pt x="4321879" y="-16362"/>
                  <a:pt x="4432901" y="21208"/>
                  <a:pt x="4684096" y="0"/>
                </a:cubicBezTo>
                <a:cubicBezTo>
                  <a:pt x="4719317" y="178392"/>
                  <a:pt x="4672615" y="280959"/>
                  <a:pt x="4684096" y="482670"/>
                </a:cubicBezTo>
                <a:cubicBezTo>
                  <a:pt x="4695577" y="684381"/>
                  <a:pt x="4669932" y="862881"/>
                  <a:pt x="4684096" y="965341"/>
                </a:cubicBezTo>
                <a:cubicBezTo>
                  <a:pt x="4698260" y="1067801"/>
                  <a:pt x="4665276" y="1329205"/>
                  <a:pt x="4684096" y="1513830"/>
                </a:cubicBezTo>
                <a:cubicBezTo>
                  <a:pt x="4702916" y="1698455"/>
                  <a:pt x="4629577" y="1861086"/>
                  <a:pt x="4684096" y="2193956"/>
                </a:cubicBezTo>
                <a:cubicBezTo>
                  <a:pt x="4589809" y="2225110"/>
                  <a:pt x="4413488" y="2173525"/>
                  <a:pt x="4239107" y="2193956"/>
                </a:cubicBezTo>
                <a:cubicBezTo>
                  <a:pt x="4064726" y="2214387"/>
                  <a:pt x="3705275" y="2169415"/>
                  <a:pt x="3559913" y="2193956"/>
                </a:cubicBezTo>
                <a:cubicBezTo>
                  <a:pt x="3414551" y="2218497"/>
                  <a:pt x="3239737" y="2184759"/>
                  <a:pt x="3021242" y="2193956"/>
                </a:cubicBezTo>
                <a:cubicBezTo>
                  <a:pt x="2802747" y="2203153"/>
                  <a:pt x="2692415" y="2167047"/>
                  <a:pt x="2482571" y="2193956"/>
                </a:cubicBezTo>
                <a:cubicBezTo>
                  <a:pt x="2272727" y="2220865"/>
                  <a:pt x="2159637" y="2156351"/>
                  <a:pt x="1943900" y="2193956"/>
                </a:cubicBezTo>
                <a:cubicBezTo>
                  <a:pt x="1728163" y="2231561"/>
                  <a:pt x="1616114" y="2139981"/>
                  <a:pt x="1358388" y="2193956"/>
                </a:cubicBezTo>
                <a:cubicBezTo>
                  <a:pt x="1100662" y="2247931"/>
                  <a:pt x="1072364" y="2153257"/>
                  <a:pt x="866558" y="2193956"/>
                </a:cubicBezTo>
                <a:cubicBezTo>
                  <a:pt x="660752" y="2234655"/>
                  <a:pt x="303098" y="2134724"/>
                  <a:pt x="0" y="2193956"/>
                </a:cubicBezTo>
                <a:cubicBezTo>
                  <a:pt x="-122" y="1968388"/>
                  <a:pt x="70534" y="1852297"/>
                  <a:pt x="0" y="1601588"/>
                </a:cubicBezTo>
                <a:cubicBezTo>
                  <a:pt x="-70534" y="1350879"/>
                  <a:pt x="4245" y="1307951"/>
                  <a:pt x="0" y="1096978"/>
                </a:cubicBezTo>
                <a:cubicBezTo>
                  <a:pt x="-4245" y="886005"/>
                  <a:pt x="23913" y="722748"/>
                  <a:pt x="0" y="592368"/>
                </a:cubicBezTo>
                <a:cubicBezTo>
                  <a:pt x="-23913" y="461988"/>
                  <a:pt x="60454" y="184914"/>
                  <a:pt x="0" y="0"/>
                </a:cubicBezTo>
                <a:close/>
              </a:path>
            </a:pathLst>
          </a:custGeom>
          <a:ln>
            <a:solidFill>
              <a:schemeClr val="tx1"/>
            </a:solidFill>
            <a:extLst>
              <a:ext uri="{C807C97D-BFC1-408E-A445-0C87EB9F89A2}">
                <ask:lineSketchStyleProps xmlns:ask="http://schemas.microsoft.com/office/drawing/2018/sketchyshapes" sd="2851929357">
                  <a:prstGeom prst="rect">
                    <a:avLst/>
                  </a:prstGeom>
                  <ask:type>
                    <ask:lineSketchScribble/>
                  </ask:type>
                </ask:lineSketchStyleProps>
              </a:ext>
            </a:extLst>
          </a:ln>
        </p:spPr>
      </p:pic>
    </p:spTree>
    <p:extLst>
      <p:ext uri="{BB962C8B-B14F-4D97-AF65-F5344CB8AC3E}">
        <p14:creationId xmlns:p14="http://schemas.microsoft.com/office/powerpoint/2010/main" val="3668217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AFE9-EAD3-57B9-EC83-302E0EB25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08985-EDAD-F954-4E37-83AA4550B795}"/>
              </a:ext>
            </a:extLst>
          </p:cNvPr>
          <p:cNvSpPr>
            <a:spLocks noGrp="1"/>
          </p:cNvSpPr>
          <p:nvPr>
            <p:ph type="title"/>
          </p:nvPr>
        </p:nvSpPr>
        <p:spPr>
          <a:xfrm>
            <a:off x="0" y="108785"/>
            <a:ext cx="7886700" cy="736515"/>
          </a:xfrm>
          <a:solidFill>
            <a:srgbClr val="92D050"/>
          </a:solidFill>
        </p:spPr>
        <p:txBody>
          <a:bodyPr/>
          <a:lstStyle/>
          <a:p>
            <a:r>
              <a:rPr lang="en-GB" dirty="0"/>
              <a:t>So, who owns The Mirror?</a:t>
            </a:r>
          </a:p>
        </p:txBody>
      </p:sp>
      <p:graphicFrame>
        <p:nvGraphicFramePr>
          <p:cNvPr id="6" name="Content Placeholder 5">
            <a:extLst>
              <a:ext uri="{FF2B5EF4-FFF2-40B4-BE49-F238E27FC236}">
                <a16:creationId xmlns:a16="http://schemas.microsoft.com/office/drawing/2014/main" id="{0AB8A606-F0A7-2470-277B-B75F38F29E38}"/>
              </a:ext>
            </a:extLst>
          </p:cNvPr>
          <p:cNvGraphicFramePr>
            <a:graphicFrameLocks noGrp="1"/>
          </p:cNvGraphicFramePr>
          <p:nvPr>
            <p:ph idx="1"/>
            <p:extLst>
              <p:ext uri="{D42A27DB-BD31-4B8C-83A1-F6EECF244321}">
                <p14:modId xmlns:p14="http://schemas.microsoft.com/office/powerpoint/2010/main" val="1700768233"/>
              </p:ext>
            </p:extLst>
          </p:nvPr>
        </p:nvGraphicFramePr>
        <p:xfrm>
          <a:off x="206829" y="1132113"/>
          <a:ext cx="2775858" cy="5508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4A4C9859-D289-3132-B7D9-C265DF0F91E2}"/>
              </a:ext>
            </a:extLst>
          </p:cNvPr>
          <p:cNvPicPr>
            <a:picLocks noChangeAspect="1"/>
          </p:cNvPicPr>
          <p:nvPr/>
        </p:nvPicPr>
        <p:blipFill>
          <a:blip r:embed="rId7"/>
          <a:stretch>
            <a:fillRect/>
          </a:stretch>
        </p:blipFill>
        <p:spPr>
          <a:xfrm>
            <a:off x="3262710" y="1592782"/>
            <a:ext cx="5771431" cy="4142096"/>
          </a:xfrm>
          <a:custGeom>
            <a:avLst/>
            <a:gdLst>
              <a:gd name="connsiteX0" fmla="*/ 0 w 5771431"/>
              <a:gd name="connsiteY0" fmla="*/ 0 h 4142096"/>
              <a:gd name="connsiteX1" fmla="*/ 461714 w 5771431"/>
              <a:gd name="connsiteY1" fmla="*/ 0 h 4142096"/>
              <a:gd name="connsiteX2" fmla="*/ 923429 w 5771431"/>
              <a:gd name="connsiteY2" fmla="*/ 0 h 4142096"/>
              <a:gd name="connsiteX3" fmla="*/ 1442858 w 5771431"/>
              <a:gd name="connsiteY3" fmla="*/ 0 h 4142096"/>
              <a:gd name="connsiteX4" fmla="*/ 2135429 w 5771431"/>
              <a:gd name="connsiteY4" fmla="*/ 0 h 4142096"/>
              <a:gd name="connsiteX5" fmla="*/ 2597144 w 5771431"/>
              <a:gd name="connsiteY5" fmla="*/ 0 h 4142096"/>
              <a:gd name="connsiteX6" fmla="*/ 3232001 w 5771431"/>
              <a:gd name="connsiteY6" fmla="*/ 0 h 4142096"/>
              <a:gd name="connsiteX7" fmla="*/ 3809144 w 5771431"/>
              <a:gd name="connsiteY7" fmla="*/ 0 h 4142096"/>
              <a:gd name="connsiteX8" fmla="*/ 4444002 w 5771431"/>
              <a:gd name="connsiteY8" fmla="*/ 0 h 4142096"/>
              <a:gd name="connsiteX9" fmla="*/ 4963431 w 5771431"/>
              <a:gd name="connsiteY9" fmla="*/ 0 h 4142096"/>
              <a:gd name="connsiteX10" fmla="*/ 5771431 w 5771431"/>
              <a:gd name="connsiteY10" fmla="*/ 0 h 4142096"/>
              <a:gd name="connsiteX11" fmla="*/ 5771431 w 5771431"/>
              <a:gd name="connsiteY11" fmla="*/ 550307 h 4142096"/>
              <a:gd name="connsiteX12" fmla="*/ 5771431 w 5771431"/>
              <a:gd name="connsiteY12" fmla="*/ 1183456 h 4142096"/>
              <a:gd name="connsiteX13" fmla="*/ 5771431 w 5771431"/>
              <a:gd name="connsiteY13" fmla="*/ 1816605 h 4142096"/>
              <a:gd name="connsiteX14" fmla="*/ 5771431 w 5771431"/>
              <a:gd name="connsiteY14" fmla="*/ 2284070 h 4142096"/>
              <a:gd name="connsiteX15" fmla="*/ 5771431 w 5771431"/>
              <a:gd name="connsiteY15" fmla="*/ 2792956 h 4142096"/>
              <a:gd name="connsiteX16" fmla="*/ 5771431 w 5771431"/>
              <a:gd name="connsiteY16" fmla="*/ 3343263 h 4142096"/>
              <a:gd name="connsiteX17" fmla="*/ 5771431 w 5771431"/>
              <a:gd name="connsiteY17" fmla="*/ 4142096 h 4142096"/>
              <a:gd name="connsiteX18" fmla="*/ 5252002 w 5771431"/>
              <a:gd name="connsiteY18" fmla="*/ 4142096 h 4142096"/>
              <a:gd name="connsiteX19" fmla="*/ 4732573 w 5771431"/>
              <a:gd name="connsiteY19" fmla="*/ 4142096 h 4142096"/>
              <a:gd name="connsiteX20" fmla="*/ 4328573 w 5771431"/>
              <a:gd name="connsiteY20" fmla="*/ 4142096 h 4142096"/>
              <a:gd name="connsiteX21" fmla="*/ 3693716 w 5771431"/>
              <a:gd name="connsiteY21" fmla="*/ 4142096 h 4142096"/>
              <a:gd name="connsiteX22" fmla="*/ 3058858 w 5771431"/>
              <a:gd name="connsiteY22" fmla="*/ 4142096 h 4142096"/>
              <a:gd name="connsiteX23" fmla="*/ 2481715 w 5771431"/>
              <a:gd name="connsiteY23" fmla="*/ 4142096 h 4142096"/>
              <a:gd name="connsiteX24" fmla="*/ 1904572 w 5771431"/>
              <a:gd name="connsiteY24" fmla="*/ 4142096 h 4142096"/>
              <a:gd name="connsiteX25" fmla="*/ 1327429 w 5771431"/>
              <a:gd name="connsiteY25" fmla="*/ 4142096 h 4142096"/>
              <a:gd name="connsiteX26" fmla="*/ 692572 w 5771431"/>
              <a:gd name="connsiteY26" fmla="*/ 4142096 h 4142096"/>
              <a:gd name="connsiteX27" fmla="*/ 0 w 5771431"/>
              <a:gd name="connsiteY27" fmla="*/ 4142096 h 4142096"/>
              <a:gd name="connsiteX28" fmla="*/ 0 w 5771431"/>
              <a:gd name="connsiteY28" fmla="*/ 3508947 h 4142096"/>
              <a:gd name="connsiteX29" fmla="*/ 0 w 5771431"/>
              <a:gd name="connsiteY29" fmla="*/ 2834377 h 4142096"/>
              <a:gd name="connsiteX30" fmla="*/ 0 w 5771431"/>
              <a:gd name="connsiteY30" fmla="*/ 2242649 h 4142096"/>
              <a:gd name="connsiteX31" fmla="*/ 0 w 5771431"/>
              <a:gd name="connsiteY31" fmla="*/ 1650921 h 4142096"/>
              <a:gd name="connsiteX32" fmla="*/ 0 w 5771431"/>
              <a:gd name="connsiteY32" fmla="*/ 976351 h 4142096"/>
              <a:gd name="connsiteX33" fmla="*/ 0 w 5771431"/>
              <a:gd name="connsiteY33" fmla="*/ 508886 h 4142096"/>
              <a:gd name="connsiteX34" fmla="*/ 0 w 5771431"/>
              <a:gd name="connsiteY34" fmla="*/ 0 h 414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71431" h="4142096" fill="none" extrusionOk="0">
                <a:moveTo>
                  <a:pt x="0" y="0"/>
                </a:moveTo>
                <a:cubicBezTo>
                  <a:pt x="139391" y="-11922"/>
                  <a:pt x="291798" y="16314"/>
                  <a:pt x="461714" y="0"/>
                </a:cubicBezTo>
                <a:cubicBezTo>
                  <a:pt x="631630" y="-16314"/>
                  <a:pt x="784713" y="20449"/>
                  <a:pt x="923429" y="0"/>
                </a:cubicBezTo>
                <a:cubicBezTo>
                  <a:pt x="1062145" y="-20449"/>
                  <a:pt x="1199831" y="33497"/>
                  <a:pt x="1442858" y="0"/>
                </a:cubicBezTo>
                <a:cubicBezTo>
                  <a:pt x="1685885" y="-33497"/>
                  <a:pt x="1820421" y="4070"/>
                  <a:pt x="2135429" y="0"/>
                </a:cubicBezTo>
                <a:cubicBezTo>
                  <a:pt x="2450437" y="-4070"/>
                  <a:pt x="2440621" y="18854"/>
                  <a:pt x="2597144" y="0"/>
                </a:cubicBezTo>
                <a:cubicBezTo>
                  <a:pt x="2753668" y="-18854"/>
                  <a:pt x="2928380" y="43733"/>
                  <a:pt x="3232001" y="0"/>
                </a:cubicBezTo>
                <a:cubicBezTo>
                  <a:pt x="3535622" y="-43733"/>
                  <a:pt x="3565331" y="14623"/>
                  <a:pt x="3809144" y="0"/>
                </a:cubicBezTo>
                <a:cubicBezTo>
                  <a:pt x="4052957" y="-14623"/>
                  <a:pt x="4176338" y="61009"/>
                  <a:pt x="4444002" y="0"/>
                </a:cubicBezTo>
                <a:cubicBezTo>
                  <a:pt x="4711666" y="-61009"/>
                  <a:pt x="4774287" y="21463"/>
                  <a:pt x="4963431" y="0"/>
                </a:cubicBezTo>
                <a:cubicBezTo>
                  <a:pt x="5152575" y="-21463"/>
                  <a:pt x="5401470" y="83559"/>
                  <a:pt x="5771431" y="0"/>
                </a:cubicBezTo>
                <a:cubicBezTo>
                  <a:pt x="5811150" y="274764"/>
                  <a:pt x="5756070" y="279118"/>
                  <a:pt x="5771431" y="550307"/>
                </a:cubicBezTo>
                <a:cubicBezTo>
                  <a:pt x="5786792" y="821496"/>
                  <a:pt x="5701748" y="918606"/>
                  <a:pt x="5771431" y="1183456"/>
                </a:cubicBezTo>
                <a:cubicBezTo>
                  <a:pt x="5841114" y="1448306"/>
                  <a:pt x="5743104" y="1651116"/>
                  <a:pt x="5771431" y="1816605"/>
                </a:cubicBezTo>
                <a:cubicBezTo>
                  <a:pt x="5799758" y="1982094"/>
                  <a:pt x="5748805" y="2097205"/>
                  <a:pt x="5771431" y="2284070"/>
                </a:cubicBezTo>
                <a:cubicBezTo>
                  <a:pt x="5794057" y="2470935"/>
                  <a:pt x="5748635" y="2683030"/>
                  <a:pt x="5771431" y="2792956"/>
                </a:cubicBezTo>
                <a:cubicBezTo>
                  <a:pt x="5794227" y="2902882"/>
                  <a:pt x="5749659" y="3145826"/>
                  <a:pt x="5771431" y="3343263"/>
                </a:cubicBezTo>
                <a:cubicBezTo>
                  <a:pt x="5793203" y="3540700"/>
                  <a:pt x="5747262" y="3878399"/>
                  <a:pt x="5771431" y="4142096"/>
                </a:cubicBezTo>
                <a:cubicBezTo>
                  <a:pt x="5613657" y="4157048"/>
                  <a:pt x="5504444" y="4083172"/>
                  <a:pt x="5252002" y="4142096"/>
                </a:cubicBezTo>
                <a:cubicBezTo>
                  <a:pt x="4999560" y="4201020"/>
                  <a:pt x="4886404" y="4132885"/>
                  <a:pt x="4732573" y="4142096"/>
                </a:cubicBezTo>
                <a:cubicBezTo>
                  <a:pt x="4578742" y="4151307"/>
                  <a:pt x="4417801" y="4099037"/>
                  <a:pt x="4328573" y="4142096"/>
                </a:cubicBezTo>
                <a:cubicBezTo>
                  <a:pt x="4239345" y="4185155"/>
                  <a:pt x="3993694" y="4123565"/>
                  <a:pt x="3693716" y="4142096"/>
                </a:cubicBezTo>
                <a:cubicBezTo>
                  <a:pt x="3393738" y="4160627"/>
                  <a:pt x="3189549" y="4087218"/>
                  <a:pt x="3058858" y="4142096"/>
                </a:cubicBezTo>
                <a:cubicBezTo>
                  <a:pt x="2928167" y="4196974"/>
                  <a:pt x="2713989" y="4133917"/>
                  <a:pt x="2481715" y="4142096"/>
                </a:cubicBezTo>
                <a:cubicBezTo>
                  <a:pt x="2249441" y="4150275"/>
                  <a:pt x="2105489" y="4109581"/>
                  <a:pt x="1904572" y="4142096"/>
                </a:cubicBezTo>
                <a:cubicBezTo>
                  <a:pt x="1703655" y="4174611"/>
                  <a:pt x="1553789" y="4107029"/>
                  <a:pt x="1327429" y="4142096"/>
                </a:cubicBezTo>
                <a:cubicBezTo>
                  <a:pt x="1101069" y="4177163"/>
                  <a:pt x="971224" y="4119292"/>
                  <a:pt x="692572" y="4142096"/>
                </a:cubicBezTo>
                <a:cubicBezTo>
                  <a:pt x="413920" y="4164900"/>
                  <a:pt x="235373" y="4066524"/>
                  <a:pt x="0" y="4142096"/>
                </a:cubicBezTo>
                <a:cubicBezTo>
                  <a:pt x="-30795" y="3841768"/>
                  <a:pt x="45639" y="3806790"/>
                  <a:pt x="0" y="3508947"/>
                </a:cubicBezTo>
                <a:cubicBezTo>
                  <a:pt x="-45639" y="3211104"/>
                  <a:pt x="27223" y="3004784"/>
                  <a:pt x="0" y="2834377"/>
                </a:cubicBezTo>
                <a:cubicBezTo>
                  <a:pt x="-27223" y="2663970"/>
                  <a:pt x="16247" y="2507275"/>
                  <a:pt x="0" y="2242649"/>
                </a:cubicBezTo>
                <a:cubicBezTo>
                  <a:pt x="-16247" y="1978023"/>
                  <a:pt x="23197" y="1875572"/>
                  <a:pt x="0" y="1650921"/>
                </a:cubicBezTo>
                <a:cubicBezTo>
                  <a:pt x="-23197" y="1426270"/>
                  <a:pt x="1514" y="1208644"/>
                  <a:pt x="0" y="976351"/>
                </a:cubicBezTo>
                <a:cubicBezTo>
                  <a:pt x="-1514" y="744058"/>
                  <a:pt x="25952" y="727401"/>
                  <a:pt x="0" y="508886"/>
                </a:cubicBezTo>
                <a:cubicBezTo>
                  <a:pt x="-25952" y="290372"/>
                  <a:pt x="37055" y="178951"/>
                  <a:pt x="0" y="0"/>
                </a:cubicBezTo>
                <a:close/>
              </a:path>
              <a:path w="5771431" h="4142096" stroke="0" extrusionOk="0">
                <a:moveTo>
                  <a:pt x="0" y="0"/>
                </a:moveTo>
                <a:cubicBezTo>
                  <a:pt x="227645" y="-6584"/>
                  <a:pt x="487075" y="47489"/>
                  <a:pt x="634857" y="0"/>
                </a:cubicBezTo>
                <a:cubicBezTo>
                  <a:pt x="782639" y="-47489"/>
                  <a:pt x="1086227" y="16396"/>
                  <a:pt x="1212001" y="0"/>
                </a:cubicBezTo>
                <a:cubicBezTo>
                  <a:pt x="1337775" y="-16396"/>
                  <a:pt x="1428204" y="25008"/>
                  <a:pt x="1616001" y="0"/>
                </a:cubicBezTo>
                <a:cubicBezTo>
                  <a:pt x="1803798" y="-25008"/>
                  <a:pt x="2071098" y="51659"/>
                  <a:pt x="2193144" y="0"/>
                </a:cubicBezTo>
                <a:cubicBezTo>
                  <a:pt x="2315190" y="-51659"/>
                  <a:pt x="2551422" y="54713"/>
                  <a:pt x="2654858" y="0"/>
                </a:cubicBezTo>
                <a:cubicBezTo>
                  <a:pt x="2758294" y="-54713"/>
                  <a:pt x="2890667" y="4049"/>
                  <a:pt x="3116573" y="0"/>
                </a:cubicBezTo>
                <a:cubicBezTo>
                  <a:pt x="3342479" y="-4049"/>
                  <a:pt x="3591478" y="52980"/>
                  <a:pt x="3751430" y="0"/>
                </a:cubicBezTo>
                <a:cubicBezTo>
                  <a:pt x="3911382" y="-52980"/>
                  <a:pt x="4073524" y="30272"/>
                  <a:pt x="4270859" y="0"/>
                </a:cubicBezTo>
                <a:cubicBezTo>
                  <a:pt x="4468194" y="-30272"/>
                  <a:pt x="4588480" y="39504"/>
                  <a:pt x="4674859" y="0"/>
                </a:cubicBezTo>
                <a:cubicBezTo>
                  <a:pt x="4761238" y="-39504"/>
                  <a:pt x="5520040" y="53701"/>
                  <a:pt x="5771431" y="0"/>
                </a:cubicBezTo>
                <a:cubicBezTo>
                  <a:pt x="5782752" y="162948"/>
                  <a:pt x="5697858" y="403131"/>
                  <a:pt x="5771431" y="633149"/>
                </a:cubicBezTo>
                <a:cubicBezTo>
                  <a:pt x="5845004" y="863167"/>
                  <a:pt x="5729606" y="949745"/>
                  <a:pt x="5771431" y="1142035"/>
                </a:cubicBezTo>
                <a:cubicBezTo>
                  <a:pt x="5813256" y="1334325"/>
                  <a:pt x="5757447" y="1654133"/>
                  <a:pt x="5771431" y="1816605"/>
                </a:cubicBezTo>
                <a:cubicBezTo>
                  <a:pt x="5785415" y="1979077"/>
                  <a:pt x="5752952" y="2199985"/>
                  <a:pt x="5771431" y="2408333"/>
                </a:cubicBezTo>
                <a:cubicBezTo>
                  <a:pt x="5789910" y="2616681"/>
                  <a:pt x="5721600" y="2759537"/>
                  <a:pt x="5771431" y="2958640"/>
                </a:cubicBezTo>
                <a:cubicBezTo>
                  <a:pt x="5821262" y="3157743"/>
                  <a:pt x="5747775" y="3327532"/>
                  <a:pt x="5771431" y="3591789"/>
                </a:cubicBezTo>
                <a:cubicBezTo>
                  <a:pt x="5795087" y="3856046"/>
                  <a:pt x="5714502" y="3972688"/>
                  <a:pt x="5771431" y="4142096"/>
                </a:cubicBezTo>
                <a:cubicBezTo>
                  <a:pt x="5498400" y="4158148"/>
                  <a:pt x="5371038" y="4104805"/>
                  <a:pt x="5194288" y="4142096"/>
                </a:cubicBezTo>
                <a:cubicBezTo>
                  <a:pt x="5017538" y="4179387"/>
                  <a:pt x="4851317" y="4108468"/>
                  <a:pt x="4732573" y="4142096"/>
                </a:cubicBezTo>
                <a:cubicBezTo>
                  <a:pt x="4613830" y="4175724"/>
                  <a:pt x="4196166" y="4108070"/>
                  <a:pt x="4040002" y="4142096"/>
                </a:cubicBezTo>
                <a:cubicBezTo>
                  <a:pt x="3883838" y="4176122"/>
                  <a:pt x="3570374" y="4105434"/>
                  <a:pt x="3347430" y="4142096"/>
                </a:cubicBezTo>
                <a:cubicBezTo>
                  <a:pt x="3124486" y="4178758"/>
                  <a:pt x="3013960" y="4083003"/>
                  <a:pt x="2770287" y="4142096"/>
                </a:cubicBezTo>
                <a:cubicBezTo>
                  <a:pt x="2526614" y="4201189"/>
                  <a:pt x="2229026" y="4124368"/>
                  <a:pt x="2077715" y="4142096"/>
                </a:cubicBezTo>
                <a:cubicBezTo>
                  <a:pt x="1926404" y="4159824"/>
                  <a:pt x="1695860" y="4072185"/>
                  <a:pt x="1385143" y="4142096"/>
                </a:cubicBezTo>
                <a:cubicBezTo>
                  <a:pt x="1074426" y="4212007"/>
                  <a:pt x="1142842" y="4097388"/>
                  <a:pt x="981143" y="4142096"/>
                </a:cubicBezTo>
                <a:cubicBezTo>
                  <a:pt x="819444" y="4186804"/>
                  <a:pt x="362219" y="4056154"/>
                  <a:pt x="0" y="4142096"/>
                </a:cubicBezTo>
                <a:cubicBezTo>
                  <a:pt x="-12298" y="3982217"/>
                  <a:pt x="24357" y="3866834"/>
                  <a:pt x="0" y="3674631"/>
                </a:cubicBezTo>
                <a:cubicBezTo>
                  <a:pt x="-24357" y="3482428"/>
                  <a:pt x="28594" y="3282929"/>
                  <a:pt x="0" y="3082903"/>
                </a:cubicBezTo>
                <a:cubicBezTo>
                  <a:pt x="-28594" y="2882877"/>
                  <a:pt x="2959" y="2791533"/>
                  <a:pt x="0" y="2574017"/>
                </a:cubicBezTo>
                <a:cubicBezTo>
                  <a:pt x="-2959" y="2356501"/>
                  <a:pt x="15931" y="2173745"/>
                  <a:pt x="0" y="1899447"/>
                </a:cubicBezTo>
                <a:cubicBezTo>
                  <a:pt x="-15931" y="1625149"/>
                  <a:pt x="31311" y="1598865"/>
                  <a:pt x="0" y="1431982"/>
                </a:cubicBezTo>
                <a:cubicBezTo>
                  <a:pt x="-31311" y="1265100"/>
                  <a:pt x="14407" y="1073652"/>
                  <a:pt x="0" y="923096"/>
                </a:cubicBezTo>
                <a:cubicBezTo>
                  <a:pt x="-14407" y="772540"/>
                  <a:pt x="57615" y="447242"/>
                  <a:pt x="0" y="0"/>
                </a:cubicBezTo>
                <a:close/>
              </a:path>
            </a:pathLst>
          </a:custGeom>
          <a:ln>
            <a:solidFill>
              <a:schemeClr val="tx1"/>
            </a:solidFill>
            <a:extLst>
              <a:ext uri="{C807C97D-BFC1-408E-A445-0C87EB9F89A2}">
                <ask:lineSketchStyleProps xmlns:ask="http://schemas.microsoft.com/office/drawing/2018/sketchyshapes" sd="574584808">
                  <a:prstGeom prst="rect">
                    <a:avLst/>
                  </a:prstGeom>
                  <ask:type>
                    <ask:lineSketchScribble/>
                  </ask:type>
                </ask:lineSketchStyleProps>
              </a:ext>
            </a:extLst>
          </a:ln>
        </p:spPr>
      </p:pic>
    </p:spTree>
    <p:extLst>
      <p:ext uri="{BB962C8B-B14F-4D97-AF65-F5344CB8AC3E}">
        <p14:creationId xmlns:p14="http://schemas.microsoft.com/office/powerpoint/2010/main" val="1438597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AFE9-EAD3-57B9-EC83-302E0EB25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08985-EDAD-F954-4E37-83AA4550B795}"/>
              </a:ext>
            </a:extLst>
          </p:cNvPr>
          <p:cNvSpPr>
            <a:spLocks noGrp="1"/>
          </p:cNvSpPr>
          <p:nvPr>
            <p:ph type="title"/>
          </p:nvPr>
        </p:nvSpPr>
        <p:spPr>
          <a:xfrm>
            <a:off x="0" y="0"/>
            <a:ext cx="9002486" cy="827314"/>
          </a:xfrm>
          <a:solidFill>
            <a:srgbClr val="92D050"/>
          </a:solidFill>
        </p:spPr>
        <p:txBody>
          <a:bodyPr>
            <a:normAutofit/>
          </a:bodyPr>
          <a:lstStyle/>
          <a:p>
            <a:r>
              <a:rPr lang="en-GB" sz="3200" b="1" dirty="0"/>
              <a:t>The Mirror views itself as ‘The Intelligent Tabloid’</a:t>
            </a:r>
          </a:p>
        </p:txBody>
      </p:sp>
      <p:sp>
        <p:nvSpPr>
          <p:cNvPr id="3" name="Content Placeholder 2">
            <a:extLst>
              <a:ext uri="{FF2B5EF4-FFF2-40B4-BE49-F238E27FC236}">
                <a16:creationId xmlns:a16="http://schemas.microsoft.com/office/drawing/2014/main" id="{5545C940-A4E8-DE43-3C38-253AA624A9D2}"/>
              </a:ext>
            </a:extLst>
          </p:cNvPr>
          <p:cNvSpPr>
            <a:spLocks noGrp="1"/>
          </p:cNvSpPr>
          <p:nvPr>
            <p:ph idx="1"/>
          </p:nvPr>
        </p:nvSpPr>
        <p:spPr>
          <a:xfrm>
            <a:off x="194553" y="1158752"/>
            <a:ext cx="8807933" cy="4351338"/>
          </a:xfrm>
        </p:spPr>
        <p:txBody>
          <a:bodyPr>
            <a:normAutofit/>
          </a:bodyPr>
          <a:lstStyle/>
          <a:p>
            <a:r>
              <a:rPr lang="en-GB" sz="2400" dirty="0"/>
              <a:t>This is reflected in its relatively in-depth and complex reporting, as well as the usual tabloid diet of celebrities and gossip. </a:t>
            </a:r>
          </a:p>
          <a:p>
            <a:r>
              <a:rPr lang="en-GB" sz="2400" dirty="0"/>
              <a:t>It’s not scared to align itself with particular politicians and particular political viewpoints. These are always on the left side of politics. The Mirror would never support a conservative government, unlike most other newspapers.</a:t>
            </a:r>
          </a:p>
          <a:p>
            <a:endParaRPr lang="en-GB" sz="2400" dirty="0"/>
          </a:p>
          <a:p>
            <a:endParaRPr lang="en-GB" sz="2400" dirty="0"/>
          </a:p>
        </p:txBody>
      </p:sp>
      <p:pic>
        <p:nvPicPr>
          <p:cNvPr id="6" name="Picture 5">
            <a:extLst>
              <a:ext uri="{FF2B5EF4-FFF2-40B4-BE49-F238E27FC236}">
                <a16:creationId xmlns:a16="http://schemas.microsoft.com/office/drawing/2014/main" id="{226612E4-D7A3-5B29-CC5D-0C1232572718}"/>
              </a:ext>
            </a:extLst>
          </p:cNvPr>
          <p:cNvPicPr>
            <a:picLocks noChangeAspect="1"/>
          </p:cNvPicPr>
          <p:nvPr/>
        </p:nvPicPr>
        <p:blipFill>
          <a:blip r:embed="rId2"/>
          <a:stretch>
            <a:fillRect/>
          </a:stretch>
        </p:blipFill>
        <p:spPr>
          <a:xfrm>
            <a:off x="1575879" y="3615998"/>
            <a:ext cx="6566171" cy="3009970"/>
          </a:xfrm>
          <a:custGeom>
            <a:avLst/>
            <a:gdLst>
              <a:gd name="connsiteX0" fmla="*/ 0 w 6566171"/>
              <a:gd name="connsiteY0" fmla="*/ 0 h 3009970"/>
              <a:gd name="connsiteX1" fmla="*/ 465601 w 6566171"/>
              <a:gd name="connsiteY1" fmla="*/ 0 h 3009970"/>
              <a:gd name="connsiteX2" fmla="*/ 1128188 w 6566171"/>
              <a:gd name="connsiteY2" fmla="*/ 0 h 3009970"/>
              <a:gd name="connsiteX3" fmla="*/ 1790774 w 6566171"/>
              <a:gd name="connsiteY3" fmla="*/ 0 h 3009970"/>
              <a:gd name="connsiteX4" fmla="*/ 2453360 w 6566171"/>
              <a:gd name="connsiteY4" fmla="*/ 0 h 3009970"/>
              <a:gd name="connsiteX5" fmla="*/ 2918961 w 6566171"/>
              <a:gd name="connsiteY5" fmla="*/ 0 h 3009970"/>
              <a:gd name="connsiteX6" fmla="*/ 3515886 w 6566171"/>
              <a:gd name="connsiteY6" fmla="*/ 0 h 3009970"/>
              <a:gd name="connsiteX7" fmla="*/ 3915826 w 6566171"/>
              <a:gd name="connsiteY7" fmla="*/ 0 h 3009970"/>
              <a:gd name="connsiteX8" fmla="*/ 4578412 w 6566171"/>
              <a:gd name="connsiteY8" fmla="*/ 0 h 3009970"/>
              <a:gd name="connsiteX9" fmla="*/ 5109675 w 6566171"/>
              <a:gd name="connsiteY9" fmla="*/ 0 h 3009970"/>
              <a:gd name="connsiteX10" fmla="*/ 5640938 w 6566171"/>
              <a:gd name="connsiteY10" fmla="*/ 0 h 3009970"/>
              <a:gd name="connsiteX11" fmla="*/ 6566171 w 6566171"/>
              <a:gd name="connsiteY11" fmla="*/ 0 h 3009970"/>
              <a:gd name="connsiteX12" fmla="*/ 6566171 w 6566171"/>
              <a:gd name="connsiteY12" fmla="*/ 501662 h 3009970"/>
              <a:gd name="connsiteX13" fmla="*/ 6566171 w 6566171"/>
              <a:gd name="connsiteY13" fmla="*/ 1003323 h 3009970"/>
              <a:gd name="connsiteX14" fmla="*/ 6566171 w 6566171"/>
              <a:gd name="connsiteY14" fmla="*/ 1504985 h 3009970"/>
              <a:gd name="connsiteX15" fmla="*/ 6566171 w 6566171"/>
              <a:gd name="connsiteY15" fmla="*/ 2066846 h 3009970"/>
              <a:gd name="connsiteX16" fmla="*/ 6566171 w 6566171"/>
              <a:gd name="connsiteY16" fmla="*/ 2568508 h 3009970"/>
              <a:gd name="connsiteX17" fmla="*/ 6566171 w 6566171"/>
              <a:gd name="connsiteY17" fmla="*/ 3009970 h 3009970"/>
              <a:gd name="connsiteX18" fmla="*/ 6166231 w 6566171"/>
              <a:gd name="connsiteY18" fmla="*/ 3009970 h 3009970"/>
              <a:gd name="connsiteX19" fmla="*/ 5437983 w 6566171"/>
              <a:gd name="connsiteY19" fmla="*/ 3009970 h 3009970"/>
              <a:gd name="connsiteX20" fmla="*/ 4841059 w 6566171"/>
              <a:gd name="connsiteY20" fmla="*/ 3009970 h 3009970"/>
              <a:gd name="connsiteX21" fmla="*/ 4244134 w 6566171"/>
              <a:gd name="connsiteY21" fmla="*/ 3009970 h 3009970"/>
              <a:gd name="connsiteX22" fmla="*/ 3581548 w 6566171"/>
              <a:gd name="connsiteY22" fmla="*/ 3009970 h 3009970"/>
              <a:gd name="connsiteX23" fmla="*/ 2918961 w 6566171"/>
              <a:gd name="connsiteY23" fmla="*/ 3009970 h 3009970"/>
              <a:gd name="connsiteX24" fmla="*/ 2190713 w 6566171"/>
              <a:gd name="connsiteY24" fmla="*/ 3009970 h 3009970"/>
              <a:gd name="connsiteX25" fmla="*/ 1528127 w 6566171"/>
              <a:gd name="connsiteY25" fmla="*/ 3009970 h 3009970"/>
              <a:gd name="connsiteX26" fmla="*/ 799879 w 6566171"/>
              <a:gd name="connsiteY26" fmla="*/ 3009970 h 3009970"/>
              <a:gd name="connsiteX27" fmla="*/ 0 w 6566171"/>
              <a:gd name="connsiteY27" fmla="*/ 3009970 h 3009970"/>
              <a:gd name="connsiteX28" fmla="*/ 0 w 6566171"/>
              <a:gd name="connsiteY28" fmla="*/ 2538408 h 3009970"/>
              <a:gd name="connsiteX29" fmla="*/ 0 w 6566171"/>
              <a:gd name="connsiteY29" fmla="*/ 2036746 h 3009970"/>
              <a:gd name="connsiteX30" fmla="*/ 0 w 6566171"/>
              <a:gd name="connsiteY30" fmla="*/ 1474885 h 3009970"/>
              <a:gd name="connsiteX31" fmla="*/ 0 w 6566171"/>
              <a:gd name="connsiteY31" fmla="*/ 1063523 h 3009970"/>
              <a:gd name="connsiteX32" fmla="*/ 0 w 6566171"/>
              <a:gd name="connsiteY32" fmla="*/ 591961 h 3009970"/>
              <a:gd name="connsiteX33" fmla="*/ 0 w 6566171"/>
              <a:gd name="connsiteY33" fmla="*/ 0 h 300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66171" h="3009970" fill="none" extrusionOk="0">
                <a:moveTo>
                  <a:pt x="0" y="0"/>
                </a:moveTo>
                <a:cubicBezTo>
                  <a:pt x="184077" y="-25210"/>
                  <a:pt x="275093" y="42196"/>
                  <a:pt x="465601" y="0"/>
                </a:cubicBezTo>
                <a:cubicBezTo>
                  <a:pt x="656109" y="-42196"/>
                  <a:pt x="834149" y="40581"/>
                  <a:pt x="1128188" y="0"/>
                </a:cubicBezTo>
                <a:cubicBezTo>
                  <a:pt x="1422227" y="-40581"/>
                  <a:pt x="1487666" y="32532"/>
                  <a:pt x="1790774" y="0"/>
                </a:cubicBezTo>
                <a:cubicBezTo>
                  <a:pt x="2093882" y="-32532"/>
                  <a:pt x="2149310" y="48683"/>
                  <a:pt x="2453360" y="0"/>
                </a:cubicBezTo>
                <a:cubicBezTo>
                  <a:pt x="2757410" y="-48683"/>
                  <a:pt x="2784356" y="47506"/>
                  <a:pt x="2918961" y="0"/>
                </a:cubicBezTo>
                <a:cubicBezTo>
                  <a:pt x="3053566" y="-47506"/>
                  <a:pt x="3286013" y="23413"/>
                  <a:pt x="3515886" y="0"/>
                </a:cubicBezTo>
                <a:cubicBezTo>
                  <a:pt x="3745760" y="-23413"/>
                  <a:pt x="3724498" y="15930"/>
                  <a:pt x="3915826" y="0"/>
                </a:cubicBezTo>
                <a:cubicBezTo>
                  <a:pt x="4107154" y="-15930"/>
                  <a:pt x="4441365" y="20475"/>
                  <a:pt x="4578412" y="0"/>
                </a:cubicBezTo>
                <a:cubicBezTo>
                  <a:pt x="4715459" y="-20475"/>
                  <a:pt x="4962780" y="47006"/>
                  <a:pt x="5109675" y="0"/>
                </a:cubicBezTo>
                <a:cubicBezTo>
                  <a:pt x="5256570" y="-47006"/>
                  <a:pt x="5493522" y="31782"/>
                  <a:pt x="5640938" y="0"/>
                </a:cubicBezTo>
                <a:cubicBezTo>
                  <a:pt x="5788354" y="-31782"/>
                  <a:pt x="6149974" y="6731"/>
                  <a:pt x="6566171" y="0"/>
                </a:cubicBezTo>
                <a:cubicBezTo>
                  <a:pt x="6566173" y="196963"/>
                  <a:pt x="6514108" y="260450"/>
                  <a:pt x="6566171" y="501662"/>
                </a:cubicBezTo>
                <a:cubicBezTo>
                  <a:pt x="6618234" y="742874"/>
                  <a:pt x="6519060" y="879876"/>
                  <a:pt x="6566171" y="1003323"/>
                </a:cubicBezTo>
                <a:cubicBezTo>
                  <a:pt x="6613282" y="1126770"/>
                  <a:pt x="6533392" y="1258624"/>
                  <a:pt x="6566171" y="1504985"/>
                </a:cubicBezTo>
                <a:cubicBezTo>
                  <a:pt x="6598950" y="1751346"/>
                  <a:pt x="6540823" y="1893491"/>
                  <a:pt x="6566171" y="2066846"/>
                </a:cubicBezTo>
                <a:cubicBezTo>
                  <a:pt x="6591519" y="2240201"/>
                  <a:pt x="6510513" y="2450310"/>
                  <a:pt x="6566171" y="2568508"/>
                </a:cubicBezTo>
                <a:cubicBezTo>
                  <a:pt x="6621829" y="2686706"/>
                  <a:pt x="6565541" y="2827521"/>
                  <a:pt x="6566171" y="3009970"/>
                </a:cubicBezTo>
                <a:cubicBezTo>
                  <a:pt x="6449144" y="3040536"/>
                  <a:pt x="6304224" y="2968781"/>
                  <a:pt x="6166231" y="3009970"/>
                </a:cubicBezTo>
                <a:cubicBezTo>
                  <a:pt x="6028238" y="3051159"/>
                  <a:pt x="5703564" y="2985118"/>
                  <a:pt x="5437983" y="3009970"/>
                </a:cubicBezTo>
                <a:cubicBezTo>
                  <a:pt x="5172402" y="3034822"/>
                  <a:pt x="5044722" y="2949880"/>
                  <a:pt x="4841059" y="3009970"/>
                </a:cubicBezTo>
                <a:cubicBezTo>
                  <a:pt x="4637396" y="3070060"/>
                  <a:pt x="4507319" y="2969220"/>
                  <a:pt x="4244134" y="3009970"/>
                </a:cubicBezTo>
                <a:cubicBezTo>
                  <a:pt x="3980950" y="3050720"/>
                  <a:pt x="3899989" y="2943601"/>
                  <a:pt x="3581548" y="3009970"/>
                </a:cubicBezTo>
                <a:cubicBezTo>
                  <a:pt x="3263107" y="3076339"/>
                  <a:pt x="3232682" y="3001669"/>
                  <a:pt x="2918961" y="3009970"/>
                </a:cubicBezTo>
                <a:cubicBezTo>
                  <a:pt x="2605240" y="3018271"/>
                  <a:pt x="2397211" y="2935513"/>
                  <a:pt x="2190713" y="3009970"/>
                </a:cubicBezTo>
                <a:cubicBezTo>
                  <a:pt x="1984215" y="3084427"/>
                  <a:pt x="1795548" y="2934754"/>
                  <a:pt x="1528127" y="3009970"/>
                </a:cubicBezTo>
                <a:cubicBezTo>
                  <a:pt x="1260706" y="3085186"/>
                  <a:pt x="1033744" y="2938212"/>
                  <a:pt x="799879" y="3009970"/>
                </a:cubicBezTo>
                <a:cubicBezTo>
                  <a:pt x="566014" y="3081728"/>
                  <a:pt x="170638" y="2934508"/>
                  <a:pt x="0" y="3009970"/>
                </a:cubicBezTo>
                <a:cubicBezTo>
                  <a:pt x="-1090" y="2839937"/>
                  <a:pt x="9020" y="2678980"/>
                  <a:pt x="0" y="2538408"/>
                </a:cubicBezTo>
                <a:cubicBezTo>
                  <a:pt x="-9020" y="2397836"/>
                  <a:pt x="54510" y="2219205"/>
                  <a:pt x="0" y="2036746"/>
                </a:cubicBezTo>
                <a:cubicBezTo>
                  <a:pt x="-54510" y="1854287"/>
                  <a:pt x="41742" y="1614621"/>
                  <a:pt x="0" y="1474885"/>
                </a:cubicBezTo>
                <a:cubicBezTo>
                  <a:pt x="-41742" y="1335149"/>
                  <a:pt x="18805" y="1239742"/>
                  <a:pt x="0" y="1063523"/>
                </a:cubicBezTo>
                <a:cubicBezTo>
                  <a:pt x="-18805" y="887304"/>
                  <a:pt x="49958" y="812402"/>
                  <a:pt x="0" y="591961"/>
                </a:cubicBezTo>
                <a:cubicBezTo>
                  <a:pt x="-49958" y="371520"/>
                  <a:pt x="37414" y="159956"/>
                  <a:pt x="0" y="0"/>
                </a:cubicBezTo>
                <a:close/>
              </a:path>
              <a:path w="6566171" h="3009970" stroke="0" extrusionOk="0">
                <a:moveTo>
                  <a:pt x="0" y="0"/>
                </a:moveTo>
                <a:cubicBezTo>
                  <a:pt x="81117" y="-18758"/>
                  <a:pt x="284128" y="42223"/>
                  <a:pt x="399940" y="0"/>
                </a:cubicBezTo>
                <a:cubicBezTo>
                  <a:pt x="515752" y="-42223"/>
                  <a:pt x="873850" y="75382"/>
                  <a:pt x="1128188" y="0"/>
                </a:cubicBezTo>
                <a:cubicBezTo>
                  <a:pt x="1382526" y="-75382"/>
                  <a:pt x="1463144" y="43084"/>
                  <a:pt x="1790774" y="0"/>
                </a:cubicBezTo>
                <a:cubicBezTo>
                  <a:pt x="2118404" y="-43084"/>
                  <a:pt x="2319768" y="75009"/>
                  <a:pt x="2519022" y="0"/>
                </a:cubicBezTo>
                <a:cubicBezTo>
                  <a:pt x="2718276" y="-75009"/>
                  <a:pt x="2777295" y="40251"/>
                  <a:pt x="2984623" y="0"/>
                </a:cubicBezTo>
                <a:cubicBezTo>
                  <a:pt x="3191951" y="-40251"/>
                  <a:pt x="3451792" y="15082"/>
                  <a:pt x="3647210" y="0"/>
                </a:cubicBezTo>
                <a:cubicBezTo>
                  <a:pt x="3842628" y="-15082"/>
                  <a:pt x="4139677" y="61377"/>
                  <a:pt x="4309796" y="0"/>
                </a:cubicBezTo>
                <a:cubicBezTo>
                  <a:pt x="4479915" y="-61377"/>
                  <a:pt x="4719258" y="66056"/>
                  <a:pt x="4972382" y="0"/>
                </a:cubicBezTo>
                <a:cubicBezTo>
                  <a:pt x="5225506" y="-66056"/>
                  <a:pt x="5342331" y="52572"/>
                  <a:pt x="5503645" y="0"/>
                </a:cubicBezTo>
                <a:cubicBezTo>
                  <a:pt x="5664959" y="-52572"/>
                  <a:pt x="6341264" y="2142"/>
                  <a:pt x="6566171" y="0"/>
                </a:cubicBezTo>
                <a:cubicBezTo>
                  <a:pt x="6608820" y="249687"/>
                  <a:pt x="6506135" y="313881"/>
                  <a:pt x="6566171" y="531761"/>
                </a:cubicBezTo>
                <a:cubicBezTo>
                  <a:pt x="6626207" y="749641"/>
                  <a:pt x="6562745" y="863301"/>
                  <a:pt x="6566171" y="1063523"/>
                </a:cubicBezTo>
                <a:cubicBezTo>
                  <a:pt x="6569597" y="1263745"/>
                  <a:pt x="6541001" y="1357767"/>
                  <a:pt x="6566171" y="1535085"/>
                </a:cubicBezTo>
                <a:cubicBezTo>
                  <a:pt x="6591341" y="1712403"/>
                  <a:pt x="6527673" y="1831018"/>
                  <a:pt x="6566171" y="2066846"/>
                </a:cubicBezTo>
                <a:cubicBezTo>
                  <a:pt x="6604669" y="2302674"/>
                  <a:pt x="6563105" y="2615945"/>
                  <a:pt x="6566171" y="3009970"/>
                </a:cubicBezTo>
                <a:cubicBezTo>
                  <a:pt x="6438152" y="3014653"/>
                  <a:pt x="6269121" y="2966380"/>
                  <a:pt x="6034908" y="3009970"/>
                </a:cubicBezTo>
                <a:cubicBezTo>
                  <a:pt x="5800695" y="3053560"/>
                  <a:pt x="5751835" y="2991350"/>
                  <a:pt x="5569307" y="3009970"/>
                </a:cubicBezTo>
                <a:cubicBezTo>
                  <a:pt x="5386779" y="3028590"/>
                  <a:pt x="5209451" y="3009655"/>
                  <a:pt x="4972382" y="3009970"/>
                </a:cubicBezTo>
                <a:cubicBezTo>
                  <a:pt x="4735313" y="3010285"/>
                  <a:pt x="4758092" y="2993276"/>
                  <a:pt x="4572443" y="3009970"/>
                </a:cubicBezTo>
                <a:cubicBezTo>
                  <a:pt x="4386794" y="3026664"/>
                  <a:pt x="4260411" y="2980901"/>
                  <a:pt x="4041180" y="3009970"/>
                </a:cubicBezTo>
                <a:cubicBezTo>
                  <a:pt x="3821949" y="3039039"/>
                  <a:pt x="3727311" y="2983218"/>
                  <a:pt x="3509917" y="3009970"/>
                </a:cubicBezTo>
                <a:cubicBezTo>
                  <a:pt x="3292523" y="3036722"/>
                  <a:pt x="2950298" y="2963313"/>
                  <a:pt x="2781669" y="3009970"/>
                </a:cubicBezTo>
                <a:cubicBezTo>
                  <a:pt x="2613040" y="3056627"/>
                  <a:pt x="2465992" y="2990296"/>
                  <a:pt x="2250406" y="3009970"/>
                </a:cubicBezTo>
                <a:cubicBezTo>
                  <a:pt x="2034820" y="3029644"/>
                  <a:pt x="1872872" y="2966631"/>
                  <a:pt x="1719143" y="3009970"/>
                </a:cubicBezTo>
                <a:cubicBezTo>
                  <a:pt x="1565414" y="3053309"/>
                  <a:pt x="1347418" y="2960877"/>
                  <a:pt x="990895" y="3009970"/>
                </a:cubicBezTo>
                <a:cubicBezTo>
                  <a:pt x="634372" y="3059063"/>
                  <a:pt x="710303" y="2991289"/>
                  <a:pt x="590955" y="3009970"/>
                </a:cubicBezTo>
                <a:cubicBezTo>
                  <a:pt x="471607" y="3028651"/>
                  <a:pt x="219703" y="2983950"/>
                  <a:pt x="0" y="3009970"/>
                </a:cubicBezTo>
                <a:cubicBezTo>
                  <a:pt x="-32965" y="2868790"/>
                  <a:pt x="14778" y="2634844"/>
                  <a:pt x="0" y="2448109"/>
                </a:cubicBezTo>
                <a:cubicBezTo>
                  <a:pt x="-14778" y="2261374"/>
                  <a:pt x="17554" y="2188974"/>
                  <a:pt x="0" y="2036746"/>
                </a:cubicBezTo>
                <a:cubicBezTo>
                  <a:pt x="-17554" y="1884518"/>
                  <a:pt x="41034" y="1660399"/>
                  <a:pt x="0" y="1565184"/>
                </a:cubicBezTo>
                <a:cubicBezTo>
                  <a:pt x="-41034" y="1469969"/>
                  <a:pt x="15345" y="1314903"/>
                  <a:pt x="0" y="1093622"/>
                </a:cubicBezTo>
                <a:cubicBezTo>
                  <a:pt x="-15345" y="872341"/>
                  <a:pt x="117" y="797156"/>
                  <a:pt x="0" y="561861"/>
                </a:cubicBezTo>
                <a:cubicBezTo>
                  <a:pt x="-117" y="326566"/>
                  <a:pt x="62267" y="169448"/>
                  <a:pt x="0" y="0"/>
                </a:cubicBezTo>
                <a:close/>
              </a:path>
            </a:pathLst>
          </a:custGeom>
          <a:ln>
            <a:solidFill>
              <a:schemeClr val="tx1"/>
            </a:solidFill>
            <a:extLst>
              <a:ext uri="{C807C97D-BFC1-408E-A445-0C87EB9F89A2}">
                <ask:lineSketchStyleProps xmlns:ask="http://schemas.microsoft.com/office/drawing/2018/sketchyshapes" sd="294243253">
                  <a:prstGeom prst="rect">
                    <a:avLst/>
                  </a:prstGeom>
                  <ask:type>
                    <ask:lineSketchScribble/>
                  </ask:type>
                </ask:lineSketchStyleProps>
              </a:ext>
            </a:extLst>
          </a:ln>
        </p:spPr>
      </p:pic>
    </p:spTree>
    <p:extLst>
      <p:ext uri="{BB962C8B-B14F-4D97-AF65-F5344CB8AC3E}">
        <p14:creationId xmlns:p14="http://schemas.microsoft.com/office/powerpoint/2010/main" val="34724013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1146</Words>
  <Application>Microsoft Office PowerPoint</Application>
  <PresentationFormat>On-screen Show (4:3)</PresentationFormat>
  <Paragraphs>88</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Courier New</vt:lpstr>
      <vt:lpstr>Office Theme</vt:lpstr>
      <vt:lpstr>COM 1 SEC B</vt:lpstr>
      <vt:lpstr>Starter: match the news value to the definition</vt:lpstr>
      <vt:lpstr>PowerPoint Presentation</vt:lpstr>
      <vt:lpstr>Today: we will be looking at INDUSTRY and The Mirror</vt:lpstr>
      <vt:lpstr>Exam questions on these key concepts</vt:lpstr>
      <vt:lpstr>Industry context</vt:lpstr>
      <vt:lpstr>Industry context: from the factsheet</vt:lpstr>
      <vt:lpstr>So, who owns The Mirror?</vt:lpstr>
      <vt:lpstr>The Mirror views itself as ‘The Intelligent Tabloid’</vt:lpstr>
      <vt:lpstr>What is the significance of this pattern of ownership?</vt:lpstr>
      <vt:lpstr>PowerPoint Presentation</vt:lpstr>
      <vt:lpstr>How has The Mirror embraced changing technologies? </vt:lpstr>
      <vt:lpstr>How has regulation impacted the newspaper industry? </vt:lpstr>
      <vt:lpstr>The Mirror also fell foul of the phone-hacking scandal. They weren’t part of the original News of the World scandal, but it became clear that phone-hacking was a systemic problem in the news industry. The Mirror also had to publish an apology in 2015 for its phone-hacking activities.</vt:lpstr>
      <vt:lpstr>Exam questions on these key concepts</vt:lpstr>
      <vt:lpstr>Tasks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 1 SEC B</dc:title>
  <dc:creator>Clare Howard-Saunders</dc:creator>
  <cp:lastModifiedBy>Clare Howard-Saunders</cp:lastModifiedBy>
  <cp:revision>13</cp:revision>
  <dcterms:created xsi:type="dcterms:W3CDTF">2024-02-26T18:29:53Z</dcterms:created>
  <dcterms:modified xsi:type="dcterms:W3CDTF">2024-05-13T16:29:46Z</dcterms:modified>
</cp:coreProperties>
</file>