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88" r:id="rId3"/>
    <p:sldId id="289" r:id="rId4"/>
    <p:sldId id="311" r:id="rId5"/>
    <p:sldId id="316" r:id="rId6"/>
    <p:sldId id="319" r:id="rId7"/>
    <p:sldId id="320" r:id="rId8"/>
    <p:sldId id="317" r:id="rId9"/>
    <p:sldId id="321" r:id="rId10"/>
    <p:sldId id="322" r:id="rId11"/>
    <p:sldId id="323" r:id="rId12"/>
    <p:sldId id="325" r:id="rId13"/>
    <p:sldId id="326" r:id="rId14"/>
    <p:sldId id="308" r:id="rId15"/>
    <p:sldId id="313" r:id="rId16"/>
    <p:sldId id="29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Howard-Saunders" initials="CH" lastIdx="1" clrIdx="0">
    <p:extLst>
      <p:ext uri="{19B8F6BF-5375-455C-9EA6-DF929625EA0E}">
        <p15:presenceInfo xmlns:p15="http://schemas.microsoft.com/office/powerpoint/2012/main" userId="c21fb37210b29a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4" autoAdjust="0"/>
    <p:restoredTop sz="94660"/>
  </p:normalViewPr>
  <p:slideViewPr>
    <p:cSldViewPr snapToGrid="0">
      <p:cViewPr varScale="1">
        <p:scale>
          <a:sx n="88" d="100"/>
          <a:sy n="88" d="100"/>
        </p:scale>
        <p:origin x="66"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0T18:37:44.076"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EDF6F-853C-4B4C-833D-884B680C5502}" type="datetimeFigureOut">
              <a:rPr lang="en-GB" smtClean="0"/>
              <a:t>15/05/2024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946A8-0EBC-4D34-A191-BB1F25CADEFD}" type="slidenum">
              <a:rPr lang="en-GB" smtClean="0"/>
              <a:t>‹#›</a:t>
            </a:fld>
            <a:endParaRPr lang="en-GB"/>
          </a:p>
        </p:txBody>
      </p:sp>
    </p:spTree>
    <p:extLst>
      <p:ext uri="{BB962C8B-B14F-4D97-AF65-F5344CB8AC3E}">
        <p14:creationId xmlns:p14="http://schemas.microsoft.com/office/powerpoint/2010/main" val="3456585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8E717-ACE4-453D-8FB3-8A2931F7BB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Term 1 Lesson 1</a:t>
            </a:r>
          </a:p>
        </p:txBody>
      </p:sp>
    </p:spTree>
    <p:extLst>
      <p:ext uri="{BB962C8B-B14F-4D97-AF65-F5344CB8AC3E}">
        <p14:creationId xmlns:p14="http://schemas.microsoft.com/office/powerpoint/2010/main" val="88067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61EDA1A-7E35-4137-A11C-7DB5FBA9F4C4}"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4292810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61EDA1A-7E35-4137-A11C-7DB5FBA9F4C4}"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2559101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61EDA1A-7E35-4137-A11C-7DB5FBA9F4C4}"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2963363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61EDA1A-7E35-4137-A11C-7DB5FBA9F4C4}"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426531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1EDA1A-7E35-4137-A11C-7DB5FBA9F4C4}"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2854325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61EDA1A-7E35-4137-A11C-7DB5FBA9F4C4}" type="datetimeFigureOut">
              <a:rPr lang="en-GB" smtClean="0"/>
              <a:t>15/05/2024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153734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61EDA1A-7E35-4137-A11C-7DB5FBA9F4C4}" type="datetimeFigureOut">
              <a:rPr lang="en-GB" smtClean="0"/>
              <a:t>15/05/2024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229093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61EDA1A-7E35-4137-A11C-7DB5FBA9F4C4}" type="datetimeFigureOut">
              <a:rPr lang="en-GB" smtClean="0"/>
              <a:t>15/05/2024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129519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EDA1A-7E35-4137-A11C-7DB5FBA9F4C4}" type="datetimeFigureOut">
              <a:rPr lang="en-GB" smtClean="0"/>
              <a:t>15/05/2024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3073078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61EDA1A-7E35-4137-A11C-7DB5FBA9F4C4}" type="datetimeFigureOut">
              <a:rPr lang="en-GB" smtClean="0"/>
              <a:t>15/05/2024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130952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61EDA1A-7E35-4137-A11C-7DB5FBA9F4C4}" type="datetimeFigureOut">
              <a:rPr lang="en-GB" smtClean="0"/>
              <a:t>15/05/2024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CDBA9-F506-4293-975D-4D506083FB73}" type="slidenum">
              <a:rPr lang="en-GB" smtClean="0"/>
              <a:t>‹#›</a:t>
            </a:fld>
            <a:endParaRPr lang="en-GB"/>
          </a:p>
        </p:txBody>
      </p:sp>
    </p:spTree>
    <p:extLst>
      <p:ext uri="{BB962C8B-B14F-4D97-AF65-F5344CB8AC3E}">
        <p14:creationId xmlns:p14="http://schemas.microsoft.com/office/powerpoint/2010/main" val="11607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EDA1A-7E35-4137-A11C-7DB5FBA9F4C4}" type="datetimeFigureOut">
              <a:rPr lang="en-GB" smtClean="0"/>
              <a:t>15/05/2024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CDBA9-F506-4293-975D-4D506083FB73}" type="slidenum">
              <a:rPr lang="en-GB" smtClean="0"/>
              <a:t>‹#›</a:t>
            </a:fld>
            <a:endParaRPr lang="en-GB"/>
          </a:p>
        </p:txBody>
      </p:sp>
    </p:spTree>
    <p:extLst>
      <p:ext uri="{BB962C8B-B14F-4D97-AF65-F5344CB8AC3E}">
        <p14:creationId xmlns:p14="http://schemas.microsoft.com/office/powerpoint/2010/main" val="745895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tomorrowspapers.co.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reuters.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834887"/>
            <a:ext cx="9144000" cy="1497496"/>
          </a:xfrm>
          <a:solidFill>
            <a:srgbClr val="92D050"/>
          </a:solidFill>
        </p:spPr>
        <p:txBody>
          <a:bodyPr>
            <a:noAutofit/>
          </a:bodyPr>
          <a:lstStyle/>
          <a:p>
            <a:r>
              <a:rPr lang="en-GB" sz="9600" b="1" dirty="0">
                <a:latin typeface="+mn-lt"/>
              </a:rPr>
              <a:t>COM 1 SEC B</a:t>
            </a:r>
          </a:p>
        </p:txBody>
      </p:sp>
      <p:sp>
        <p:nvSpPr>
          <p:cNvPr id="3" name="Subtitle 2"/>
          <p:cNvSpPr>
            <a:spLocks noGrp="1"/>
          </p:cNvSpPr>
          <p:nvPr>
            <p:ph type="subTitle" idx="1"/>
          </p:nvPr>
        </p:nvSpPr>
        <p:spPr>
          <a:xfrm>
            <a:off x="214393" y="4178293"/>
            <a:ext cx="8715214" cy="1193769"/>
          </a:xfrm>
        </p:spPr>
        <p:txBody>
          <a:bodyPr>
            <a:noAutofit/>
          </a:bodyPr>
          <a:lstStyle/>
          <a:p>
            <a:r>
              <a:rPr lang="en-GB" sz="2800" dirty="0" smtClean="0"/>
              <a:t>L4: </a:t>
            </a:r>
            <a:r>
              <a:rPr lang="en-GB" sz="2800" dirty="0"/>
              <a:t>Newspapers – </a:t>
            </a:r>
            <a:r>
              <a:rPr lang="en-GB" sz="2800" dirty="0" smtClean="0"/>
              <a:t>Audience and The Times</a:t>
            </a:r>
            <a:endParaRPr lang="en-GB" sz="2800" b="1"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9F2017-00EC-410E-BC58-683B3B49D387}"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tle 1"/>
          <p:cNvSpPr txBox="1">
            <a:spLocks/>
          </p:cNvSpPr>
          <p:nvPr/>
        </p:nvSpPr>
        <p:spPr>
          <a:xfrm>
            <a:off x="0" y="2595273"/>
            <a:ext cx="9144000" cy="1193769"/>
          </a:xfrm>
          <a:prstGeom prst="rect">
            <a:avLst/>
          </a:prstGeom>
          <a:solidFill>
            <a:schemeClr val="bg1">
              <a:lumMod val="6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alibri Light" panose="020F0302020204030204"/>
                <a:ea typeface="+mj-ea"/>
                <a:cs typeface="+mj-cs"/>
              </a:rPr>
              <a:t>Industry and Audience</a:t>
            </a:r>
          </a:p>
        </p:txBody>
      </p:sp>
      <p:pic>
        <p:nvPicPr>
          <p:cNvPr id="9" name="Picture 8">
            <a:extLst>
              <a:ext uri="{FF2B5EF4-FFF2-40B4-BE49-F238E27FC236}">
                <a16:creationId xmlns:a16="http://schemas.microsoft.com/office/drawing/2014/main" id="{612EED40-43F1-8FB5-8D8C-F0DB189CA6DA}"/>
              </a:ext>
            </a:extLst>
          </p:cNvPr>
          <p:cNvPicPr>
            <a:picLocks noChangeAspect="1"/>
          </p:cNvPicPr>
          <p:nvPr/>
        </p:nvPicPr>
        <p:blipFill>
          <a:blip r:embed="rId3"/>
          <a:stretch>
            <a:fillRect/>
          </a:stretch>
        </p:blipFill>
        <p:spPr>
          <a:xfrm>
            <a:off x="5962025" y="5630302"/>
            <a:ext cx="3077968" cy="8847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8051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9CD9-A4C7-51F7-1E9D-3575945A8ECC}"/>
              </a:ext>
            </a:extLst>
          </p:cNvPr>
          <p:cNvSpPr>
            <a:spLocks noGrp="1"/>
          </p:cNvSpPr>
          <p:nvPr>
            <p:ph type="title"/>
          </p:nvPr>
        </p:nvSpPr>
        <p:spPr>
          <a:xfrm>
            <a:off x="-1" y="109131"/>
            <a:ext cx="9144001" cy="782738"/>
          </a:xfrm>
          <a:solidFill>
            <a:srgbClr val="92D050"/>
          </a:solidFill>
        </p:spPr>
        <p:txBody>
          <a:bodyPr>
            <a:normAutofit fontScale="90000"/>
          </a:bodyPr>
          <a:lstStyle/>
          <a:p>
            <a:r>
              <a:rPr lang="en-GB" dirty="0" smtClean="0"/>
              <a:t>Theoretical approaches: Reception Theory</a:t>
            </a:r>
            <a:endParaRPr lang="en-GB" dirty="0"/>
          </a:p>
        </p:txBody>
      </p:sp>
      <p:sp>
        <p:nvSpPr>
          <p:cNvPr id="3" name="Content Placeholder 2">
            <a:extLst>
              <a:ext uri="{FF2B5EF4-FFF2-40B4-BE49-F238E27FC236}">
                <a16:creationId xmlns:a16="http://schemas.microsoft.com/office/drawing/2014/main" id="{548C40FC-6F5D-A371-6AD1-B5EB3CEF0CC5}"/>
              </a:ext>
            </a:extLst>
          </p:cNvPr>
          <p:cNvSpPr>
            <a:spLocks noGrp="1"/>
          </p:cNvSpPr>
          <p:nvPr>
            <p:ph idx="1"/>
          </p:nvPr>
        </p:nvSpPr>
        <p:spPr>
          <a:xfrm>
            <a:off x="6461183" y="1834252"/>
            <a:ext cx="2459607" cy="4351338"/>
          </a:xfrm>
        </p:spPr>
        <p:txBody>
          <a:bodyPr/>
          <a:lstStyle/>
          <a:p>
            <a:pPr marL="0" indent="0">
              <a:buNone/>
            </a:pPr>
            <a:r>
              <a:rPr lang="en-GB" dirty="0" smtClean="0"/>
              <a:t>When we do our case studies, we will be looking for examples of news stories that could be interpreted in various ways in both papers</a:t>
            </a:r>
            <a:endParaRPr lang="en-GB" dirty="0"/>
          </a:p>
        </p:txBody>
      </p:sp>
      <p:pic>
        <p:nvPicPr>
          <p:cNvPr id="5" name="Picture 4"/>
          <p:cNvPicPr>
            <a:picLocks noChangeAspect="1"/>
          </p:cNvPicPr>
          <p:nvPr/>
        </p:nvPicPr>
        <p:blipFill>
          <a:blip r:embed="rId2"/>
          <a:stretch>
            <a:fillRect/>
          </a:stretch>
        </p:blipFill>
        <p:spPr>
          <a:xfrm>
            <a:off x="269185" y="1929720"/>
            <a:ext cx="5786557" cy="3504921"/>
          </a:xfrm>
          <a:prstGeom prst="rect">
            <a:avLst/>
          </a:prstGeom>
          <a:ln>
            <a:solidFill>
              <a:schemeClr val="accent1"/>
            </a:solidFill>
          </a:ln>
        </p:spPr>
      </p:pic>
    </p:spTree>
    <p:extLst>
      <p:ext uri="{BB962C8B-B14F-4D97-AF65-F5344CB8AC3E}">
        <p14:creationId xmlns:p14="http://schemas.microsoft.com/office/powerpoint/2010/main" val="2700108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55" y="2675731"/>
            <a:ext cx="3356754" cy="1325563"/>
          </a:xfrm>
        </p:spPr>
        <p:txBody>
          <a:bodyPr>
            <a:noAutofit/>
          </a:bodyPr>
          <a:lstStyle/>
          <a:p>
            <a:r>
              <a:rPr lang="en-GB" sz="3200" dirty="0" smtClean="0"/>
              <a:t>Here’s the front page I had the strongest ‘preferred’ reading </a:t>
            </a:r>
            <a:r>
              <a:rPr lang="en-GB" sz="3200" dirty="0" smtClean="0"/>
              <a:t> for </a:t>
            </a:r>
            <a:r>
              <a:rPr lang="en-GB" sz="3200" dirty="0" smtClean="0"/>
              <a:t>on Tuesday 14</a:t>
            </a:r>
            <a:r>
              <a:rPr lang="en-GB" sz="3200" baseline="30000" dirty="0" smtClean="0"/>
              <a:t>th</a:t>
            </a:r>
            <a:r>
              <a:rPr lang="en-GB" sz="3200" dirty="0" smtClean="0"/>
              <a:t> May</a:t>
            </a:r>
            <a:endParaRPr lang="en-GB" sz="3200" dirty="0"/>
          </a:p>
        </p:txBody>
      </p:sp>
      <p:pic>
        <p:nvPicPr>
          <p:cNvPr id="1026" name="Picture 2" descr="Tuesday's front i newspaper: EXCLUSIVEFour leading nature charities are sounding the alarm as one in six species in the UK face exti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634" y="95186"/>
            <a:ext cx="5158597" cy="671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834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55" y="402771"/>
            <a:ext cx="3549616" cy="5725886"/>
          </a:xfrm>
        </p:spPr>
        <p:txBody>
          <a:bodyPr>
            <a:noAutofit/>
          </a:bodyPr>
          <a:lstStyle/>
          <a:p>
            <a:r>
              <a:rPr lang="en-GB" sz="3200" dirty="0" smtClean="0"/>
              <a:t>Here’s the front page I had the strongest ‘oppositional’ reading ‘ to on Tuesday 14</a:t>
            </a:r>
            <a:r>
              <a:rPr lang="en-GB" sz="3200" baseline="30000" dirty="0" smtClean="0"/>
              <a:t>th</a:t>
            </a:r>
            <a:r>
              <a:rPr lang="en-GB" sz="3200" dirty="0" smtClean="0"/>
              <a:t> </a:t>
            </a:r>
            <a:r>
              <a:rPr lang="en-GB" sz="3200" dirty="0" smtClean="0"/>
              <a:t>May</a:t>
            </a:r>
            <a:br>
              <a:rPr lang="en-GB" sz="3200" dirty="0" smtClean="0"/>
            </a:br>
            <a:r>
              <a:rPr lang="en-GB" sz="3200" dirty="0"/>
              <a:t/>
            </a:r>
            <a:br>
              <a:rPr lang="en-GB" sz="3200" dirty="0"/>
            </a:br>
            <a:r>
              <a:rPr lang="en-GB" sz="3200" dirty="0" smtClean="0"/>
              <a:t>What about you? </a:t>
            </a:r>
            <a:r>
              <a:rPr lang="en-US" sz="1400" dirty="0">
                <a:hlinkClick r:id="rId2"/>
              </a:rPr>
              <a:t>Tomorrow's Papers Today - UK Front Pages - Latest Newspaper Headlines (tomorrowspapers.co.uk)</a:t>
            </a:r>
            <a:endParaRPr lang="en-GB" sz="1400" dirty="0"/>
          </a:p>
        </p:txBody>
      </p:sp>
      <p:pic>
        <p:nvPicPr>
          <p:cNvPr id="3074" name="Picture 2" descr="Daily Telegraph: Three charged with aiding Hong Kong intelligence service"/>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886633" y="0"/>
            <a:ext cx="48345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936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9CD9-A4C7-51F7-1E9D-3575945A8ECC}"/>
              </a:ext>
            </a:extLst>
          </p:cNvPr>
          <p:cNvSpPr>
            <a:spLocks noGrp="1"/>
          </p:cNvSpPr>
          <p:nvPr>
            <p:ph type="title"/>
          </p:nvPr>
        </p:nvSpPr>
        <p:spPr>
          <a:xfrm>
            <a:off x="-1" y="109131"/>
            <a:ext cx="9144001" cy="782738"/>
          </a:xfrm>
          <a:solidFill>
            <a:srgbClr val="92D050"/>
          </a:solidFill>
        </p:spPr>
        <p:txBody>
          <a:bodyPr>
            <a:normAutofit fontScale="90000"/>
          </a:bodyPr>
          <a:lstStyle/>
          <a:p>
            <a:r>
              <a:rPr lang="en-GB" dirty="0" smtClean="0"/>
              <a:t>Theoretical approaches: End of Audience</a:t>
            </a:r>
            <a:endParaRPr lang="en-GB" dirty="0"/>
          </a:p>
        </p:txBody>
      </p:sp>
      <p:sp>
        <p:nvSpPr>
          <p:cNvPr id="3" name="Content Placeholder 2">
            <a:extLst>
              <a:ext uri="{FF2B5EF4-FFF2-40B4-BE49-F238E27FC236}">
                <a16:creationId xmlns:a16="http://schemas.microsoft.com/office/drawing/2014/main" id="{548C40FC-6F5D-A371-6AD1-B5EB3CEF0CC5}"/>
              </a:ext>
            </a:extLst>
          </p:cNvPr>
          <p:cNvSpPr>
            <a:spLocks noGrp="1"/>
          </p:cNvSpPr>
          <p:nvPr>
            <p:ph idx="1"/>
          </p:nvPr>
        </p:nvSpPr>
        <p:spPr>
          <a:xfrm>
            <a:off x="6461183" y="1834252"/>
            <a:ext cx="2459607" cy="4351338"/>
          </a:xfrm>
        </p:spPr>
        <p:txBody>
          <a:bodyPr/>
          <a:lstStyle/>
          <a:p>
            <a:pPr marL="0" indent="0">
              <a:buNone/>
            </a:pPr>
            <a:r>
              <a:rPr lang="en-GB" dirty="0" smtClean="0"/>
              <a:t>When we do our case studies, we will be looking for examples of interactive opportunities on both websites</a:t>
            </a:r>
            <a:endParaRPr lang="en-GB" dirty="0"/>
          </a:p>
        </p:txBody>
      </p:sp>
      <p:pic>
        <p:nvPicPr>
          <p:cNvPr id="4" name="Picture 3"/>
          <p:cNvPicPr>
            <a:picLocks noChangeAspect="1"/>
          </p:cNvPicPr>
          <p:nvPr/>
        </p:nvPicPr>
        <p:blipFill>
          <a:blip r:embed="rId2"/>
          <a:stretch>
            <a:fillRect/>
          </a:stretch>
        </p:blipFill>
        <p:spPr>
          <a:xfrm>
            <a:off x="231385" y="1526343"/>
            <a:ext cx="6035605" cy="3865166"/>
          </a:xfrm>
          <a:prstGeom prst="rect">
            <a:avLst/>
          </a:prstGeom>
          <a:ln>
            <a:solidFill>
              <a:schemeClr val="accent1"/>
            </a:solidFill>
          </a:ln>
        </p:spPr>
      </p:pic>
    </p:spTree>
    <p:extLst>
      <p:ext uri="{BB962C8B-B14F-4D97-AF65-F5344CB8AC3E}">
        <p14:creationId xmlns:p14="http://schemas.microsoft.com/office/powerpoint/2010/main" val="80798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A4DA-9147-6C37-5E43-5D46F3DAA40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7DB05E6-6F87-FADD-A749-C1A50E07C5E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27A6830-EFEF-D796-EC93-F2FBEA9B504D}"/>
              </a:ext>
            </a:extLst>
          </p:cNvPr>
          <p:cNvPicPr>
            <a:picLocks noChangeAspect="1"/>
          </p:cNvPicPr>
          <p:nvPr/>
        </p:nvPicPr>
        <p:blipFill>
          <a:blip r:embed="rId2"/>
          <a:stretch>
            <a:fillRect/>
          </a:stretch>
        </p:blipFill>
        <p:spPr>
          <a:xfrm>
            <a:off x="125185" y="555184"/>
            <a:ext cx="8893629" cy="5747632"/>
          </a:xfrm>
          <a:custGeom>
            <a:avLst/>
            <a:gdLst>
              <a:gd name="connsiteX0" fmla="*/ 0 w 8893629"/>
              <a:gd name="connsiteY0" fmla="*/ 0 h 5747632"/>
              <a:gd name="connsiteX1" fmla="*/ 681845 w 8893629"/>
              <a:gd name="connsiteY1" fmla="*/ 0 h 5747632"/>
              <a:gd name="connsiteX2" fmla="*/ 1096881 w 8893629"/>
              <a:gd name="connsiteY2" fmla="*/ 0 h 5747632"/>
              <a:gd name="connsiteX3" fmla="*/ 1867662 w 8893629"/>
              <a:gd name="connsiteY3" fmla="*/ 0 h 5747632"/>
              <a:gd name="connsiteX4" fmla="*/ 2460571 w 8893629"/>
              <a:gd name="connsiteY4" fmla="*/ 0 h 5747632"/>
              <a:gd name="connsiteX5" fmla="*/ 2964543 w 8893629"/>
              <a:gd name="connsiteY5" fmla="*/ 0 h 5747632"/>
              <a:gd name="connsiteX6" fmla="*/ 3379579 w 8893629"/>
              <a:gd name="connsiteY6" fmla="*/ 0 h 5747632"/>
              <a:gd name="connsiteX7" fmla="*/ 3972488 w 8893629"/>
              <a:gd name="connsiteY7" fmla="*/ 0 h 5747632"/>
              <a:gd name="connsiteX8" fmla="*/ 4387524 w 8893629"/>
              <a:gd name="connsiteY8" fmla="*/ 0 h 5747632"/>
              <a:gd name="connsiteX9" fmla="*/ 4713623 w 8893629"/>
              <a:gd name="connsiteY9" fmla="*/ 0 h 5747632"/>
              <a:gd name="connsiteX10" fmla="*/ 5306532 w 8893629"/>
              <a:gd name="connsiteY10" fmla="*/ 0 h 5747632"/>
              <a:gd name="connsiteX11" fmla="*/ 5632632 w 8893629"/>
              <a:gd name="connsiteY11" fmla="*/ 0 h 5747632"/>
              <a:gd name="connsiteX12" fmla="*/ 6136604 w 8893629"/>
              <a:gd name="connsiteY12" fmla="*/ 0 h 5747632"/>
              <a:gd name="connsiteX13" fmla="*/ 6551640 w 8893629"/>
              <a:gd name="connsiteY13" fmla="*/ 0 h 5747632"/>
              <a:gd name="connsiteX14" fmla="*/ 7233485 w 8893629"/>
              <a:gd name="connsiteY14" fmla="*/ 0 h 5747632"/>
              <a:gd name="connsiteX15" fmla="*/ 7559585 w 8893629"/>
              <a:gd name="connsiteY15" fmla="*/ 0 h 5747632"/>
              <a:gd name="connsiteX16" fmla="*/ 8330366 w 8893629"/>
              <a:gd name="connsiteY16" fmla="*/ 0 h 5747632"/>
              <a:gd name="connsiteX17" fmla="*/ 8893629 w 8893629"/>
              <a:gd name="connsiteY17" fmla="*/ 0 h 5747632"/>
              <a:gd name="connsiteX18" fmla="*/ 8893629 w 8893629"/>
              <a:gd name="connsiteY18" fmla="*/ 517287 h 5747632"/>
              <a:gd name="connsiteX19" fmla="*/ 8893629 w 8893629"/>
              <a:gd name="connsiteY19" fmla="*/ 919621 h 5747632"/>
              <a:gd name="connsiteX20" fmla="*/ 8893629 w 8893629"/>
              <a:gd name="connsiteY20" fmla="*/ 1609337 h 5747632"/>
              <a:gd name="connsiteX21" fmla="*/ 8893629 w 8893629"/>
              <a:gd name="connsiteY21" fmla="*/ 2126624 h 5747632"/>
              <a:gd name="connsiteX22" fmla="*/ 8893629 w 8893629"/>
              <a:gd name="connsiteY22" fmla="*/ 2816340 h 5747632"/>
              <a:gd name="connsiteX23" fmla="*/ 8893629 w 8893629"/>
              <a:gd name="connsiteY23" fmla="*/ 3218674 h 5747632"/>
              <a:gd name="connsiteX24" fmla="*/ 8893629 w 8893629"/>
              <a:gd name="connsiteY24" fmla="*/ 3850913 h 5747632"/>
              <a:gd name="connsiteX25" fmla="*/ 8893629 w 8893629"/>
              <a:gd name="connsiteY25" fmla="*/ 4540629 h 5747632"/>
              <a:gd name="connsiteX26" fmla="*/ 8893629 w 8893629"/>
              <a:gd name="connsiteY26" fmla="*/ 5115392 h 5747632"/>
              <a:gd name="connsiteX27" fmla="*/ 8893629 w 8893629"/>
              <a:gd name="connsiteY27" fmla="*/ 5747632 h 5747632"/>
              <a:gd name="connsiteX28" fmla="*/ 8211784 w 8893629"/>
              <a:gd name="connsiteY28" fmla="*/ 5747632 h 5747632"/>
              <a:gd name="connsiteX29" fmla="*/ 7441003 w 8893629"/>
              <a:gd name="connsiteY29" fmla="*/ 5747632 h 5747632"/>
              <a:gd name="connsiteX30" fmla="*/ 6937031 w 8893629"/>
              <a:gd name="connsiteY30" fmla="*/ 5747632 h 5747632"/>
              <a:gd name="connsiteX31" fmla="*/ 6521995 w 8893629"/>
              <a:gd name="connsiteY31" fmla="*/ 5747632 h 5747632"/>
              <a:gd name="connsiteX32" fmla="*/ 5840150 w 8893629"/>
              <a:gd name="connsiteY32" fmla="*/ 5747632 h 5747632"/>
              <a:gd name="connsiteX33" fmla="*/ 5069369 w 8893629"/>
              <a:gd name="connsiteY33" fmla="*/ 5747632 h 5747632"/>
              <a:gd name="connsiteX34" fmla="*/ 4565396 w 8893629"/>
              <a:gd name="connsiteY34" fmla="*/ 5747632 h 5747632"/>
              <a:gd name="connsiteX35" fmla="*/ 4061424 w 8893629"/>
              <a:gd name="connsiteY35" fmla="*/ 5747632 h 5747632"/>
              <a:gd name="connsiteX36" fmla="*/ 3468515 w 8893629"/>
              <a:gd name="connsiteY36" fmla="*/ 5747632 h 5747632"/>
              <a:gd name="connsiteX37" fmla="*/ 3053479 w 8893629"/>
              <a:gd name="connsiteY37" fmla="*/ 5747632 h 5747632"/>
              <a:gd name="connsiteX38" fmla="*/ 2638443 w 8893629"/>
              <a:gd name="connsiteY38" fmla="*/ 5747632 h 5747632"/>
              <a:gd name="connsiteX39" fmla="*/ 2045535 w 8893629"/>
              <a:gd name="connsiteY39" fmla="*/ 5747632 h 5747632"/>
              <a:gd name="connsiteX40" fmla="*/ 1541562 w 8893629"/>
              <a:gd name="connsiteY40" fmla="*/ 5747632 h 5747632"/>
              <a:gd name="connsiteX41" fmla="*/ 1126526 w 8893629"/>
              <a:gd name="connsiteY41" fmla="*/ 5747632 h 5747632"/>
              <a:gd name="connsiteX42" fmla="*/ 533618 w 8893629"/>
              <a:gd name="connsiteY42" fmla="*/ 5747632 h 5747632"/>
              <a:gd name="connsiteX43" fmla="*/ 0 w 8893629"/>
              <a:gd name="connsiteY43" fmla="*/ 5747632 h 5747632"/>
              <a:gd name="connsiteX44" fmla="*/ 0 w 8893629"/>
              <a:gd name="connsiteY44" fmla="*/ 5345298 h 5747632"/>
              <a:gd name="connsiteX45" fmla="*/ 0 w 8893629"/>
              <a:gd name="connsiteY45" fmla="*/ 4713058 h 5747632"/>
              <a:gd name="connsiteX46" fmla="*/ 0 w 8893629"/>
              <a:gd name="connsiteY46" fmla="*/ 4253248 h 5747632"/>
              <a:gd name="connsiteX47" fmla="*/ 0 w 8893629"/>
              <a:gd name="connsiteY47" fmla="*/ 3621008 h 5747632"/>
              <a:gd name="connsiteX48" fmla="*/ 0 w 8893629"/>
              <a:gd name="connsiteY48" fmla="*/ 2931292 h 5747632"/>
              <a:gd name="connsiteX49" fmla="*/ 0 w 8893629"/>
              <a:gd name="connsiteY49" fmla="*/ 2528958 h 5747632"/>
              <a:gd name="connsiteX50" fmla="*/ 0 w 8893629"/>
              <a:gd name="connsiteY50" fmla="*/ 2069148 h 5747632"/>
              <a:gd name="connsiteX51" fmla="*/ 0 w 8893629"/>
              <a:gd name="connsiteY51" fmla="*/ 1379432 h 5747632"/>
              <a:gd name="connsiteX52" fmla="*/ 0 w 8893629"/>
              <a:gd name="connsiteY52" fmla="*/ 747192 h 5747632"/>
              <a:gd name="connsiteX53" fmla="*/ 0 w 8893629"/>
              <a:gd name="connsiteY53" fmla="*/ 0 h 574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893629" h="5747632" fill="none" extrusionOk="0">
                <a:moveTo>
                  <a:pt x="0" y="0"/>
                </a:moveTo>
                <a:cubicBezTo>
                  <a:pt x="141536" y="-52773"/>
                  <a:pt x="385019" y="52843"/>
                  <a:pt x="681845" y="0"/>
                </a:cubicBezTo>
                <a:cubicBezTo>
                  <a:pt x="978672" y="-52843"/>
                  <a:pt x="912326" y="3151"/>
                  <a:pt x="1096881" y="0"/>
                </a:cubicBezTo>
                <a:cubicBezTo>
                  <a:pt x="1281436" y="-3151"/>
                  <a:pt x="1502257" y="29847"/>
                  <a:pt x="1867662" y="0"/>
                </a:cubicBezTo>
                <a:cubicBezTo>
                  <a:pt x="2233067" y="-29847"/>
                  <a:pt x="2277549" y="17761"/>
                  <a:pt x="2460571" y="0"/>
                </a:cubicBezTo>
                <a:cubicBezTo>
                  <a:pt x="2643593" y="-17761"/>
                  <a:pt x="2804219" y="15401"/>
                  <a:pt x="2964543" y="0"/>
                </a:cubicBezTo>
                <a:cubicBezTo>
                  <a:pt x="3124867" y="-15401"/>
                  <a:pt x="3238780" y="18761"/>
                  <a:pt x="3379579" y="0"/>
                </a:cubicBezTo>
                <a:cubicBezTo>
                  <a:pt x="3520378" y="-18761"/>
                  <a:pt x="3805796" y="14778"/>
                  <a:pt x="3972488" y="0"/>
                </a:cubicBezTo>
                <a:cubicBezTo>
                  <a:pt x="4139180" y="-14778"/>
                  <a:pt x="4212163" y="48859"/>
                  <a:pt x="4387524" y="0"/>
                </a:cubicBezTo>
                <a:cubicBezTo>
                  <a:pt x="4562885" y="-48859"/>
                  <a:pt x="4596085" y="32991"/>
                  <a:pt x="4713623" y="0"/>
                </a:cubicBezTo>
                <a:cubicBezTo>
                  <a:pt x="4831161" y="-32991"/>
                  <a:pt x="5050530" y="52837"/>
                  <a:pt x="5306532" y="0"/>
                </a:cubicBezTo>
                <a:cubicBezTo>
                  <a:pt x="5562534" y="-52837"/>
                  <a:pt x="5548889" y="27613"/>
                  <a:pt x="5632632" y="0"/>
                </a:cubicBezTo>
                <a:cubicBezTo>
                  <a:pt x="5716375" y="-27613"/>
                  <a:pt x="6015787" y="44874"/>
                  <a:pt x="6136604" y="0"/>
                </a:cubicBezTo>
                <a:cubicBezTo>
                  <a:pt x="6257421" y="-44874"/>
                  <a:pt x="6416011" y="4210"/>
                  <a:pt x="6551640" y="0"/>
                </a:cubicBezTo>
                <a:cubicBezTo>
                  <a:pt x="6687269" y="-4210"/>
                  <a:pt x="7011366" y="47599"/>
                  <a:pt x="7233485" y="0"/>
                </a:cubicBezTo>
                <a:cubicBezTo>
                  <a:pt x="7455604" y="-47599"/>
                  <a:pt x="7407915" y="15554"/>
                  <a:pt x="7559585" y="0"/>
                </a:cubicBezTo>
                <a:cubicBezTo>
                  <a:pt x="7711255" y="-15554"/>
                  <a:pt x="8048575" y="29743"/>
                  <a:pt x="8330366" y="0"/>
                </a:cubicBezTo>
                <a:cubicBezTo>
                  <a:pt x="8612157" y="-29743"/>
                  <a:pt x="8651660" y="64721"/>
                  <a:pt x="8893629" y="0"/>
                </a:cubicBezTo>
                <a:cubicBezTo>
                  <a:pt x="8952102" y="211319"/>
                  <a:pt x="8885271" y="345833"/>
                  <a:pt x="8893629" y="517287"/>
                </a:cubicBezTo>
                <a:cubicBezTo>
                  <a:pt x="8901987" y="688741"/>
                  <a:pt x="8867138" y="794352"/>
                  <a:pt x="8893629" y="919621"/>
                </a:cubicBezTo>
                <a:cubicBezTo>
                  <a:pt x="8920120" y="1044890"/>
                  <a:pt x="8838568" y="1385096"/>
                  <a:pt x="8893629" y="1609337"/>
                </a:cubicBezTo>
                <a:cubicBezTo>
                  <a:pt x="8948690" y="1833578"/>
                  <a:pt x="8840804" y="1973117"/>
                  <a:pt x="8893629" y="2126624"/>
                </a:cubicBezTo>
                <a:cubicBezTo>
                  <a:pt x="8946454" y="2280131"/>
                  <a:pt x="8877349" y="2489738"/>
                  <a:pt x="8893629" y="2816340"/>
                </a:cubicBezTo>
                <a:cubicBezTo>
                  <a:pt x="8909909" y="3142942"/>
                  <a:pt x="8868653" y="3033226"/>
                  <a:pt x="8893629" y="3218674"/>
                </a:cubicBezTo>
                <a:cubicBezTo>
                  <a:pt x="8918605" y="3404122"/>
                  <a:pt x="8872138" y="3544343"/>
                  <a:pt x="8893629" y="3850913"/>
                </a:cubicBezTo>
                <a:cubicBezTo>
                  <a:pt x="8915120" y="4157483"/>
                  <a:pt x="8852160" y="4356303"/>
                  <a:pt x="8893629" y="4540629"/>
                </a:cubicBezTo>
                <a:cubicBezTo>
                  <a:pt x="8935098" y="4724955"/>
                  <a:pt x="8870751" y="4851908"/>
                  <a:pt x="8893629" y="5115392"/>
                </a:cubicBezTo>
                <a:cubicBezTo>
                  <a:pt x="8916507" y="5378876"/>
                  <a:pt x="8892349" y="5504071"/>
                  <a:pt x="8893629" y="5747632"/>
                </a:cubicBezTo>
                <a:cubicBezTo>
                  <a:pt x="8618512" y="5806527"/>
                  <a:pt x="8473987" y="5674646"/>
                  <a:pt x="8211784" y="5747632"/>
                </a:cubicBezTo>
                <a:cubicBezTo>
                  <a:pt x="7949582" y="5820618"/>
                  <a:pt x="7773490" y="5665370"/>
                  <a:pt x="7441003" y="5747632"/>
                </a:cubicBezTo>
                <a:cubicBezTo>
                  <a:pt x="7108516" y="5829894"/>
                  <a:pt x="7117722" y="5728650"/>
                  <a:pt x="6937031" y="5747632"/>
                </a:cubicBezTo>
                <a:cubicBezTo>
                  <a:pt x="6756340" y="5766614"/>
                  <a:pt x="6721112" y="5703380"/>
                  <a:pt x="6521995" y="5747632"/>
                </a:cubicBezTo>
                <a:cubicBezTo>
                  <a:pt x="6322878" y="5791884"/>
                  <a:pt x="6055476" y="5721118"/>
                  <a:pt x="5840150" y="5747632"/>
                </a:cubicBezTo>
                <a:cubicBezTo>
                  <a:pt x="5624825" y="5774146"/>
                  <a:pt x="5399467" y="5723673"/>
                  <a:pt x="5069369" y="5747632"/>
                </a:cubicBezTo>
                <a:cubicBezTo>
                  <a:pt x="4739271" y="5771591"/>
                  <a:pt x="4685727" y="5735163"/>
                  <a:pt x="4565396" y="5747632"/>
                </a:cubicBezTo>
                <a:cubicBezTo>
                  <a:pt x="4445065" y="5760101"/>
                  <a:pt x="4163864" y="5743289"/>
                  <a:pt x="4061424" y="5747632"/>
                </a:cubicBezTo>
                <a:cubicBezTo>
                  <a:pt x="3958984" y="5751975"/>
                  <a:pt x="3637272" y="5715879"/>
                  <a:pt x="3468515" y="5747632"/>
                </a:cubicBezTo>
                <a:cubicBezTo>
                  <a:pt x="3299758" y="5779385"/>
                  <a:pt x="3206168" y="5735720"/>
                  <a:pt x="3053479" y="5747632"/>
                </a:cubicBezTo>
                <a:cubicBezTo>
                  <a:pt x="2900790" y="5759544"/>
                  <a:pt x="2835560" y="5726896"/>
                  <a:pt x="2638443" y="5747632"/>
                </a:cubicBezTo>
                <a:cubicBezTo>
                  <a:pt x="2441326" y="5768368"/>
                  <a:pt x="2254687" y="5695862"/>
                  <a:pt x="2045535" y="5747632"/>
                </a:cubicBezTo>
                <a:cubicBezTo>
                  <a:pt x="1836383" y="5799402"/>
                  <a:pt x="1664719" y="5734385"/>
                  <a:pt x="1541562" y="5747632"/>
                </a:cubicBezTo>
                <a:cubicBezTo>
                  <a:pt x="1418405" y="5760879"/>
                  <a:pt x="1324260" y="5717594"/>
                  <a:pt x="1126526" y="5747632"/>
                </a:cubicBezTo>
                <a:cubicBezTo>
                  <a:pt x="928792" y="5777670"/>
                  <a:pt x="809768" y="5695952"/>
                  <a:pt x="533618" y="5747632"/>
                </a:cubicBezTo>
                <a:cubicBezTo>
                  <a:pt x="257468" y="5799312"/>
                  <a:pt x="129043" y="5722948"/>
                  <a:pt x="0" y="5747632"/>
                </a:cubicBezTo>
                <a:cubicBezTo>
                  <a:pt x="-20375" y="5600253"/>
                  <a:pt x="3914" y="5531906"/>
                  <a:pt x="0" y="5345298"/>
                </a:cubicBezTo>
                <a:cubicBezTo>
                  <a:pt x="-3914" y="5158690"/>
                  <a:pt x="68356" y="4865422"/>
                  <a:pt x="0" y="4713058"/>
                </a:cubicBezTo>
                <a:cubicBezTo>
                  <a:pt x="-68356" y="4560694"/>
                  <a:pt x="6792" y="4347167"/>
                  <a:pt x="0" y="4253248"/>
                </a:cubicBezTo>
                <a:cubicBezTo>
                  <a:pt x="-6792" y="4159329"/>
                  <a:pt x="49070" y="3763217"/>
                  <a:pt x="0" y="3621008"/>
                </a:cubicBezTo>
                <a:cubicBezTo>
                  <a:pt x="-49070" y="3478799"/>
                  <a:pt x="42728" y="3160905"/>
                  <a:pt x="0" y="2931292"/>
                </a:cubicBezTo>
                <a:cubicBezTo>
                  <a:pt x="-42728" y="2701679"/>
                  <a:pt x="34197" y="2673570"/>
                  <a:pt x="0" y="2528958"/>
                </a:cubicBezTo>
                <a:cubicBezTo>
                  <a:pt x="-34197" y="2384346"/>
                  <a:pt x="4061" y="2202023"/>
                  <a:pt x="0" y="2069148"/>
                </a:cubicBezTo>
                <a:cubicBezTo>
                  <a:pt x="-4061" y="1936273"/>
                  <a:pt x="61801" y="1666289"/>
                  <a:pt x="0" y="1379432"/>
                </a:cubicBezTo>
                <a:cubicBezTo>
                  <a:pt x="-61801" y="1092575"/>
                  <a:pt x="61601" y="993035"/>
                  <a:pt x="0" y="747192"/>
                </a:cubicBezTo>
                <a:cubicBezTo>
                  <a:pt x="-61601" y="501349"/>
                  <a:pt x="64595" y="220355"/>
                  <a:pt x="0" y="0"/>
                </a:cubicBezTo>
                <a:close/>
              </a:path>
              <a:path w="8893629" h="5747632" stroke="0" extrusionOk="0">
                <a:moveTo>
                  <a:pt x="0" y="0"/>
                </a:moveTo>
                <a:cubicBezTo>
                  <a:pt x="260358" y="-43652"/>
                  <a:pt x="346105" y="31217"/>
                  <a:pt x="592909" y="0"/>
                </a:cubicBezTo>
                <a:cubicBezTo>
                  <a:pt x="839713" y="-31217"/>
                  <a:pt x="772002" y="4120"/>
                  <a:pt x="919008" y="0"/>
                </a:cubicBezTo>
                <a:cubicBezTo>
                  <a:pt x="1066014" y="-4120"/>
                  <a:pt x="1488220" y="88343"/>
                  <a:pt x="1689790" y="0"/>
                </a:cubicBezTo>
                <a:cubicBezTo>
                  <a:pt x="1891360" y="-88343"/>
                  <a:pt x="1901350" y="986"/>
                  <a:pt x="2015889" y="0"/>
                </a:cubicBezTo>
                <a:cubicBezTo>
                  <a:pt x="2130428" y="-986"/>
                  <a:pt x="2243390" y="43864"/>
                  <a:pt x="2430925" y="0"/>
                </a:cubicBezTo>
                <a:cubicBezTo>
                  <a:pt x="2618460" y="-43864"/>
                  <a:pt x="2913682" y="79297"/>
                  <a:pt x="3112770" y="0"/>
                </a:cubicBezTo>
                <a:cubicBezTo>
                  <a:pt x="3311858" y="-79297"/>
                  <a:pt x="3579783" y="22434"/>
                  <a:pt x="3705679" y="0"/>
                </a:cubicBezTo>
                <a:cubicBezTo>
                  <a:pt x="3831575" y="-22434"/>
                  <a:pt x="4022325" y="54880"/>
                  <a:pt x="4298587" y="0"/>
                </a:cubicBezTo>
                <a:cubicBezTo>
                  <a:pt x="4574849" y="-54880"/>
                  <a:pt x="4663374" y="22138"/>
                  <a:pt x="4802560" y="0"/>
                </a:cubicBezTo>
                <a:cubicBezTo>
                  <a:pt x="4941746" y="-22138"/>
                  <a:pt x="4974893" y="36166"/>
                  <a:pt x="5128659" y="0"/>
                </a:cubicBezTo>
                <a:cubicBezTo>
                  <a:pt x="5282425" y="-36166"/>
                  <a:pt x="5456086" y="21228"/>
                  <a:pt x="5543695" y="0"/>
                </a:cubicBezTo>
                <a:cubicBezTo>
                  <a:pt x="5631304" y="-21228"/>
                  <a:pt x="5932230" y="26301"/>
                  <a:pt x="6225540" y="0"/>
                </a:cubicBezTo>
                <a:cubicBezTo>
                  <a:pt x="6518851" y="-26301"/>
                  <a:pt x="6509638" y="6090"/>
                  <a:pt x="6640576" y="0"/>
                </a:cubicBezTo>
                <a:cubicBezTo>
                  <a:pt x="6771514" y="-6090"/>
                  <a:pt x="6959955" y="12286"/>
                  <a:pt x="7233485" y="0"/>
                </a:cubicBezTo>
                <a:cubicBezTo>
                  <a:pt x="7507015" y="-12286"/>
                  <a:pt x="7493923" y="13908"/>
                  <a:pt x="7559585" y="0"/>
                </a:cubicBezTo>
                <a:cubicBezTo>
                  <a:pt x="7625247" y="-13908"/>
                  <a:pt x="7867746" y="6956"/>
                  <a:pt x="8063557" y="0"/>
                </a:cubicBezTo>
                <a:cubicBezTo>
                  <a:pt x="8259368" y="-6956"/>
                  <a:pt x="8710339" y="95918"/>
                  <a:pt x="8893629" y="0"/>
                </a:cubicBezTo>
                <a:cubicBezTo>
                  <a:pt x="8917744" y="226252"/>
                  <a:pt x="8855918" y="273980"/>
                  <a:pt x="8893629" y="517287"/>
                </a:cubicBezTo>
                <a:cubicBezTo>
                  <a:pt x="8931340" y="760594"/>
                  <a:pt x="8869943" y="867848"/>
                  <a:pt x="8893629" y="977097"/>
                </a:cubicBezTo>
                <a:cubicBezTo>
                  <a:pt x="8917315" y="1086346"/>
                  <a:pt x="8888537" y="1181997"/>
                  <a:pt x="8893629" y="1379432"/>
                </a:cubicBezTo>
                <a:cubicBezTo>
                  <a:pt x="8898721" y="1576868"/>
                  <a:pt x="8834392" y="1787872"/>
                  <a:pt x="8893629" y="2011671"/>
                </a:cubicBezTo>
                <a:cubicBezTo>
                  <a:pt x="8952866" y="2235470"/>
                  <a:pt x="8824050" y="2500003"/>
                  <a:pt x="8893629" y="2643911"/>
                </a:cubicBezTo>
                <a:cubicBezTo>
                  <a:pt x="8963208" y="2787819"/>
                  <a:pt x="8870980" y="2896668"/>
                  <a:pt x="8893629" y="3103721"/>
                </a:cubicBezTo>
                <a:cubicBezTo>
                  <a:pt x="8916278" y="3310774"/>
                  <a:pt x="8847714" y="3530419"/>
                  <a:pt x="8893629" y="3735961"/>
                </a:cubicBezTo>
                <a:cubicBezTo>
                  <a:pt x="8939544" y="3941503"/>
                  <a:pt x="8839731" y="4087134"/>
                  <a:pt x="8893629" y="4368200"/>
                </a:cubicBezTo>
                <a:cubicBezTo>
                  <a:pt x="8947527" y="4649266"/>
                  <a:pt x="8831763" y="4635251"/>
                  <a:pt x="8893629" y="4885487"/>
                </a:cubicBezTo>
                <a:cubicBezTo>
                  <a:pt x="8955495" y="5135723"/>
                  <a:pt x="8840670" y="5357409"/>
                  <a:pt x="8893629" y="5747632"/>
                </a:cubicBezTo>
                <a:cubicBezTo>
                  <a:pt x="8759516" y="5768672"/>
                  <a:pt x="8588573" y="5718882"/>
                  <a:pt x="8389657" y="5747632"/>
                </a:cubicBezTo>
                <a:cubicBezTo>
                  <a:pt x="8190741" y="5776382"/>
                  <a:pt x="7981492" y="5679415"/>
                  <a:pt x="7618876" y="5747632"/>
                </a:cubicBezTo>
                <a:cubicBezTo>
                  <a:pt x="7256260" y="5815849"/>
                  <a:pt x="7094056" y="5703559"/>
                  <a:pt x="6848094" y="5747632"/>
                </a:cubicBezTo>
                <a:cubicBezTo>
                  <a:pt x="6602132" y="5791705"/>
                  <a:pt x="6576867" y="5730769"/>
                  <a:pt x="6344122" y="5747632"/>
                </a:cubicBezTo>
                <a:cubicBezTo>
                  <a:pt x="6111377" y="5764495"/>
                  <a:pt x="6143649" y="5735669"/>
                  <a:pt x="6018022" y="5747632"/>
                </a:cubicBezTo>
                <a:cubicBezTo>
                  <a:pt x="5892395" y="5759595"/>
                  <a:pt x="5690763" y="5695253"/>
                  <a:pt x="5425114" y="5747632"/>
                </a:cubicBezTo>
                <a:cubicBezTo>
                  <a:pt x="5159465" y="5800011"/>
                  <a:pt x="5111064" y="5734964"/>
                  <a:pt x="5010078" y="5747632"/>
                </a:cubicBezTo>
                <a:cubicBezTo>
                  <a:pt x="4909092" y="5760300"/>
                  <a:pt x="4590396" y="5722821"/>
                  <a:pt x="4239296" y="5747632"/>
                </a:cubicBezTo>
                <a:cubicBezTo>
                  <a:pt x="3888196" y="5772443"/>
                  <a:pt x="3853331" y="5710111"/>
                  <a:pt x="3735324" y="5747632"/>
                </a:cubicBezTo>
                <a:cubicBezTo>
                  <a:pt x="3617317" y="5785153"/>
                  <a:pt x="3267577" y="5678144"/>
                  <a:pt x="3142416" y="5747632"/>
                </a:cubicBezTo>
                <a:cubicBezTo>
                  <a:pt x="3017255" y="5817120"/>
                  <a:pt x="2842763" y="5741871"/>
                  <a:pt x="2727380" y="5747632"/>
                </a:cubicBezTo>
                <a:cubicBezTo>
                  <a:pt x="2611997" y="5753393"/>
                  <a:pt x="2150595" y="5715392"/>
                  <a:pt x="1956598" y="5747632"/>
                </a:cubicBezTo>
                <a:cubicBezTo>
                  <a:pt x="1762601" y="5779872"/>
                  <a:pt x="1577844" y="5704001"/>
                  <a:pt x="1274753" y="5747632"/>
                </a:cubicBezTo>
                <a:cubicBezTo>
                  <a:pt x="971662" y="5791263"/>
                  <a:pt x="1035173" y="5730477"/>
                  <a:pt x="948654" y="5747632"/>
                </a:cubicBezTo>
                <a:cubicBezTo>
                  <a:pt x="862135" y="5764787"/>
                  <a:pt x="434281" y="5672728"/>
                  <a:pt x="0" y="5747632"/>
                </a:cubicBezTo>
                <a:cubicBezTo>
                  <a:pt x="-4585" y="5515596"/>
                  <a:pt x="11955" y="5256627"/>
                  <a:pt x="0" y="5115392"/>
                </a:cubicBezTo>
                <a:cubicBezTo>
                  <a:pt x="-11955" y="4974157"/>
                  <a:pt x="48390" y="4720287"/>
                  <a:pt x="0" y="4598106"/>
                </a:cubicBezTo>
                <a:cubicBezTo>
                  <a:pt x="-48390" y="4475925"/>
                  <a:pt x="1038" y="4295698"/>
                  <a:pt x="0" y="4195771"/>
                </a:cubicBezTo>
                <a:cubicBezTo>
                  <a:pt x="-1038" y="4095845"/>
                  <a:pt x="38163" y="3862750"/>
                  <a:pt x="0" y="3563532"/>
                </a:cubicBezTo>
                <a:cubicBezTo>
                  <a:pt x="-38163" y="3264314"/>
                  <a:pt x="45767" y="3108191"/>
                  <a:pt x="0" y="2988769"/>
                </a:cubicBezTo>
                <a:cubicBezTo>
                  <a:pt x="-45767" y="2869347"/>
                  <a:pt x="50702" y="2625294"/>
                  <a:pt x="0" y="2528958"/>
                </a:cubicBezTo>
                <a:cubicBezTo>
                  <a:pt x="-50702" y="2432622"/>
                  <a:pt x="38777" y="2092772"/>
                  <a:pt x="0" y="1839242"/>
                </a:cubicBezTo>
                <a:cubicBezTo>
                  <a:pt x="-38777" y="1585712"/>
                  <a:pt x="30502" y="1482153"/>
                  <a:pt x="0" y="1264479"/>
                </a:cubicBezTo>
                <a:cubicBezTo>
                  <a:pt x="-30502" y="1046805"/>
                  <a:pt x="28154" y="811604"/>
                  <a:pt x="0" y="574763"/>
                </a:cubicBezTo>
                <a:cubicBezTo>
                  <a:pt x="-28154" y="337922"/>
                  <a:pt x="2036" y="270302"/>
                  <a:pt x="0" y="0"/>
                </a:cubicBezTo>
                <a:close/>
              </a:path>
            </a:pathLst>
          </a:custGeom>
          <a:ln>
            <a:solidFill>
              <a:schemeClr val="tx1"/>
            </a:solidFill>
            <a:extLst>
              <a:ext uri="{C807C97D-BFC1-408E-A445-0C87EB9F89A2}">
                <ask:lineSketchStyleProps xmlns:ask="http://schemas.microsoft.com/office/drawing/2018/sketchyshapes" xmlns="" sd="3856331045">
                  <a:prstGeom prst="rect">
                    <a:avLst/>
                  </a:prstGeom>
                  <ask:type>
                    <ask:lineSketchScribble/>
                  </ask:type>
                </ask:lineSketchStyleProps>
              </a:ext>
            </a:extLst>
          </a:ln>
        </p:spPr>
      </p:pic>
    </p:spTree>
    <p:extLst>
      <p:ext uri="{BB962C8B-B14F-4D97-AF65-F5344CB8AC3E}">
        <p14:creationId xmlns:p14="http://schemas.microsoft.com/office/powerpoint/2010/main" val="1627197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1BFE-0ED0-3877-6A32-E84352CD3520}"/>
              </a:ext>
            </a:extLst>
          </p:cNvPr>
          <p:cNvSpPr>
            <a:spLocks noGrp="1"/>
          </p:cNvSpPr>
          <p:nvPr>
            <p:ph type="title"/>
          </p:nvPr>
        </p:nvSpPr>
        <p:spPr>
          <a:xfrm>
            <a:off x="103356" y="112208"/>
            <a:ext cx="7886700" cy="777874"/>
          </a:xfrm>
          <a:solidFill>
            <a:srgbClr val="92D050"/>
          </a:solidFill>
        </p:spPr>
        <p:txBody>
          <a:bodyPr/>
          <a:lstStyle/>
          <a:p>
            <a:r>
              <a:rPr lang="en-GB" dirty="0"/>
              <a:t>Tasks</a:t>
            </a:r>
          </a:p>
        </p:txBody>
      </p:sp>
      <p:sp>
        <p:nvSpPr>
          <p:cNvPr id="3" name="Content Placeholder 2">
            <a:extLst>
              <a:ext uri="{FF2B5EF4-FFF2-40B4-BE49-F238E27FC236}">
                <a16:creationId xmlns:a16="http://schemas.microsoft.com/office/drawing/2014/main" id="{2FCF517F-5950-11C3-23D3-817E30291957}"/>
              </a:ext>
            </a:extLst>
          </p:cNvPr>
          <p:cNvSpPr>
            <a:spLocks noGrp="1"/>
          </p:cNvSpPr>
          <p:nvPr>
            <p:ph idx="1"/>
          </p:nvPr>
        </p:nvSpPr>
        <p:spPr>
          <a:xfrm>
            <a:off x="238559" y="1144689"/>
            <a:ext cx="8720615" cy="4351338"/>
          </a:xfrm>
        </p:spPr>
        <p:txBody>
          <a:bodyPr>
            <a:normAutofit fontScale="77500" lnSpcReduction="20000"/>
          </a:bodyPr>
          <a:lstStyle/>
          <a:p>
            <a:pPr marL="514350" indent="-514350">
              <a:buFont typeface="+mj-lt"/>
              <a:buAutoNum type="arabicPeriod"/>
            </a:pPr>
            <a:r>
              <a:rPr lang="en-GB" dirty="0"/>
              <a:t>You are going to split into your news teams again. </a:t>
            </a:r>
          </a:p>
          <a:p>
            <a:pPr marL="514350" indent="-514350">
              <a:buFont typeface="+mj-lt"/>
              <a:buAutoNum type="arabicPeriod"/>
            </a:pPr>
            <a:r>
              <a:rPr lang="en-GB" dirty="0"/>
              <a:t>This time, you will swap papers.</a:t>
            </a:r>
          </a:p>
          <a:p>
            <a:pPr marL="514350" indent="-514350">
              <a:buFont typeface="+mj-lt"/>
              <a:buAutoNum type="arabicPeriod"/>
            </a:pPr>
            <a:r>
              <a:rPr lang="en-GB" dirty="0"/>
              <a:t>Visit the Reuters news agency website </a:t>
            </a:r>
            <a:r>
              <a:rPr lang="en-GB" dirty="0">
                <a:hlinkClick r:id="rId2"/>
              </a:rPr>
              <a:t>https://www.reuters.com/</a:t>
            </a:r>
            <a:endParaRPr lang="en-GB" dirty="0"/>
          </a:p>
          <a:p>
            <a:pPr marL="514350" indent="-514350">
              <a:buFont typeface="+mj-lt"/>
              <a:buAutoNum type="arabicPeriod"/>
            </a:pPr>
            <a:r>
              <a:rPr lang="en-GB" dirty="0"/>
              <a:t>This will give you constantly updating news from around the world</a:t>
            </a:r>
          </a:p>
          <a:p>
            <a:pPr marL="514350" indent="-514350">
              <a:buFont typeface="+mj-lt"/>
              <a:buAutoNum type="arabicPeriod"/>
            </a:pPr>
            <a:r>
              <a:rPr lang="en-GB" dirty="0"/>
              <a:t>Choose the six main stories for tomorrow’s newspaper</a:t>
            </a:r>
          </a:p>
          <a:p>
            <a:pPr marL="514350" indent="-514350">
              <a:buFont typeface="+mj-lt"/>
              <a:buAutoNum type="arabicPeriod"/>
            </a:pPr>
            <a:r>
              <a:rPr lang="en-GB" dirty="0"/>
              <a:t>Choose the six main stories for today’s online edition (these can be constantly updated)</a:t>
            </a:r>
          </a:p>
          <a:p>
            <a:pPr marL="514350" indent="-514350">
              <a:buFont typeface="+mj-lt"/>
              <a:buAutoNum type="arabicPeriod"/>
            </a:pPr>
            <a:r>
              <a:rPr lang="en-GB" dirty="0"/>
              <a:t>Create a definitive list and then mock up what you think tomorrow’s front page will be for both papers. Try to get the text written as well as the pictures and layout </a:t>
            </a:r>
          </a:p>
          <a:p>
            <a:pPr marL="514350" indent="-514350">
              <a:buFont typeface="+mj-lt"/>
              <a:buAutoNum type="arabicPeriod"/>
            </a:pPr>
            <a:r>
              <a:rPr lang="en-GB" dirty="0"/>
              <a:t>Tomorrow, we’ll look at the real front pages and see how close you get</a:t>
            </a:r>
          </a:p>
        </p:txBody>
      </p:sp>
      <p:sp>
        <p:nvSpPr>
          <p:cNvPr id="4" name="TextBox 3">
            <a:extLst>
              <a:ext uri="{FF2B5EF4-FFF2-40B4-BE49-F238E27FC236}">
                <a16:creationId xmlns:a16="http://schemas.microsoft.com/office/drawing/2014/main" id="{0A81E9D8-D805-D321-EF72-B17AFD4DEDE1}"/>
              </a:ext>
            </a:extLst>
          </p:cNvPr>
          <p:cNvSpPr txBox="1"/>
          <p:nvPr/>
        </p:nvSpPr>
        <p:spPr>
          <a:xfrm>
            <a:off x="144091" y="4836148"/>
            <a:ext cx="8855818" cy="1754326"/>
          </a:xfrm>
          <a:custGeom>
            <a:avLst/>
            <a:gdLst>
              <a:gd name="connsiteX0" fmla="*/ 0 w 8855818"/>
              <a:gd name="connsiteY0" fmla="*/ 0 h 1754326"/>
              <a:gd name="connsiteX1" fmla="*/ 767504 w 8855818"/>
              <a:gd name="connsiteY1" fmla="*/ 0 h 1754326"/>
              <a:gd name="connsiteX2" fmla="*/ 1446450 w 8855818"/>
              <a:gd name="connsiteY2" fmla="*/ 0 h 1754326"/>
              <a:gd name="connsiteX3" fmla="*/ 2213955 w 8855818"/>
              <a:gd name="connsiteY3" fmla="*/ 0 h 1754326"/>
              <a:gd name="connsiteX4" fmla="*/ 2715784 w 8855818"/>
              <a:gd name="connsiteY4" fmla="*/ 0 h 1754326"/>
              <a:gd name="connsiteX5" fmla="*/ 3306172 w 8855818"/>
              <a:gd name="connsiteY5" fmla="*/ 0 h 1754326"/>
              <a:gd name="connsiteX6" fmla="*/ 3808002 w 8855818"/>
              <a:gd name="connsiteY6" fmla="*/ 0 h 1754326"/>
              <a:gd name="connsiteX7" fmla="*/ 4486948 w 8855818"/>
              <a:gd name="connsiteY7" fmla="*/ 0 h 1754326"/>
              <a:gd name="connsiteX8" fmla="*/ 5254452 w 8855818"/>
              <a:gd name="connsiteY8" fmla="*/ 0 h 1754326"/>
              <a:gd name="connsiteX9" fmla="*/ 5756282 w 8855818"/>
              <a:gd name="connsiteY9" fmla="*/ 0 h 1754326"/>
              <a:gd name="connsiteX10" fmla="*/ 6258111 w 8855818"/>
              <a:gd name="connsiteY10" fmla="*/ 0 h 1754326"/>
              <a:gd name="connsiteX11" fmla="*/ 6671383 w 8855818"/>
              <a:gd name="connsiteY11" fmla="*/ 0 h 1754326"/>
              <a:gd name="connsiteX12" fmla="*/ 7173213 w 8855818"/>
              <a:gd name="connsiteY12" fmla="*/ 0 h 1754326"/>
              <a:gd name="connsiteX13" fmla="*/ 7497926 w 8855818"/>
              <a:gd name="connsiteY13" fmla="*/ 0 h 1754326"/>
              <a:gd name="connsiteX14" fmla="*/ 7999756 w 8855818"/>
              <a:gd name="connsiteY14" fmla="*/ 0 h 1754326"/>
              <a:gd name="connsiteX15" fmla="*/ 8855818 w 8855818"/>
              <a:gd name="connsiteY15" fmla="*/ 0 h 1754326"/>
              <a:gd name="connsiteX16" fmla="*/ 8855818 w 8855818"/>
              <a:gd name="connsiteY16" fmla="*/ 602319 h 1754326"/>
              <a:gd name="connsiteX17" fmla="*/ 8855818 w 8855818"/>
              <a:gd name="connsiteY17" fmla="*/ 1134464 h 1754326"/>
              <a:gd name="connsiteX18" fmla="*/ 8855818 w 8855818"/>
              <a:gd name="connsiteY18" fmla="*/ 1754326 h 1754326"/>
              <a:gd name="connsiteX19" fmla="*/ 8531105 w 8855818"/>
              <a:gd name="connsiteY19" fmla="*/ 1754326 h 1754326"/>
              <a:gd name="connsiteX20" fmla="*/ 7852159 w 8855818"/>
              <a:gd name="connsiteY20" fmla="*/ 1754326 h 1754326"/>
              <a:gd name="connsiteX21" fmla="*/ 7527445 w 8855818"/>
              <a:gd name="connsiteY21" fmla="*/ 1754326 h 1754326"/>
              <a:gd name="connsiteX22" fmla="*/ 7114174 w 8855818"/>
              <a:gd name="connsiteY22" fmla="*/ 1754326 h 1754326"/>
              <a:gd name="connsiteX23" fmla="*/ 6700902 w 8855818"/>
              <a:gd name="connsiteY23" fmla="*/ 1754326 h 1754326"/>
              <a:gd name="connsiteX24" fmla="*/ 6021956 w 8855818"/>
              <a:gd name="connsiteY24" fmla="*/ 1754326 h 1754326"/>
              <a:gd name="connsiteX25" fmla="*/ 5343010 w 8855818"/>
              <a:gd name="connsiteY25" fmla="*/ 1754326 h 1754326"/>
              <a:gd name="connsiteX26" fmla="*/ 4664064 w 8855818"/>
              <a:gd name="connsiteY26" fmla="*/ 1754326 h 1754326"/>
              <a:gd name="connsiteX27" fmla="*/ 4073676 w 8855818"/>
              <a:gd name="connsiteY27" fmla="*/ 1754326 h 1754326"/>
              <a:gd name="connsiteX28" fmla="*/ 3571847 w 8855818"/>
              <a:gd name="connsiteY28" fmla="*/ 1754326 h 1754326"/>
              <a:gd name="connsiteX29" fmla="*/ 3070017 w 8855818"/>
              <a:gd name="connsiteY29" fmla="*/ 1754326 h 1754326"/>
              <a:gd name="connsiteX30" fmla="*/ 2656745 w 8855818"/>
              <a:gd name="connsiteY30" fmla="*/ 1754326 h 1754326"/>
              <a:gd name="connsiteX31" fmla="*/ 1977799 w 8855818"/>
              <a:gd name="connsiteY31" fmla="*/ 1754326 h 1754326"/>
              <a:gd name="connsiteX32" fmla="*/ 1387411 w 8855818"/>
              <a:gd name="connsiteY32" fmla="*/ 1754326 h 1754326"/>
              <a:gd name="connsiteX33" fmla="*/ 1062698 w 8855818"/>
              <a:gd name="connsiteY33" fmla="*/ 1754326 h 1754326"/>
              <a:gd name="connsiteX34" fmla="*/ 649427 w 8855818"/>
              <a:gd name="connsiteY34" fmla="*/ 1754326 h 1754326"/>
              <a:gd name="connsiteX35" fmla="*/ 0 w 8855818"/>
              <a:gd name="connsiteY35" fmla="*/ 1754326 h 1754326"/>
              <a:gd name="connsiteX36" fmla="*/ 0 w 8855818"/>
              <a:gd name="connsiteY36" fmla="*/ 1204637 h 1754326"/>
              <a:gd name="connsiteX37" fmla="*/ 0 w 8855818"/>
              <a:gd name="connsiteY37" fmla="*/ 672492 h 1754326"/>
              <a:gd name="connsiteX38" fmla="*/ 0 w 8855818"/>
              <a:gd name="connsiteY38"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855818" h="1754326" fill="none" extrusionOk="0">
                <a:moveTo>
                  <a:pt x="0" y="0"/>
                </a:moveTo>
                <a:cubicBezTo>
                  <a:pt x="188078" y="-5526"/>
                  <a:pt x="494028" y="56441"/>
                  <a:pt x="767504" y="0"/>
                </a:cubicBezTo>
                <a:cubicBezTo>
                  <a:pt x="1040980" y="-56441"/>
                  <a:pt x="1280356" y="13477"/>
                  <a:pt x="1446450" y="0"/>
                </a:cubicBezTo>
                <a:cubicBezTo>
                  <a:pt x="1612544" y="-13477"/>
                  <a:pt x="1912522" y="10223"/>
                  <a:pt x="2213955" y="0"/>
                </a:cubicBezTo>
                <a:cubicBezTo>
                  <a:pt x="2515389" y="-10223"/>
                  <a:pt x="2470401" y="22321"/>
                  <a:pt x="2715784" y="0"/>
                </a:cubicBezTo>
                <a:cubicBezTo>
                  <a:pt x="2961167" y="-22321"/>
                  <a:pt x="3083631" y="26849"/>
                  <a:pt x="3306172" y="0"/>
                </a:cubicBezTo>
                <a:cubicBezTo>
                  <a:pt x="3528713" y="-26849"/>
                  <a:pt x="3592114" y="54316"/>
                  <a:pt x="3808002" y="0"/>
                </a:cubicBezTo>
                <a:cubicBezTo>
                  <a:pt x="4023890" y="-54316"/>
                  <a:pt x="4212027" y="51295"/>
                  <a:pt x="4486948" y="0"/>
                </a:cubicBezTo>
                <a:cubicBezTo>
                  <a:pt x="4761869" y="-51295"/>
                  <a:pt x="5022282" y="71036"/>
                  <a:pt x="5254452" y="0"/>
                </a:cubicBezTo>
                <a:cubicBezTo>
                  <a:pt x="5486622" y="-71036"/>
                  <a:pt x="5509135" y="53458"/>
                  <a:pt x="5756282" y="0"/>
                </a:cubicBezTo>
                <a:cubicBezTo>
                  <a:pt x="6003429" y="-53458"/>
                  <a:pt x="6072289" y="46955"/>
                  <a:pt x="6258111" y="0"/>
                </a:cubicBezTo>
                <a:cubicBezTo>
                  <a:pt x="6443933" y="-46955"/>
                  <a:pt x="6518843" y="39843"/>
                  <a:pt x="6671383" y="0"/>
                </a:cubicBezTo>
                <a:cubicBezTo>
                  <a:pt x="6823923" y="-39843"/>
                  <a:pt x="7037285" y="55738"/>
                  <a:pt x="7173213" y="0"/>
                </a:cubicBezTo>
                <a:cubicBezTo>
                  <a:pt x="7309141" y="-55738"/>
                  <a:pt x="7342048" y="4639"/>
                  <a:pt x="7497926" y="0"/>
                </a:cubicBezTo>
                <a:cubicBezTo>
                  <a:pt x="7653804" y="-4639"/>
                  <a:pt x="7775883" y="36498"/>
                  <a:pt x="7999756" y="0"/>
                </a:cubicBezTo>
                <a:cubicBezTo>
                  <a:pt x="8223629" y="-36498"/>
                  <a:pt x="8649243" y="80557"/>
                  <a:pt x="8855818" y="0"/>
                </a:cubicBezTo>
                <a:cubicBezTo>
                  <a:pt x="8888773" y="263384"/>
                  <a:pt x="8813357" y="422823"/>
                  <a:pt x="8855818" y="602319"/>
                </a:cubicBezTo>
                <a:cubicBezTo>
                  <a:pt x="8898279" y="781815"/>
                  <a:pt x="8834417" y="870813"/>
                  <a:pt x="8855818" y="1134464"/>
                </a:cubicBezTo>
                <a:cubicBezTo>
                  <a:pt x="8877219" y="1398116"/>
                  <a:pt x="8799127" y="1510339"/>
                  <a:pt x="8855818" y="1754326"/>
                </a:cubicBezTo>
                <a:cubicBezTo>
                  <a:pt x="8699028" y="1762579"/>
                  <a:pt x="8643057" y="1743368"/>
                  <a:pt x="8531105" y="1754326"/>
                </a:cubicBezTo>
                <a:cubicBezTo>
                  <a:pt x="8419153" y="1765284"/>
                  <a:pt x="8018781" y="1719924"/>
                  <a:pt x="7852159" y="1754326"/>
                </a:cubicBezTo>
                <a:cubicBezTo>
                  <a:pt x="7685537" y="1788728"/>
                  <a:pt x="7623746" y="1734348"/>
                  <a:pt x="7527445" y="1754326"/>
                </a:cubicBezTo>
                <a:cubicBezTo>
                  <a:pt x="7431144" y="1774304"/>
                  <a:pt x="7265735" y="1711690"/>
                  <a:pt x="7114174" y="1754326"/>
                </a:cubicBezTo>
                <a:cubicBezTo>
                  <a:pt x="6962613" y="1796962"/>
                  <a:pt x="6808900" y="1747872"/>
                  <a:pt x="6700902" y="1754326"/>
                </a:cubicBezTo>
                <a:cubicBezTo>
                  <a:pt x="6592904" y="1760780"/>
                  <a:pt x="6278996" y="1684764"/>
                  <a:pt x="6021956" y="1754326"/>
                </a:cubicBezTo>
                <a:cubicBezTo>
                  <a:pt x="5764916" y="1823888"/>
                  <a:pt x="5483185" y="1709926"/>
                  <a:pt x="5343010" y="1754326"/>
                </a:cubicBezTo>
                <a:cubicBezTo>
                  <a:pt x="5202835" y="1798726"/>
                  <a:pt x="4856097" y="1691720"/>
                  <a:pt x="4664064" y="1754326"/>
                </a:cubicBezTo>
                <a:cubicBezTo>
                  <a:pt x="4472031" y="1816932"/>
                  <a:pt x="4314199" y="1742249"/>
                  <a:pt x="4073676" y="1754326"/>
                </a:cubicBezTo>
                <a:cubicBezTo>
                  <a:pt x="3833153" y="1766403"/>
                  <a:pt x="3800923" y="1729737"/>
                  <a:pt x="3571847" y="1754326"/>
                </a:cubicBezTo>
                <a:cubicBezTo>
                  <a:pt x="3342771" y="1778915"/>
                  <a:pt x="3225479" y="1717889"/>
                  <a:pt x="3070017" y="1754326"/>
                </a:cubicBezTo>
                <a:cubicBezTo>
                  <a:pt x="2914555" y="1790763"/>
                  <a:pt x="2811941" y="1728209"/>
                  <a:pt x="2656745" y="1754326"/>
                </a:cubicBezTo>
                <a:cubicBezTo>
                  <a:pt x="2501549" y="1780443"/>
                  <a:pt x="2303844" y="1682281"/>
                  <a:pt x="1977799" y="1754326"/>
                </a:cubicBezTo>
                <a:cubicBezTo>
                  <a:pt x="1651754" y="1826371"/>
                  <a:pt x="1508082" y="1744705"/>
                  <a:pt x="1387411" y="1754326"/>
                </a:cubicBezTo>
                <a:cubicBezTo>
                  <a:pt x="1266740" y="1763947"/>
                  <a:pt x="1160768" y="1750521"/>
                  <a:pt x="1062698" y="1754326"/>
                </a:cubicBezTo>
                <a:cubicBezTo>
                  <a:pt x="964628" y="1758131"/>
                  <a:pt x="798780" y="1748126"/>
                  <a:pt x="649427" y="1754326"/>
                </a:cubicBezTo>
                <a:cubicBezTo>
                  <a:pt x="500074" y="1760526"/>
                  <a:pt x="168247" y="1699015"/>
                  <a:pt x="0" y="1754326"/>
                </a:cubicBezTo>
                <a:cubicBezTo>
                  <a:pt x="-25944" y="1576748"/>
                  <a:pt x="28722" y="1462113"/>
                  <a:pt x="0" y="1204637"/>
                </a:cubicBezTo>
                <a:cubicBezTo>
                  <a:pt x="-28722" y="947161"/>
                  <a:pt x="36157" y="909048"/>
                  <a:pt x="0" y="672492"/>
                </a:cubicBezTo>
                <a:cubicBezTo>
                  <a:pt x="-36157" y="435937"/>
                  <a:pt x="80260" y="314034"/>
                  <a:pt x="0" y="0"/>
                </a:cubicBezTo>
                <a:close/>
              </a:path>
              <a:path w="8855818" h="1754326" stroke="0" extrusionOk="0">
                <a:moveTo>
                  <a:pt x="0" y="0"/>
                </a:moveTo>
                <a:cubicBezTo>
                  <a:pt x="125227" y="-28591"/>
                  <a:pt x="268976" y="6641"/>
                  <a:pt x="501830" y="0"/>
                </a:cubicBezTo>
                <a:cubicBezTo>
                  <a:pt x="734684" y="-6641"/>
                  <a:pt x="1081211" y="15589"/>
                  <a:pt x="1269334" y="0"/>
                </a:cubicBezTo>
                <a:cubicBezTo>
                  <a:pt x="1457457" y="-15589"/>
                  <a:pt x="1607655" y="68745"/>
                  <a:pt x="1859722" y="0"/>
                </a:cubicBezTo>
                <a:cubicBezTo>
                  <a:pt x="2111789" y="-68745"/>
                  <a:pt x="2160355" y="52956"/>
                  <a:pt x="2450110" y="0"/>
                </a:cubicBezTo>
                <a:cubicBezTo>
                  <a:pt x="2739865" y="-52956"/>
                  <a:pt x="2896708" y="63428"/>
                  <a:pt x="3129056" y="0"/>
                </a:cubicBezTo>
                <a:cubicBezTo>
                  <a:pt x="3361404" y="-63428"/>
                  <a:pt x="3439310" y="856"/>
                  <a:pt x="3542327" y="0"/>
                </a:cubicBezTo>
                <a:cubicBezTo>
                  <a:pt x="3645344" y="-856"/>
                  <a:pt x="3766235" y="28201"/>
                  <a:pt x="3955599" y="0"/>
                </a:cubicBezTo>
                <a:cubicBezTo>
                  <a:pt x="4144963" y="-28201"/>
                  <a:pt x="4267751" y="26136"/>
                  <a:pt x="4368870" y="0"/>
                </a:cubicBezTo>
                <a:cubicBezTo>
                  <a:pt x="4469989" y="-26136"/>
                  <a:pt x="4689957" y="7927"/>
                  <a:pt x="4782142" y="0"/>
                </a:cubicBezTo>
                <a:cubicBezTo>
                  <a:pt x="4874327" y="-7927"/>
                  <a:pt x="5053688" y="18135"/>
                  <a:pt x="5283971" y="0"/>
                </a:cubicBezTo>
                <a:cubicBezTo>
                  <a:pt x="5514254" y="-18135"/>
                  <a:pt x="5673435" y="70585"/>
                  <a:pt x="5874359" y="0"/>
                </a:cubicBezTo>
                <a:cubicBezTo>
                  <a:pt x="6075283" y="-70585"/>
                  <a:pt x="6222644" y="30392"/>
                  <a:pt x="6376189" y="0"/>
                </a:cubicBezTo>
                <a:cubicBezTo>
                  <a:pt x="6529734" y="-30392"/>
                  <a:pt x="6821503" y="20410"/>
                  <a:pt x="6966577" y="0"/>
                </a:cubicBezTo>
                <a:cubicBezTo>
                  <a:pt x="7111651" y="-20410"/>
                  <a:pt x="7314065" y="10746"/>
                  <a:pt x="7468407" y="0"/>
                </a:cubicBezTo>
                <a:cubicBezTo>
                  <a:pt x="7622749" y="-10746"/>
                  <a:pt x="7990785" y="34390"/>
                  <a:pt x="8147353" y="0"/>
                </a:cubicBezTo>
                <a:cubicBezTo>
                  <a:pt x="8303921" y="-34390"/>
                  <a:pt x="8574067" y="35122"/>
                  <a:pt x="8855818" y="0"/>
                </a:cubicBezTo>
                <a:cubicBezTo>
                  <a:pt x="8882131" y="208605"/>
                  <a:pt x="8793114" y="309661"/>
                  <a:pt x="8855818" y="567232"/>
                </a:cubicBezTo>
                <a:cubicBezTo>
                  <a:pt x="8918522" y="824803"/>
                  <a:pt x="8816970" y="870448"/>
                  <a:pt x="8855818" y="1152007"/>
                </a:cubicBezTo>
                <a:cubicBezTo>
                  <a:pt x="8894666" y="1433567"/>
                  <a:pt x="8815424" y="1566537"/>
                  <a:pt x="8855818" y="1754326"/>
                </a:cubicBezTo>
                <a:cubicBezTo>
                  <a:pt x="8551501" y="1833290"/>
                  <a:pt x="8350226" y="1746358"/>
                  <a:pt x="8176872" y="1754326"/>
                </a:cubicBezTo>
                <a:cubicBezTo>
                  <a:pt x="8003518" y="1762294"/>
                  <a:pt x="7889114" y="1744925"/>
                  <a:pt x="7763600" y="1754326"/>
                </a:cubicBezTo>
                <a:cubicBezTo>
                  <a:pt x="7638086" y="1763727"/>
                  <a:pt x="7449401" y="1716505"/>
                  <a:pt x="7350329" y="1754326"/>
                </a:cubicBezTo>
                <a:cubicBezTo>
                  <a:pt x="7251257" y="1792147"/>
                  <a:pt x="6848023" y="1699724"/>
                  <a:pt x="6582825" y="1754326"/>
                </a:cubicBezTo>
                <a:cubicBezTo>
                  <a:pt x="6317627" y="1808928"/>
                  <a:pt x="6289985" y="1715602"/>
                  <a:pt x="6080995" y="1754326"/>
                </a:cubicBezTo>
                <a:cubicBezTo>
                  <a:pt x="5872005" y="1793050"/>
                  <a:pt x="5750315" y="1721424"/>
                  <a:pt x="5490607" y="1754326"/>
                </a:cubicBezTo>
                <a:cubicBezTo>
                  <a:pt x="5230899" y="1787228"/>
                  <a:pt x="4922552" y="1681625"/>
                  <a:pt x="4723103" y="1754326"/>
                </a:cubicBezTo>
                <a:cubicBezTo>
                  <a:pt x="4523654" y="1827027"/>
                  <a:pt x="4257198" y="1728300"/>
                  <a:pt x="4044157" y="1754326"/>
                </a:cubicBezTo>
                <a:cubicBezTo>
                  <a:pt x="3831116" y="1780352"/>
                  <a:pt x="3643256" y="1737289"/>
                  <a:pt x="3542327" y="1754326"/>
                </a:cubicBezTo>
                <a:cubicBezTo>
                  <a:pt x="3441398" y="1771363"/>
                  <a:pt x="3209300" y="1728935"/>
                  <a:pt x="3040498" y="1754326"/>
                </a:cubicBezTo>
                <a:cubicBezTo>
                  <a:pt x="2871696" y="1779717"/>
                  <a:pt x="2614337" y="1682003"/>
                  <a:pt x="2272993" y="1754326"/>
                </a:cubicBezTo>
                <a:cubicBezTo>
                  <a:pt x="1931650" y="1826649"/>
                  <a:pt x="1915194" y="1717717"/>
                  <a:pt x="1682605" y="1754326"/>
                </a:cubicBezTo>
                <a:cubicBezTo>
                  <a:pt x="1450016" y="1790935"/>
                  <a:pt x="1435083" y="1745532"/>
                  <a:pt x="1269334" y="1754326"/>
                </a:cubicBezTo>
                <a:cubicBezTo>
                  <a:pt x="1103585" y="1763120"/>
                  <a:pt x="796539" y="1727600"/>
                  <a:pt x="590388" y="1754326"/>
                </a:cubicBezTo>
                <a:cubicBezTo>
                  <a:pt x="384237" y="1781052"/>
                  <a:pt x="151142" y="1685578"/>
                  <a:pt x="0" y="1754326"/>
                </a:cubicBezTo>
                <a:cubicBezTo>
                  <a:pt x="-33320" y="1504403"/>
                  <a:pt x="17215" y="1397416"/>
                  <a:pt x="0" y="1134464"/>
                </a:cubicBezTo>
                <a:cubicBezTo>
                  <a:pt x="-17215" y="871512"/>
                  <a:pt x="22605" y="833515"/>
                  <a:pt x="0" y="567232"/>
                </a:cubicBezTo>
                <a:cubicBezTo>
                  <a:pt x="-22605" y="300949"/>
                  <a:pt x="65482" y="170648"/>
                  <a:pt x="0" y="0"/>
                </a:cubicBezTo>
                <a:close/>
              </a:path>
            </a:pathLst>
          </a:custGeom>
          <a:solidFill>
            <a:srgbClr val="FFFF00"/>
          </a:solidFill>
          <a:ln>
            <a:solidFill>
              <a:schemeClr val="tx1"/>
            </a:solidFill>
            <a:extLst>
              <a:ext uri="{C807C97D-BFC1-408E-A445-0C87EB9F89A2}">
                <ask:lineSketchStyleProps xmlns:ask="http://schemas.microsoft.com/office/drawing/2018/sketchyshapes" xmlns="" sd="1833186223">
                  <a:prstGeom prst="rect">
                    <a:avLst/>
                  </a:prstGeom>
                  <ask:type>
                    <ask:lineSketchScribble/>
                  </ask:type>
                </ask:lineSketchStyleProps>
              </a:ext>
            </a:extLst>
          </a:ln>
        </p:spPr>
        <p:txBody>
          <a:bodyPr wrap="square" rtlCol="0">
            <a:spAutoFit/>
          </a:bodyPr>
          <a:lstStyle/>
          <a:p>
            <a:r>
              <a:rPr lang="en-GB" dirty="0">
                <a:latin typeface="Courier New" panose="02070309020205020404" pitchFamily="49" charset="0"/>
                <a:cs typeface="Courier New" panose="02070309020205020404" pitchFamily="49" charset="0"/>
              </a:rPr>
              <a:t>Want to go deeper? Assign roles for each member of the team, for example, celebrity news correspondent, world news correspondent, royal correspondent, political correspondent, climate correspondent… Each of you has to fight for the prized front page spot! You could appoint an editor who makes the final decision (and maybe writes an editorial piece as well)</a:t>
            </a:r>
          </a:p>
        </p:txBody>
      </p:sp>
    </p:spTree>
    <p:extLst>
      <p:ext uri="{BB962C8B-B14F-4D97-AF65-F5344CB8AC3E}">
        <p14:creationId xmlns:p14="http://schemas.microsoft.com/office/powerpoint/2010/main" val="394730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AFE9-EAD3-57B9-EC83-302E0EB25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08985-EDAD-F954-4E37-83AA4550B795}"/>
              </a:ext>
            </a:extLst>
          </p:cNvPr>
          <p:cNvSpPr>
            <a:spLocks noGrp="1"/>
          </p:cNvSpPr>
          <p:nvPr>
            <p:ph type="title"/>
          </p:nvPr>
        </p:nvSpPr>
        <p:spPr>
          <a:xfrm>
            <a:off x="0" y="217642"/>
            <a:ext cx="7886700" cy="736515"/>
          </a:xfrm>
          <a:solidFill>
            <a:srgbClr val="92D050"/>
          </a:solidFill>
        </p:spPr>
        <p:txBody>
          <a:bodyPr/>
          <a:lstStyle/>
          <a:p>
            <a:endParaRPr lang="en-GB" dirty="0"/>
          </a:p>
        </p:txBody>
      </p:sp>
      <p:sp>
        <p:nvSpPr>
          <p:cNvPr id="3" name="Content Placeholder 2">
            <a:extLst>
              <a:ext uri="{FF2B5EF4-FFF2-40B4-BE49-F238E27FC236}">
                <a16:creationId xmlns:a16="http://schemas.microsoft.com/office/drawing/2014/main" id="{5545C940-A4E8-DE43-3C38-253AA624A9D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95958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AFE9-EAD3-57B9-EC83-302E0EB25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08985-EDAD-F954-4E37-83AA4550B795}"/>
              </a:ext>
            </a:extLst>
          </p:cNvPr>
          <p:cNvSpPr>
            <a:spLocks noGrp="1"/>
          </p:cNvSpPr>
          <p:nvPr>
            <p:ph type="title"/>
          </p:nvPr>
        </p:nvSpPr>
        <p:spPr>
          <a:xfrm>
            <a:off x="0" y="192381"/>
            <a:ext cx="8991600" cy="823912"/>
          </a:xfrm>
          <a:solidFill>
            <a:srgbClr val="92D050"/>
          </a:solidFill>
        </p:spPr>
        <p:txBody>
          <a:bodyPr>
            <a:normAutofit fontScale="90000"/>
          </a:bodyPr>
          <a:lstStyle/>
          <a:p>
            <a:r>
              <a:rPr lang="en-GB" sz="3600" b="1" dirty="0"/>
              <a:t>Starter: </a:t>
            </a:r>
            <a:r>
              <a:rPr lang="en-GB" sz="3600" b="1" dirty="0" smtClean="0"/>
              <a:t>divide these into either stereotypically left-wing values or right-wing values (there are 5 of each)</a:t>
            </a:r>
            <a:endParaRPr lang="en-GB" sz="3600" b="1" dirty="0"/>
          </a:p>
        </p:txBody>
      </p:sp>
      <p:sp>
        <p:nvSpPr>
          <p:cNvPr id="3" name="Content Placeholder 2">
            <a:extLst>
              <a:ext uri="{FF2B5EF4-FFF2-40B4-BE49-F238E27FC236}">
                <a16:creationId xmlns:a16="http://schemas.microsoft.com/office/drawing/2014/main" id="{5545C940-A4E8-DE43-3C38-253AA624A9D2}"/>
              </a:ext>
            </a:extLst>
          </p:cNvPr>
          <p:cNvSpPr>
            <a:spLocks noGrp="1"/>
          </p:cNvSpPr>
          <p:nvPr>
            <p:ph sz="half" idx="2"/>
          </p:nvPr>
        </p:nvSpPr>
        <p:spPr>
          <a:xfrm>
            <a:off x="103517" y="1324900"/>
            <a:ext cx="9040483" cy="3684588"/>
          </a:xfrm>
        </p:spPr>
        <p:txBody>
          <a:bodyPr>
            <a:noAutofit/>
          </a:bodyPr>
          <a:lstStyle/>
          <a:p>
            <a:pPr marL="514350" indent="-514350">
              <a:buFont typeface="+mj-lt"/>
              <a:buAutoNum type="arabicPeriod"/>
            </a:pPr>
            <a:r>
              <a:rPr lang="en-GB" sz="2200" dirty="0"/>
              <a:t>I want the government to increase my taxes so that society can improve</a:t>
            </a:r>
          </a:p>
          <a:p>
            <a:pPr marL="514350" indent="-514350">
              <a:buFont typeface="+mj-lt"/>
              <a:buAutoNum type="arabicPeriod"/>
            </a:pPr>
            <a:r>
              <a:rPr lang="en-GB" sz="2200" dirty="0" smtClean="0"/>
              <a:t>War </a:t>
            </a:r>
            <a:r>
              <a:rPr lang="en-GB" sz="2200" dirty="0"/>
              <a:t>is never wanted but sometimes </a:t>
            </a:r>
            <a:r>
              <a:rPr lang="en-GB" sz="2200" dirty="0" smtClean="0"/>
              <a:t>necessary</a:t>
            </a:r>
          </a:p>
          <a:p>
            <a:pPr marL="514350" indent="-514350">
              <a:buFont typeface="+mj-lt"/>
              <a:buAutoNum type="arabicPeriod"/>
            </a:pPr>
            <a:r>
              <a:rPr lang="en-GB" sz="2200" dirty="0" smtClean="0"/>
              <a:t>Children need clear boundaries</a:t>
            </a:r>
            <a:endParaRPr lang="en-GB" sz="2200" dirty="0"/>
          </a:p>
          <a:p>
            <a:pPr marL="514350" indent="-514350">
              <a:buFont typeface="+mj-lt"/>
              <a:buAutoNum type="arabicPeriod"/>
            </a:pPr>
            <a:r>
              <a:rPr lang="en-GB" sz="2200" dirty="0" smtClean="0"/>
              <a:t>People who are poor should work harder to improve their finances</a:t>
            </a:r>
            <a:endParaRPr lang="en-GB" sz="2200" dirty="0"/>
          </a:p>
          <a:p>
            <a:pPr marL="514350" indent="-514350">
              <a:buFont typeface="+mj-lt"/>
              <a:buAutoNum type="arabicPeriod"/>
            </a:pPr>
            <a:r>
              <a:rPr lang="en-GB" sz="2200" dirty="0"/>
              <a:t>Freedom is more important than any other value </a:t>
            </a:r>
            <a:endParaRPr lang="en-GB" sz="2200" dirty="0" smtClean="0"/>
          </a:p>
          <a:p>
            <a:pPr marL="514350" indent="-514350">
              <a:buFont typeface="+mj-lt"/>
              <a:buAutoNum type="arabicPeriod"/>
            </a:pPr>
            <a:r>
              <a:rPr lang="en-GB" sz="2200" dirty="0" smtClean="0"/>
              <a:t>War is never necessary but sometimes wanted</a:t>
            </a:r>
          </a:p>
          <a:p>
            <a:pPr marL="514350" indent="-514350">
              <a:buFont typeface="+mj-lt"/>
              <a:buAutoNum type="arabicPeriod"/>
            </a:pPr>
            <a:r>
              <a:rPr lang="en-GB" sz="2200" dirty="0" smtClean="0"/>
              <a:t>Fairness is more important than any other value</a:t>
            </a:r>
          </a:p>
          <a:p>
            <a:pPr marL="514350" indent="-514350">
              <a:buFont typeface="+mj-lt"/>
              <a:buAutoNum type="arabicPeriod"/>
            </a:pPr>
            <a:r>
              <a:rPr lang="en-GB" sz="2200" dirty="0" smtClean="0"/>
              <a:t>I want the government to decrease my taxes so that I can improve my life</a:t>
            </a:r>
          </a:p>
          <a:p>
            <a:pPr marL="514350" indent="-514350">
              <a:buFont typeface="+mj-lt"/>
              <a:buAutoNum type="arabicPeriod"/>
            </a:pPr>
            <a:r>
              <a:rPr lang="en-GB" sz="2200" dirty="0" smtClean="0"/>
              <a:t>Children need gentle nurturing</a:t>
            </a:r>
          </a:p>
          <a:p>
            <a:pPr marL="514350" indent="-514350">
              <a:buFont typeface="+mj-lt"/>
              <a:buAutoNum type="arabicPeriod"/>
            </a:pPr>
            <a:r>
              <a:rPr lang="en-GB" sz="2200" dirty="0" smtClean="0"/>
              <a:t>People </a:t>
            </a:r>
            <a:r>
              <a:rPr lang="en-GB" sz="2200" dirty="0"/>
              <a:t>who are poor should be supported with benefits</a:t>
            </a:r>
          </a:p>
          <a:p>
            <a:pPr marL="514350" indent="-514350">
              <a:buFont typeface="+mj-lt"/>
              <a:buAutoNum type="arabicPeriod"/>
            </a:pPr>
            <a:endParaRPr lang="en-GB" sz="2200" dirty="0"/>
          </a:p>
        </p:txBody>
      </p:sp>
      <p:sp>
        <p:nvSpPr>
          <p:cNvPr id="10" name="TextBox 9"/>
          <p:cNvSpPr txBox="1"/>
          <p:nvPr/>
        </p:nvSpPr>
        <p:spPr>
          <a:xfrm>
            <a:off x="7289321" y="6142007"/>
            <a:ext cx="1307859" cy="369332"/>
          </a:xfrm>
          <a:prstGeom prst="rect">
            <a:avLst/>
          </a:prstGeom>
          <a:solidFill>
            <a:srgbClr val="FFFF00"/>
          </a:solidFill>
          <a:ln w="9525">
            <a:solidFill>
              <a:schemeClr val="tx1"/>
            </a:solidFill>
          </a:ln>
        </p:spPr>
        <p:txBody>
          <a:bodyPr wrap="none" rtlCol="0">
            <a:spAutoFit/>
          </a:bodyPr>
          <a:lstStyle/>
          <a:p>
            <a:r>
              <a:rPr lang="en-GB" dirty="0" smtClean="0"/>
              <a:t>Comments?</a:t>
            </a:r>
            <a:endParaRPr lang="en-GB" dirty="0"/>
          </a:p>
        </p:txBody>
      </p:sp>
    </p:spTree>
    <p:extLst>
      <p:ext uri="{BB962C8B-B14F-4D97-AF65-F5344CB8AC3E}">
        <p14:creationId xmlns:p14="http://schemas.microsoft.com/office/powerpoint/2010/main" val="1285200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AFE9-EAD3-57B9-EC83-302E0EB25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08985-EDAD-F954-4E37-83AA4550B795}"/>
              </a:ext>
            </a:extLst>
          </p:cNvPr>
          <p:cNvSpPr>
            <a:spLocks noGrp="1"/>
          </p:cNvSpPr>
          <p:nvPr>
            <p:ph type="title"/>
          </p:nvPr>
        </p:nvSpPr>
        <p:spPr>
          <a:xfrm>
            <a:off x="0" y="217643"/>
            <a:ext cx="9002486" cy="860043"/>
          </a:xfrm>
          <a:solidFill>
            <a:srgbClr val="92D050"/>
          </a:solidFill>
        </p:spPr>
        <p:txBody>
          <a:bodyPr>
            <a:normAutofit/>
          </a:bodyPr>
          <a:lstStyle/>
          <a:p>
            <a:r>
              <a:rPr lang="en-GB" sz="3200" b="1" dirty="0"/>
              <a:t>Today: we will be looking at </a:t>
            </a:r>
            <a:r>
              <a:rPr lang="en-GB" sz="3200" b="1" dirty="0" smtClean="0"/>
              <a:t>AUDIENCE </a:t>
            </a:r>
            <a:r>
              <a:rPr lang="en-GB" sz="3200" b="1" dirty="0"/>
              <a:t>and The </a:t>
            </a:r>
            <a:r>
              <a:rPr lang="en-GB" sz="3200" b="1" dirty="0" smtClean="0"/>
              <a:t>Times</a:t>
            </a:r>
            <a:endParaRPr lang="en-GB" sz="3200" b="1" dirty="0"/>
          </a:p>
        </p:txBody>
      </p:sp>
      <p:sp>
        <p:nvSpPr>
          <p:cNvPr id="3" name="Content Placeholder 2">
            <a:extLst>
              <a:ext uri="{FF2B5EF4-FFF2-40B4-BE49-F238E27FC236}">
                <a16:creationId xmlns:a16="http://schemas.microsoft.com/office/drawing/2014/main" id="{5545C940-A4E8-DE43-3C38-253AA624A9D2}"/>
              </a:ext>
            </a:extLst>
          </p:cNvPr>
          <p:cNvSpPr>
            <a:spLocks noGrp="1"/>
          </p:cNvSpPr>
          <p:nvPr>
            <p:ph idx="1"/>
          </p:nvPr>
        </p:nvSpPr>
        <p:spPr>
          <a:xfrm>
            <a:off x="557893" y="1686027"/>
            <a:ext cx="7886700" cy="4001933"/>
          </a:xfrm>
        </p:spPr>
        <p:txBody>
          <a:bodyPr>
            <a:normAutofit fontScale="92500" lnSpcReduction="10000"/>
          </a:bodyPr>
          <a:lstStyle/>
          <a:p>
            <a:pPr marL="0" indent="0">
              <a:buNone/>
            </a:pPr>
            <a:r>
              <a:rPr lang="en-GB" b="1" dirty="0"/>
              <a:t>Key concepts for today’s lesson:</a:t>
            </a:r>
          </a:p>
          <a:p>
            <a:pPr marL="0" indent="0">
              <a:buNone/>
            </a:pPr>
            <a:endParaRPr lang="en-GB" b="1" dirty="0"/>
          </a:p>
          <a:p>
            <a:r>
              <a:rPr lang="en-GB" dirty="0" smtClean="0"/>
              <a:t>GROUPING and CATEGORISING audiences</a:t>
            </a:r>
            <a:endParaRPr lang="en-GB" dirty="0"/>
          </a:p>
          <a:p>
            <a:r>
              <a:rPr lang="en-GB" dirty="0" smtClean="0"/>
              <a:t>How media texts TARGET audiences</a:t>
            </a:r>
          </a:p>
          <a:p>
            <a:r>
              <a:rPr lang="en-GB" dirty="0" smtClean="0"/>
              <a:t>SPECIALISED versus NON-SPECIALISED audiences</a:t>
            </a:r>
          </a:p>
          <a:p>
            <a:r>
              <a:rPr lang="en-GB" dirty="0" smtClean="0"/>
              <a:t>How audiences USE media</a:t>
            </a:r>
          </a:p>
          <a:p>
            <a:endParaRPr lang="en-GB" dirty="0"/>
          </a:p>
          <a:p>
            <a:r>
              <a:rPr lang="en-GB" dirty="0" smtClean="0"/>
              <a:t>Audience theories for this text: </a:t>
            </a:r>
            <a:r>
              <a:rPr lang="en-GB" dirty="0" err="1" smtClean="0"/>
              <a:t>Gerbner</a:t>
            </a:r>
            <a:r>
              <a:rPr lang="en-GB" dirty="0" smtClean="0"/>
              <a:t> (Cultivation), Hall (Reception theory), </a:t>
            </a:r>
            <a:r>
              <a:rPr lang="en-GB" dirty="0" err="1" smtClean="0"/>
              <a:t>Shirky</a:t>
            </a:r>
            <a:r>
              <a:rPr lang="en-GB" dirty="0" smtClean="0"/>
              <a:t> (End of Audience)</a:t>
            </a:r>
            <a:endParaRPr lang="en-GB" dirty="0"/>
          </a:p>
        </p:txBody>
      </p:sp>
    </p:spTree>
    <p:extLst>
      <p:ext uri="{BB962C8B-B14F-4D97-AF65-F5344CB8AC3E}">
        <p14:creationId xmlns:p14="http://schemas.microsoft.com/office/powerpoint/2010/main" val="59724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9B205-BB52-E5B7-B59C-ECF1D012D26B}"/>
              </a:ext>
            </a:extLst>
          </p:cNvPr>
          <p:cNvSpPr>
            <a:spLocks noGrp="1"/>
          </p:cNvSpPr>
          <p:nvPr>
            <p:ph type="title"/>
          </p:nvPr>
        </p:nvSpPr>
        <p:spPr>
          <a:xfrm>
            <a:off x="0" y="365126"/>
            <a:ext cx="8515350" cy="679903"/>
          </a:xfrm>
          <a:solidFill>
            <a:srgbClr val="92D050"/>
          </a:solidFill>
        </p:spPr>
        <p:txBody>
          <a:bodyPr>
            <a:normAutofit fontScale="90000"/>
          </a:bodyPr>
          <a:lstStyle/>
          <a:p>
            <a:r>
              <a:rPr lang="en-GB" dirty="0"/>
              <a:t>Exam questions on these key concepts</a:t>
            </a:r>
          </a:p>
        </p:txBody>
      </p:sp>
      <p:sp>
        <p:nvSpPr>
          <p:cNvPr id="3" name="Content Placeholder 2">
            <a:extLst>
              <a:ext uri="{FF2B5EF4-FFF2-40B4-BE49-F238E27FC236}">
                <a16:creationId xmlns:a16="http://schemas.microsoft.com/office/drawing/2014/main" id="{05A40642-7E1C-4BB8-AD38-18979E1957C2}"/>
              </a:ext>
            </a:extLst>
          </p:cNvPr>
          <p:cNvSpPr>
            <a:spLocks noGrp="1"/>
          </p:cNvSpPr>
          <p:nvPr>
            <p:ph idx="1"/>
          </p:nvPr>
        </p:nvSpPr>
        <p:spPr>
          <a:xfrm>
            <a:off x="162361" y="1438462"/>
            <a:ext cx="8784771" cy="4755304"/>
          </a:xfrm>
        </p:spPr>
        <p:txBody>
          <a:bodyPr>
            <a:noAutofit/>
          </a:bodyPr>
          <a:lstStyle/>
          <a:p>
            <a:pPr marL="228600" indent="-228600" algn="l" rtl="0" eaLnBrk="1" latinLnBrk="0" hangingPunct="1">
              <a:lnSpc>
                <a:spcPct val="90000"/>
              </a:lnSpc>
              <a:spcBef>
                <a:spcPts val="1000"/>
              </a:spcBef>
              <a:spcAft>
                <a:spcPts val="0"/>
              </a:spcAft>
              <a:buClrTx/>
              <a:buSzPts val="2400"/>
              <a:buFont typeface="Arial" panose="020B0604020202020204" pitchFamily="34" charset="0"/>
              <a:buChar char="•"/>
            </a:pPr>
            <a:r>
              <a:rPr lang="en-GB" sz="2400" dirty="0" smtClean="0"/>
              <a:t>Explain how the newspaper industry targets audiences. </a:t>
            </a:r>
            <a:r>
              <a:rPr lang="en-GB" sz="2400" kern="1200" dirty="0">
                <a:solidFill>
                  <a:srgbClr val="000000"/>
                </a:solidFill>
                <a:effectLst/>
                <a:latin typeface="Calibri" panose="020F0502020204030204" pitchFamily="34" charset="0"/>
                <a:ea typeface="+mn-ea"/>
                <a:cs typeface="+mn-cs"/>
              </a:rPr>
              <a:t>Refer to The </a:t>
            </a:r>
            <a:r>
              <a:rPr lang="en-GB" sz="2400" dirty="0" smtClean="0">
                <a:solidFill>
                  <a:srgbClr val="000000"/>
                </a:solidFill>
                <a:latin typeface="Calibri" panose="020F0502020204030204" pitchFamily="34" charset="0"/>
              </a:rPr>
              <a:t>Times</a:t>
            </a:r>
            <a:r>
              <a:rPr lang="en-GB" sz="2400" kern="1200" dirty="0" smtClean="0">
                <a:solidFill>
                  <a:srgbClr val="000000"/>
                </a:solidFill>
                <a:effectLst/>
                <a:latin typeface="Calibri" panose="020F0502020204030204" pitchFamily="34" charset="0"/>
                <a:ea typeface="+mn-ea"/>
                <a:cs typeface="+mn-cs"/>
              </a:rPr>
              <a:t> </a:t>
            </a:r>
            <a:r>
              <a:rPr lang="en-GB" sz="2400" kern="1200" dirty="0">
                <a:solidFill>
                  <a:srgbClr val="000000"/>
                </a:solidFill>
                <a:effectLst/>
                <a:latin typeface="Calibri" panose="020F0502020204030204" pitchFamily="34" charset="0"/>
                <a:ea typeface="+mn-ea"/>
                <a:cs typeface="+mn-cs"/>
              </a:rPr>
              <a:t>newspaper in your answer to support your points [</a:t>
            </a:r>
            <a:r>
              <a:rPr lang="en-GB" sz="2400" kern="1200" dirty="0" smtClean="0">
                <a:solidFill>
                  <a:srgbClr val="000000"/>
                </a:solidFill>
                <a:effectLst/>
                <a:latin typeface="Calibri" panose="020F0502020204030204" pitchFamily="34" charset="0"/>
                <a:ea typeface="+mn-ea"/>
                <a:cs typeface="+mn-cs"/>
              </a:rPr>
              <a:t>10]</a:t>
            </a:r>
            <a:endParaRPr lang="en-GB" sz="2400" dirty="0">
              <a:effectLst/>
            </a:endParaRPr>
          </a:p>
          <a:p>
            <a:pPr>
              <a:buSzPts val="2400"/>
            </a:pPr>
            <a:r>
              <a:rPr lang="en-GB" sz="2400" dirty="0"/>
              <a:t>Explain </a:t>
            </a:r>
            <a:r>
              <a:rPr lang="en-GB" sz="2400" dirty="0" smtClean="0"/>
              <a:t>how audiences use media products in different ways. </a:t>
            </a:r>
            <a:r>
              <a:rPr lang="en-GB" sz="2400" dirty="0">
                <a:solidFill>
                  <a:srgbClr val="000000"/>
                </a:solidFill>
                <a:latin typeface="Calibri" panose="020F0502020204030204" pitchFamily="34" charset="0"/>
              </a:rPr>
              <a:t>Refer to The Times newspaper in your answer to support your points [</a:t>
            </a:r>
            <a:r>
              <a:rPr lang="en-GB" sz="2400" dirty="0" smtClean="0">
                <a:solidFill>
                  <a:srgbClr val="000000"/>
                </a:solidFill>
                <a:latin typeface="Calibri" panose="020F0502020204030204" pitchFamily="34" charset="0"/>
              </a:rPr>
              <a:t>10]</a:t>
            </a:r>
            <a:endParaRPr lang="en-GB" sz="2400" dirty="0"/>
          </a:p>
          <a:p>
            <a:pPr marL="228600" indent="-228600" algn="l" rtl="0" eaLnBrk="1" latinLnBrk="0" hangingPunct="1">
              <a:lnSpc>
                <a:spcPct val="90000"/>
              </a:lnSpc>
              <a:spcBef>
                <a:spcPts val="1000"/>
              </a:spcBef>
              <a:spcAft>
                <a:spcPts val="0"/>
              </a:spcAft>
              <a:buClrTx/>
              <a:buSzPts val="2400"/>
              <a:buFont typeface="Arial" panose="020B0604020202020204" pitchFamily="34" charset="0"/>
              <a:buChar char="•"/>
            </a:pPr>
            <a:r>
              <a:rPr lang="en-GB" sz="2400" dirty="0" smtClean="0"/>
              <a:t>Explain how media producers attract audiences. </a:t>
            </a:r>
            <a:r>
              <a:rPr lang="en-GB" sz="2400" kern="1200" dirty="0">
                <a:solidFill>
                  <a:srgbClr val="000000"/>
                </a:solidFill>
                <a:effectLst/>
                <a:latin typeface="Calibri" panose="020F0502020204030204" pitchFamily="34" charset="0"/>
                <a:ea typeface="+mn-ea"/>
                <a:cs typeface="+mn-cs"/>
              </a:rPr>
              <a:t>Refer to The </a:t>
            </a:r>
            <a:r>
              <a:rPr lang="en-GB" sz="2400" dirty="0" smtClean="0">
                <a:solidFill>
                  <a:srgbClr val="000000"/>
                </a:solidFill>
                <a:latin typeface="Calibri" panose="020F0502020204030204" pitchFamily="34" charset="0"/>
              </a:rPr>
              <a:t>Times</a:t>
            </a:r>
            <a:r>
              <a:rPr lang="en-GB" sz="2400" kern="1200" dirty="0" smtClean="0">
                <a:solidFill>
                  <a:srgbClr val="000000"/>
                </a:solidFill>
                <a:effectLst/>
                <a:latin typeface="Calibri" panose="020F0502020204030204" pitchFamily="34" charset="0"/>
                <a:ea typeface="+mn-ea"/>
                <a:cs typeface="+mn-cs"/>
              </a:rPr>
              <a:t> </a:t>
            </a:r>
            <a:r>
              <a:rPr lang="en-GB" sz="2400" kern="1200" dirty="0">
                <a:solidFill>
                  <a:srgbClr val="000000"/>
                </a:solidFill>
                <a:effectLst/>
                <a:latin typeface="Calibri" panose="020F0502020204030204" pitchFamily="34" charset="0"/>
                <a:ea typeface="+mn-ea"/>
                <a:cs typeface="+mn-cs"/>
              </a:rPr>
              <a:t>newspaper in your answer to support your points [12]</a:t>
            </a:r>
            <a:endParaRPr lang="en-GB" sz="2400" dirty="0">
              <a:effectLst/>
            </a:endParaRPr>
          </a:p>
          <a:p>
            <a:pPr>
              <a:buSzPts val="2400"/>
            </a:pPr>
            <a:r>
              <a:rPr lang="en-GB" sz="2400" dirty="0"/>
              <a:t>Explain </a:t>
            </a:r>
            <a:r>
              <a:rPr lang="en-GB" sz="2400" dirty="0" smtClean="0"/>
              <a:t>how social and cultural circumstances affect audience interpretations of newspaper content. </a:t>
            </a:r>
            <a:r>
              <a:rPr lang="en-GB" sz="2400" dirty="0">
                <a:solidFill>
                  <a:srgbClr val="000000"/>
                </a:solidFill>
                <a:latin typeface="Calibri" panose="020F0502020204030204" pitchFamily="34" charset="0"/>
              </a:rPr>
              <a:t>Refer to The Times newspaper in your answer to support your points [</a:t>
            </a:r>
            <a:r>
              <a:rPr lang="en-GB" sz="2400" dirty="0" smtClean="0">
                <a:solidFill>
                  <a:srgbClr val="000000"/>
                </a:solidFill>
                <a:latin typeface="Calibri" panose="020F0502020204030204" pitchFamily="34" charset="0"/>
              </a:rPr>
              <a:t>10]</a:t>
            </a:r>
            <a:endParaRPr lang="en-GB" sz="2400" dirty="0"/>
          </a:p>
          <a:p>
            <a:r>
              <a:rPr lang="en-GB" sz="2400" dirty="0" smtClean="0"/>
              <a:t>Explain how patterns of consumption can be influenced by media technologies. </a:t>
            </a:r>
            <a:r>
              <a:rPr lang="en-GB" sz="2400" dirty="0">
                <a:solidFill>
                  <a:srgbClr val="000000"/>
                </a:solidFill>
                <a:latin typeface="Calibri" panose="020F0502020204030204" pitchFamily="34" charset="0"/>
              </a:rPr>
              <a:t>Refer to The Times newspaper in your answer to support your points </a:t>
            </a:r>
            <a:r>
              <a:rPr lang="en-GB" sz="2400" dirty="0" smtClean="0">
                <a:solidFill>
                  <a:srgbClr val="000000"/>
                </a:solidFill>
                <a:latin typeface="Calibri" panose="020F0502020204030204" pitchFamily="34" charset="0"/>
              </a:rPr>
              <a:t>[</a:t>
            </a:r>
            <a:r>
              <a:rPr lang="en-GB" sz="2400" dirty="0">
                <a:solidFill>
                  <a:srgbClr val="000000"/>
                </a:solidFill>
                <a:latin typeface="Calibri" panose="020F0502020204030204" pitchFamily="34" charset="0"/>
              </a:rPr>
              <a:t>8</a:t>
            </a:r>
            <a:r>
              <a:rPr lang="en-GB" sz="2400" dirty="0" smtClean="0">
                <a:solidFill>
                  <a:srgbClr val="000000"/>
                </a:solidFill>
                <a:latin typeface="Calibri" panose="020F0502020204030204" pitchFamily="34" charset="0"/>
              </a:rPr>
              <a:t>]</a:t>
            </a:r>
            <a:endParaRPr lang="en-GB" sz="2400" dirty="0"/>
          </a:p>
          <a:p>
            <a:endParaRPr lang="en-GB" sz="2400" dirty="0"/>
          </a:p>
          <a:p>
            <a:endParaRPr lang="en-GB" sz="2400" dirty="0"/>
          </a:p>
          <a:p>
            <a:endParaRPr lang="en-GB" sz="2400" dirty="0"/>
          </a:p>
        </p:txBody>
      </p:sp>
    </p:spTree>
    <p:extLst>
      <p:ext uri="{BB962C8B-B14F-4D97-AF65-F5344CB8AC3E}">
        <p14:creationId xmlns:p14="http://schemas.microsoft.com/office/powerpoint/2010/main" val="961859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0C1B7-AE6B-F537-0D15-4DC7BB2EA469}"/>
              </a:ext>
            </a:extLst>
          </p:cNvPr>
          <p:cNvSpPr>
            <a:spLocks noGrp="1"/>
          </p:cNvSpPr>
          <p:nvPr>
            <p:ph type="title"/>
          </p:nvPr>
        </p:nvSpPr>
        <p:spPr>
          <a:xfrm>
            <a:off x="69011" y="365126"/>
            <a:ext cx="8446339" cy="730429"/>
          </a:xfrm>
          <a:solidFill>
            <a:srgbClr val="92D050"/>
          </a:solidFill>
        </p:spPr>
        <p:txBody>
          <a:bodyPr>
            <a:normAutofit/>
          </a:bodyPr>
          <a:lstStyle/>
          <a:p>
            <a:r>
              <a:rPr lang="en-GB" sz="3600" dirty="0" smtClean="0"/>
              <a:t>How is The Times’ audience categorised? </a:t>
            </a:r>
            <a:endParaRPr lang="en-GB" sz="3600" dirty="0"/>
          </a:p>
        </p:txBody>
      </p:sp>
      <p:sp>
        <p:nvSpPr>
          <p:cNvPr id="5" name="Content Placeholder 4">
            <a:extLst>
              <a:ext uri="{FF2B5EF4-FFF2-40B4-BE49-F238E27FC236}">
                <a16:creationId xmlns:a16="http://schemas.microsoft.com/office/drawing/2014/main" id="{49B91E98-B224-BC09-78DD-A1784EEB6442}"/>
              </a:ext>
            </a:extLst>
          </p:cNvPr>
          <p:cNvSpPr>
            <a:spLocks noGrp="1"/>
          </p:cNvSpPr>
          <p:nvPr>
            <p:ph idx="1"/>
          </p:nvPr>
        </p:nvSpPr>
        <p:spPr/>
        <p:txBody>
          <a:bodyPr/>
          <a:lstStyle/>
          <a:p>
            <a:r>
              <a:rPr lang="en-GB" dirty="0" smtClean="0"/>
              <a:t>The Times’ target audience, according to ABC data is predominantly </a:t>
            </a:r>
            <a:r>
              <a:rPr lang="en-GB" b="1" dirty="0" smtClean="0"/>
              <a:t>ABC1</a:t>
            </a:r>
            <a:r>
              <a:rPr lang="en-GB" dirty="0" smtClean="0"/>
              <a:t>, </a:t>
            </a:r>
            <a:r>
              <a:rPr lang="en-GB" b="1" dirty="0" smtClean="0"/>
              <a:t>over 35</a:t>
            </a:r>
            <a:r>
              <a:rPr lang="en-GB" dirty="0" smtClean="0"/>
              <a:t>, with a </a:t>
            </a:r>
            <a:r>
              <a:rPr lang="en-GB" b="1" dirty="0" smtClean="0"/>
              <a:t>liberal/right-wing</a:t>
            </a:r>
            <a:r>
              <a:rPr lang="en-GB" dirty="0" smtClean="0"/>
              <a:t> political stance. </a:t>
            </a:r>
          </a:p>
          <a:p>
            <a:r>
              <a:rPr lang="en-GB" dirty="0" smtClean="0"/>
              <a:t>The audience are </a:t>
            </a:r>
            <a:r>
              <a:rPr lang="en-GB" b="1" dirty="0" smtClean="0"/>
              <a:t>well-educated</a:t>
            </a:r>
            <a:r>
              <a:rPr lang="en-GB" dirty="0" smtClean="0"/>
              <a:t> and </a:t>
            </a:r>
            <a:r>
              <a:rPr lang="en-GB" b="1" dirty="0" smtClean="0"/>
              <a:t>middle-class</a:t>
            </a:r>
            <a:r>
              <a:rPr lang="en-GB" dirty="0" smtClean="0"/>
              <a:t> and take an interest in global as well as national news. They are comfortable with a ‘long read’, and complexity in their news stories. </a:t>
            </a:r>
            <a:endParaRPr lang="en-GB" dirty="0"/>
          </a:p>
        </p:txBody>
      </p:sp>
      <p:sp>
        <p:nvSpPr>
          <p:cNvPr id="2" name="TextBox 1"/>
          <p:cNvSpPr txBox="1"/>
          <p:nvPr/>
        </p:nvSpPr>
        <p:spPr>
          <a:xfrm>
            <a:off x="451352" y="5877997"/>
            <a:ext cx="8241295" cy="369332"/>
          </a:xfrm>
          <a:prstGeom prst="rect">
            <a:avLst/>
          </a:prstGeom>
          <a:solidFill>
            <a:srgbClr val="FFC000"/>
          </a:solidFill>
          <a:ln>
            <a:solidFill>
              <a:schemeClr val="accent1"/>
            </a:solidFill>
          </a:ln>
        </p:spPr>
        <p:txBody>
          <a:bodyPr wrap="none" rtlCol="0">
            <a:spAutoFit/>
          </a:bodyPr>
          <a:lstStyle/>
          <a:p>
            <a:r>
              <a:rPr lang="en-GB" dirty="0" smtClean="0"/>
              <a:t>See the next slides for examples of how this type of audience is targeted by The Times</a:t>
            </a:r>
            <a:endParaRPr lang="en-GB" dirty="0"/>
          </a:p>
        </p:txBody>
      </p:sp>
    </p:spTree>
    <p:extLst>
      <p:ext uri="{BB962C8B-B14F-4D97-AF65-F5344CB8AC3E}">
        <p14:creationId xmlns:p14="http://schemas.microsoft.com/office/powerpoint/2010/main" val="3388111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0C1B7-AE6B-F537-0D15-4DC7BB2EA469}"/>
              </a:ext>
            </a:extLst>
          </p:cNvPr>
          <p:cNvSpPr>
            <a:spLocks noGrp="1"/>
          </p:cNvSpPr>
          <p:nvPr>
            <p:ph type="title"/>
          </p:nvPr>
        </p:nvSpPr>
        <p:spPr>
          <a:xfrm>
            <a:off x="0" y="123588"/>
            <a:ext cx="8824823" cy="713176"/>
          </a:xfrm>
          <a:solidFill>
            <a:srgbClr val="92D050"/>
          </a:solidFill>
        </p:spPr>
        <p:txBody>
          <a:bodyPr>
            <a:normAutofit/>
          </a:bodyPr>
          <a:lstStyle/>
          <a:p>
            <a:r>
              <a:rPr lang="en-GB" sz="3600" dirty="0" smtClean="0"/>
              <a:t>How does The Times target its audience? </a:t>
            </a:r>
            <a:endParaRPr lang="en-GB" sz="3600" dirty="0"/>
          </a:p>
        </p:txBody>
      </p:sp>
      <p:sp>
        <p:nvSpPr>
          <p:cNvPr id="5" name="Content Placeholder 4">
            <a:extLst>
              <a:ext uri="{FF2B5EF4-FFF2-40B4-BE49-F238E27FC236}">
                <a16:creationId xmlns:a16="http://schemas.microsoft.com/office/drawing/2014/main" id="{49B91E98-B224-BC09-78DD-A1784EEB6442}"/>
              </a:ext>
            </a:extLst>
          </p:cNvPr>
          <p:cNvSpPr>
            <a:spLocks noGrp="1"/>
          </p:cNvSpPr>
          <p:nvPr>
            <p:ph idx="1"/>
          </p:nvPr>
        </p:nvSpPr>
        <p:spPr>
          <a:xfrm>
            <a:off x="129396" y="971610"/>
            <a:ext cx="8893834" cy="4351338"/>
          </a:xfrm>
        </p:spPr>
        <p:txBody>
          <a:bodyPr>
            <a:noAutofit/>
          </a:bodyPr>
          <a:lstStyle/>
          <a:p>
            <a:r>
              <a:rPr lang="en-GB" sz="2000" dirty="0" smtClean="0"/>
              <a:t>The </a:t>
            </a:r>
            <a:r>
              <a:rPr lang="en-GB" sz="2000" b="1" dirty="0" smtClean="0"/>
              <a:t>front page </a:t>
            </a:r>
            <a:r>
              <a:rPr lang="en-GB" sz="2000" dirty="0" smtClean="0"/>
              <a:t>is a great starting point as it will be the thing people see straight away. Look at the media language choices being made (font style, colour, layout, linguistic codes, image choice) and decide why those choices are appropriate for the target audience. </a:t>
            </a:r>
          </a:p>
          <a:p>
            <a:r>
              <a:rPr lang="en-GB" sz="2000" dirty="0" smtClean="0"/>
              <a:t>The audience can be targeted through its </a:t>
            </a:r>
            <a:r>
              <a:rPr lang="en-GB" sz="2000" b="1" dirty="0" smtClean="0"/>
              <a:t>content</a:t>
            </a:r>
            <a:r>
              <a:rPr lang="en-GB" sz="2000" dirty="0" smtClean="0"/>
              <a:t>, often ‘teased’ on the front page. The inclusion of a supplement for example might attract the target audience (</a:t>
            </a:r>
            <a:r>
              <a:rPr lang="en-GB" sz="2000" dirty="0" err="1" smtClean="0"/>
              <a:t>e.g</a:t>
            </a:r>
            <a:r>
              <a:rPr lang="en-GB" sz="2000" dirty="0" smtClean="0"/>
              <a:t> ‘times2’).</a:t>
            </a:r>
          </a:p>
          <a:p>
            <a:r>
              <a:rPr lang="en-GB" sz="2000" dirty="0" smtClean="0"/>
              <a:t>Creating </a:t>
            </a:r>
            <a:r>
              <a:rPr lang="en-GB" sz="2000" b="1" dirty="0" smtClean="0"/>
              <a:t>digital formats </a:t>
            </a:r>
            <a:r>
              <a:rPr lang="en-GB" sz="2000" dirty="0" smtClean="0"/>
              <a:t>can help target audiences in specific ways. For example, the Times’ digital version closely resembles the print version, which caters to the more traditional values of the target audience. However, the fact that it can be updated might appeal to a younger audience, thus broadening the target audience. The Times is only updated 3 times a day, enabling it to more closely resemble the print edition in this way too. </a:t>
            </a:r>
          </a:p>
          <a:p>
            <a:r>
              <a:rPr lang="en-GB" sz="2000" b="1" dirty="0" smtClean="0"/>
              <a:t>Editorial opinion pieces and cartoons </a:t>
            </a:r>
            <a:r>
              <a:rPr lang="en-GB" sz="2000" dirty="0" smtClean="0"/>
              <a:t>can be a way of targeting audiences by signalling the paper’s political allegiances more forcibly. The letters page of the Times is culturally iconic and helps to create a community of like-minded people, as do the comments on the digital versions. </a:t>
            </a:r>
          </a:p>
          <a:p>
            <a:r>
              <a:rPr lang="en-GB" sz="2000" dirty="0" smtClean="0"/>
              <a:t>Because of this targeting, the audience will have a </a:t>
            </a:r>
            <a:r>
              <a:rPr lang="en-GB" sz="2000" b="1" dirty="0" smtClean="0"/>
              <a:t>preferred reading </a:t>
            </a:r>
            <a:r>
              <a:rPr lang="en-GB" sz="2000" dirty="0" smtClean="0"/>
              <a:t>of the newspaper.   </a:t>
            </a:r>
            <a:endParaRPr lang="en-GB" sz="2000" dirty="0"/>
          </a:p>
        </p:txBody>
      </p:sp>
    </p:spTree>
    <p:extLst>
      <p:ext uri="{BB962C8B-B14F-4D97-AF65-F5344CB8AC3E}">
        <p14:creationId xmlns:p14="http://schemas.microsoft.com/office/powerpoint/2010/main" val="218154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917057" y="3804248"/>
            <a:ext cx="4045604" cy="2915729"/>
          </a:xfrm>
        </p:spPr>
        <p:txBody>
          <a:bodyPr>
            <a:normAutofit fontScale="62500" lnSpcReduction="20000"/>
          </a:bodyPr>
          <a:lstStyle/>
          <a:p>
            <a:pPr marL="0" indent="0">
              <a:buNone/>
            </a:pPr>
            <a:r>
              <a:rPr lang="en-GB" b="1" dirty="0" smtClean="0"/>
              <a:t>Recent Times cartoons</a:t>
            </a:r>
          </a:p>
          <a:p>
            <a:pPr marL="0" indent="0">
              <a:buNone/>
            </a:pPr>
            <a:endParaRPr lang="en-GB" dirty="0" smtClean="0"/>
          </a:p>
          <a:p>
            <a:pPr marL="0" indent="0">
              <a:buNone/>
            </a:pPr>
            <a:r>
              <a:rPr lang="en-GB" dirty="0" smtClean="0"/>
              <a:t>What political stories do they relate to? </a:t>
            </a:r>
          </a:p>
          <a:p>
            <a:pPr marL="0" indent="0">
              <a:buNone/>
            </a:pPr>
            <a:endParaRPr lang="en-GB" dirty="0" smtClean="0"/>
          </a:p>
          <a:p>
            <a:pPr marL="0" indent="0">
              <a:buNone/>
            </a:pPr>
            <a:r>
              <a:rPr lang="en-GB" dirty="0" smtClean="0"/>
              <a:t>How do these cartoons target the audience of The Times?</a:t>
            </a:r>
          </a:p>
          <a:p>
            <a:pPr marL="0" indent="0">
              <a:buNone/>
            </a:pPr>
            <a:endParaRPr lang="en-GB" dirty="0" smtClean="0"/>
          </a:p>
          <a:p>
            <a:pPr marL="0" indent="0">
              <a:buNone/>
            </a:pPr>
            <a:r>
              <a:rPr lang="en-GB" dirty="0" smtClean="0"/>
              <a:t>How are they unexpected given the audience?  </a:t>
            </a:r>
            <a:endParaRPr lang="en-GB" dirty="0"/>
          </a:p>
        </p:txBody>
      </p:sp>
      <p:pic>
        <p:nvPicPr>
          <p:cNvPr id="4" name="Picture 3"/>
          <p:cNvPicPr>
            <a:picLocks noChangeAspect="1"/>
          </p:cNvPicPr>
          <p:nvPr/>
        </p:nvPicPr>
        <p:blipFill>
          <a:blip r:embed="rId2"/>
          <a:stretch>
            <a:fillRect/>
          </a:stretch>
        </p:blipFill>
        <p:spPr>
          <a:xfrm>
            <a:off x="0" y="1"/>
            <a:ext cx="4390846" cy="3243757"/>
          </a:xfrm>
          <a:prstGeom prst="rect">
            <a:avLst/>
          </a:prstGeom>
        </p:spPr>
      </p:pic>
      <p:pic>
        <p:nvPicPr>
          <p:cNvPr id="5" name="Picture 4"/>
          <p:cNvPicPr>
            <a:picLocks noChangeAspect="1"/>
          </p:cNvPicPr>
          <p:nvPr/>
        </p:nvPicPr>
        <p:blipFill>
          <a:blip r:embed="rId3"/>
          <a:stretch>
            <a:fillRect/>
          </a:stretch>
        </p:blipFill>
        <p:spPr>
          <a:xfrm>
            <a:off x="4669318" y="1"/>
            <a:ext cx="4474682" cy="3243757"/>
          </a:xfrm>
          <a:prstGeom prst="rect">
            <a:avLst/>
          </a:prstGeom>
        </p:spPr>
      </p:pic>
      <p:pic>
        <p:nvPicPr>
          <p:cNvPr id="6" name="Picture 5"/>
          <p:cNvPicPr>
            <a:picLocks noChangeAspect="1"/>
          </p:cNvPicPr>
          <p:nvPr/>
        </p:nvPicPr>
        <p:blipFill>
          <a:blip r:embed="rId4"/>
          <a:stretch>
            <a:fillRect/>
          </a:stretch>
        </p:blipFill>
        <p:spPr>
          <a:xfrm>
            <a:off x="0" y="3569849"/>
            <a:ext cx="4390846" cy="3306314"/>
          </a:xfrm>
          <a:prstGeom prst="rect">
            <a:avLst/>
          </a:prstGeom>
        </p:spPr>
      </p:pic>
      <p:sp>
        <p:nvSpPr>
          <p:cNvPr id="7" name="TextBox 6"/>
          <p:cNvSpPr txBox="1"/>
          <p:nvPr/>
        </p:nvSpPr>
        <p:spPr>
          <a:xfrm>
            <a:off x="3062377" y="6599164"/>
            <a:ext cx="1222451" cy="276999"/>
          </a:xfrm>
          <a:prstGeom prst="rect">
            <a:avLst/>
          </a:prstGeom>
          <a:noFill/>
        </p:spPr>
        <p:txBody>
          <a:bodyPr wrap="none" rtlCol="0">
            <a:spAutoFit/>
          </a:bodyPr>
          <a:lstStyle/>
          <a:p>
            <a:r>
              <a:rPr lang="en-GB" sz="1200" dirty="0" smtClean="0"/>
              <a:t>Sunday 12</a:t>
            </a:r>
            <a:r>
              <a:rPr lang="en-GB" sz="1200" baseline="30000" dirty="0" smtClean="0"/>
              <a:t>th</a:t>
            </a:r>
            <a:r>
              <a:rPr lang="en-GB" sz="1200" dirty="0" smtClean="0"/>
              <a:t> May</a:t>
            </a:r>
            <a:endParaRPr lang="en-GB" sz="1200" dirty="0"/>
          </a:p>
        </p:txBody>
      </p:sp>
      <p:sp>
        <p:nvSpPr>
          <p:cNvPr id="8" name="TextBox 7"/>
          <p:cNvSpPr txBox="1"/>
          <p:nvPr/>
        </p:nvSpPr>
        <p:spPr>
          <a:xfrm>
            <a:off x="3062377" y="2991305"/>
            <a:ext cx="1275414" cy="276999"/>
          </a:xfrm>
          <a:prstGeom prst="rect">
            <a:avLst/>
          </a:prstGeom>
          <a:noFill/>
        </p:spPr>
        <p:txBody>
          <a:bodyPr wrap="none" rtlCol="0">
            <a:spAutoFit/>
          </a:bodyPr>
          <a:lstStyle/>
          <a:p>
            <a:r>
              <a:rPr lang="en-GB" sz="1200" dirty="0" smtClean="0"/>
              <a:t>Tuesday 14</a:t>
            </a:r>
            <a:r>
              <a:rPr lang="en-GB" sz="1200" baseline="30000" dirty="0" smtClean="0"/>
              <a:t>th</a:t>
            </a:r>
            <a:r>
              <a:rPr lang="en-GB" sz="1200" dirty="0" smtClean="0"/>
              <a:t> May</a:t>
            </a:r>
            <a:endParaRPr lang="en-GB" sz="1200" dirty="0"/>
          </a:p>
        </p:txBody>
      </p:sp>
      <p:sp>
        <p:nvSpPr>
          <p:cNvPr id="10" name="TextBox 9"/>
          <p:cNvSpPr txBox="1"/>
          <p:nvPr/>
        </p:nvSpPr>
        <p:spPr>
          <a:xfrm>
            <a:off x="7809781" y="3040493"/>
            <a:ext cx="1152880" cy="253916"/>
          </a:xfrm>
          <a:prstGeom prst="rect">
            <a:avLst/>
          </a:prstGeom>
          <a:noFill/>
        </p:spPr>
        <p:txBody>
          <a:bodyPr wrap="none" rtlCol="0">
            <a:spAutoFit/>
          </a:bodyPr>
          <a:lstStyle/>
          <a:p>
            <a:r>
              <a:rPr lang="en-GB" sz="1050" dirty="0" smtClean="0"/>
              <a:t>Monday 13</a:t>
            </a:r>
            <a:r>
              <a:rPr lang="en-GB" sz="1050" baseline="30000" dirty="0" smtClean="0"/>
              <a:t>th</a:t>
            </a:r>
            <a:r>
              <a:rPr lang="en-GB" sz="1050" dirty="0" smtClean="0"/>
              <a:t> May</a:t>
            </a:r>
            <a:endParaRPr lang="en-GB" sz="1050" dirty="0"/>
          </a:p>
        </p:txBody>
      </p:sp>
    </p:spTree>
    <p:extLst>
      <p:ext uri="{BB962C8B-B14F-4D97-AF65-F5344CB8AC3E}">
        <p14:creationId xmlns:p14="http://schemas.microsoft.com/office/powerpoint/2010/main" val="4131748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9CD9-A4C7-51F7-1E9D-3575945A8ECC}"/>
              </a:ext>
            </a:extLst>
          </p:cNvPr>
          <p:cNvSpPr>
            <a:spLocks noGrp="1"/>
          </p:cNvSpPr>
          <p:nvPr>
            <p:ph type="title"/>
          </p:nvPr>
        </p:nvSpPr>
        <p:spPr>
          <a:xfrm>
            <a:off x="-1" y="109131"/>
            <a:ext cx="9144001" cy="782738"/>
          </a:xfrm>
          <a:solidFill>
            <a:srgbClr val="92D050"/>
          </a:solidFill>
        </p:spPr>
        <p:txBody>
          <a:bodyPr>
            <a:normAutofit fontScale="90000"/>
          </a:bodyPr>
          <a:lstStyle/>
          <a:p>
            <a:r>
              <a:rPr lang="en-GB" dirty="0" smtClean="0"/>
              <a:t>Theoretical approaches: Cultivation  Theory</a:t>
            </a:r>
            <a:endParaRPr lang="en-GB" dirty="0"/>
          </a:p>
        </p:txBody>
      </p:sp>
      <p:sp>
        <p:nvSpPr>
          <p:cNvPr id="3" name="Content Placeholder 2">
            <a:extLst>
              <a:ext uri="{FF2B5EF4-FFF2-40B4-BE49-F238E27FC236}">
                <a16:creationId xmlns:a16="http://schemas.microsoft.com/office/drawing/2014/main" id="{548C40FC-6F5D-A371-6AD1-B5EB3CEF0CC5}"/>
              </a:ext>
            </a:extLst>
          </p:cNvPr>
          <p:cNvSpPr>
            <a:spLocks noGrp="1"/>
          </p:cNvSpPr>
          <p:nvPr>
            <p:ph idx="1"/>
          </p:nvPr>
        </p:nvSpPr>
        <p:spPr>
          <a:xfrm>
            <a:off x="6357667" y="1816998"/>
            <a:ext cx="2459607" cy="4351338"/>
          </a:xfrm>
        </p:spPr>
        <p:txBody>
          <a:bodyPr/>
          <a:lstStyle/>
          <a:p>
            <a:pPr marL="0" indent="0">
              <a:buNone/>
            </a:pPr>
            <a:r>
              <a:rPr lang="en-GB" dirty="0" smtClean="0"/>
              <a:t>When we do our case studies, we will be looking for evidence of ‘cultivation’ in both papers</a:t>
            </a:r>
            <a:endParaRPr lang="en-GB"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208731" y="1529833"/>
            <a:ext cx="5718751" cy="3844424"/>
          </a:xfrm>
          <a:prstGeom prst="rect">
            <a:avLst/>
          </a:prstGeom>
          <a:ln>
            <a:solidFill>
              <a:schemeClr val="accent1"/>
            </a:solidFill>
          </a:ln>
        </p:spPr>
      </p:pic>
    </p:spTree>
    <p:extLst>
      <p:ext uri="{BB962C8B-B14F-4D97-AF65-F5344CB8AC3E}">
        <p14:creationId xmlns:p14="http://schemas.microsoft.com/office/powerpoint/2010/main" val="3668217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1" y="145777"/>
            <a:ext cx="9014604" cy="604722"/>
          </a:xfrm>
          <a:solidFill>
            <a:srgbClr val="92D050"/>
          </a:solidFill>
        </p:spPr>
        <p:txBody>
          <a:bodyPr>
            <a:normAutofit/>
          </a:bodyPr>
          <a:lstStyle/>
          <a:p>
            <a:r>
              <a:rPr lang="en-GB" sz="3600" dirty="0" smtClean="0"/>
              <a:t>Here’s a very obvious example from The Express</a:t>
            </a:r>
            <a:endParaRPr lang="en-GB" sz="3600"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542627" y="1471339"/>
            <a:ext cx="6058746" cy="3915321"/>
          </a:xfrm>
          <a:prstGeom prst="rect">
            <a:avLst/>
          </a:prstGeom>
        </p:spPr>
      </p:pic>
    </p:spTree>
    <p:extLst>
      <p:ext uri="{BB962C8B-B14F-4D97-AF65-F5344CB8AC3E}">
        <p14:creationId xmlns:p14="http://schemas.microsoft.com/office/powerpoint/2010/main" val="16490892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130</TotalTime>
  <Words>983</Words>
  <Application>Microsoft Office PowerPoint</Application>
  <PresentationFormat>On-screen Show (4:3)</PresentationFormat>
  <Paragraphs>73</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Courier New</vt:lpstr>
      <vt:lpstr>Office Theme</vt:lpstr>
      <vt:lpstr>COM 1 SEC B</vt:lpstr>
      <vt:lpstr>Starter: divide these into either stereotypically left-wing values or right-wing values (there are 5 of each)</vt:lpstr>
      <vt:lpstr>Today: we will be looking at AUDIENCE and The Times</vt:lpstr>
      <vt:lpstr>Exam questions on these key concepts</vt:lpstr>
      <vt:lpstr>How is The Times’ audience categorised? </vt:lpstr>
      <vt:lpstr>How does The Times target its audience? </vt:lpstr>
      <vt:lpstr>PowerPoint Presentation</vt:lpstr>
      <vt:lpstr>Theoretical approaches: Cultivation  Theory</vt:lpstr>
      <vt:lpstr>Here’s a very obvious example from The Express</vt:lpstr>
      <vt:lpstr>Theoretical approaches: Reception Theory</vt:lpstr>
      <vt:lpstr>Here’s the front page I had the strongest ‘preferred’ reading  for on Tuesday 14th May</vt:lpstr>
      <vt:lpstr>Here’s the front page I had the strongest ‘oppositional’ reading ‘ to on Tuesday 14th May  What about you? Tomorrow's Papers Today - UK Front Pages - Latest Newspaper Headlines (tomorrowspapers.co.uk)</vt:lpstr>
      <vt:lpstr>Theoretical approaches: End of Audience</vt:lpstr>
      <vt:lpstr>PowerPoint Presentation</vt:lpstr>
      <vt:lpstr>Tasks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 1 SEC B</dc:title>
  <dc:creator>Clare Howard-Saunders</dc:creator>
  <cp:lastModifiedBy>Clare HOWARD-SAUNDERS</cp:lastModifiedBy>
  <cp:revision>25</cp:revision>
  <dcterms:created xsi:type="dcterms:W3CDTF">2024-02-26T18:29:53Z</dcterms:created>
  <dcterms:modified xsi:type="dcterms:W3CDTF">2024-05-15T10:35:45Z</dcterms:modified>
</cp:coreProperties>
</file>