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4" r:id="rId9"/>
    <p:sldId id="273" r:id="rId10"/>
    <p:sldId id="266" r:id="rId11"/>
    <p:sldId id="269" r:id="rId12"/>
    <p:sldId id="270"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e Howard-Saunders" initials="CH" lastIdx="1" clrIdx="0">
    <p:extLst>
      <p:ext uri="{19B8F6BF-5375-455C-9EA6-DF929625EA0E}">
        <p15:presenceInfo xmlns:p15="http://schemas.microsoft.com/office/powerpoint/2012/main" userId="c21fb37210b29a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p:cViewPr varScale="1">
        <p:scale>
          <a:sx n="101" d="100"/>
          <a:sy n="101" d="100"/>
        </p:scale>
        <p:origin x="1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20T18:37:44.076"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565D72-B078-4FD4-9605-233D6312E86D}" type="datetimeFigureOut">
              <a:rPr lang="en-GB" smtClean="0"/>
              <a:t>17/05/2024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C51BDE-6825-4E99-826A-EDEE2CF62F0B}" type="slidenum">
              <a:rPr lang="en-GB" smtClean="0"/>
              <a:t>‹#›</a:t>
            </a:fld>
            <a:endParaRPr lang="en-GB"/>
          </a:p>
        </p:txBody>
      </p:sp>
    </p:spTree>
    <p:extLst>
      <p:ext uri="{BB962C8B-B14F-4D97-AF65-F5344CB8AC3E}">
        <p14:creationId xmlns:p14="http://schemas.microsoft.com/office/powerpoint/2010/main" val="1780963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F8E717-ACE4-453D-8FB3-8A2931F7BB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Term 1 Lesson 1</a:t>
            </a:r>
          </a:p>
        </p:txBody>
      </p:sp>
    </p:spTree>
    <p:extLst>
      <p:ext uri="{BB962C8B-B14F-4D97-AF65-F5344CB8AC3E}">
        <p14:creationId xmlns:p14="http://schemas.microsoft.com/office/powerpoint/2010/main" val="466338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9EADBB-0E51-4A45-A099-939DEE29CC79}" type="datetimeFigureOut">
              <a:rPr lang="en-GB" smtClean="0"/>
              <a:t>17/05/2024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0DFD64-8978-49F7-AF00-7634978D71FA}" type="slidenum">
              <a:rPr lang="en-GB" smtClean="0"/>
              <a:t>‹#›</a:t>
            </a:fld>
            <a:endParaRPr lang="en-GB"/>
          </a:p>
        </p:txBody>
      </p:sp>
    </p:spTree>
    <p:extLst>
      <p:ext uri="{BB962C8B-B14F-4D97-AF65-F5344CB8AC3E}">
        <p14:creationId xmlns:p14="http://schemas.microsoft.com/office/powerpoint/2010/main" val="4000205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9EADBB-0E51-4A45-A099-939DEE29CC79}" type="datetimeFigureOut">
              <a:rPr lang="en-GB" smtClean="0"/>
              <a:t>17/05/2024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0DFD64-8978-49F7-AF00-7634978D71FA}" type="slidenum">
              <a:rPr lang="en-GB" smtClean="0"/>
              <a:t>‹#›</a:t>
            </a:fld>
            <a:endParaRPr lang="en-GB"/>
          </a:p>
        </p:txBody>
      </p:sp>
    </p:spTree>
    <p:extLst>
      <p:ext uri="{BB962C8B-B14F-4D97-AF65-F5344CB8AC3E}">
        <p14:creationId xmlns:p14="http://schemas.microsoft.com/office/powerpoint/2010/main" val="3113630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9EADBB-0E51-4A45-A099-939DEE29CC79}" type="datetimeFigureOut">
              <a:rPr lang="en-GB" smtClean="0"/>
              <a:t>17/05/2024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0DFD64-8978-49F7-AF00-7634978D71FA}" type="slidenum">
              <a:rPr lang="en-GB" smtClean="0"/>
              <a:t>‹#›</a:t>
            </a:fld>
            <a:endParaRPr lang="en-GB"/>
          </a:p>
        </p:txBody>
      </p:sp>
    </p:spTree>
    <p:extLst>
      <p:ext uri="{BB962C8B-B14F-4D97-AF65-F5344CB8AC3E}">
        <p14:creationId xmlns:p14="http://schemas.microsoft.com/office/powerpoint/2010/main" val="1298590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9EADBB-0E51-4A45-A099-939DEE29CC79}" type="datetimeFigureOut">
              <a:rPr lang="en-GB" smtClean="0"/>
              <a:t>17/05/2024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0DFD64-8978-49F7-AF00-7634978D71FA}" type="slidenum">
              <a:rPr lang="en-GB" smtClean="0"/>
              <a:t>‹#›</a:t>
            </a:fld>
            <a:endParaRPr lang="en-GB"/>
          </a:p>
        </p:txBody>
      </p:sp>
    </p:spTree>
    <p:extLst>
      <p:ext uri="{BB962C8B-B14F-4D97-AF65-F5344CB8AC3E}">
        <p14:creationId xmlns:p14="http://schemas.microsoft.com/office/powerpoint/2010/main" val="1067735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9EADBB-0E51-4A45-A099-939DEE29CC79}" type="datetimeFigureOut">
              <a:rPr lang="en-GB" smtClean="0"/>
              <a:t>17/05/2024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0DFD64-8978-49F7-AF00-7634978D71FA}" type="slidenum">
              <a:rPr lang="en-GB" smtClean="0"/>
              <a:t>‹#›</a:t>
            </a:fld>
            <a:endParaRPr lang="en-GB"/>
          </a:p>
        </p:txBody>
      </p:sp>
    </p:spTree>
    <p:extLst>
      <p:ext uri="{BB962C8B-B14F-4D97-AF65-F5344CB8AC3E}">
        <p14:creationId xmlns:p14="http://schemas.microsoft.com/office/powerpoint/2010/main" val="1471339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9EADBB-0E51-4A45-A099-939DEE29CC79}" type="datetimeFigureOut">
              <a:rPr lang="en-GB" smtClean="0"/>
              <a:t>17/05/2024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0DFD64-8978-49F7-AF00-7634978D71FA}" type="slidenum">
              <a:rPr lang="en-GB" smtClean="0"/>
              <a:t>‹#›</a:t>
            </a:fld>
            <a:endParaRPr lang="en-GB"/>
          </a:p>
        </p:txBody>
      </p:sp>
    </p:spTree>
    <p:extLst>
      <p:ext uri="{BB962C8B-B14F-4D97-AF65-F5344CB8AC3E}">
        <p14:creationId xmlns:p14="http://schemas.microsoft.com/office/powerpoint/2010/main" val="2038544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9EADBB-0E51-4A45-A099-939DEE29CC79}" type="datetimeFigureOut">
              <a:rPr lang="en-GB" smtClean="0"/>
              <a:t>17/05/2024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0DFD64-8978-49F7-AF00-7634978D71FA}" type="slidenum">
              <a:rPr lang="en-GB" smtClean="0"/>
              <a:t>‹#›</a:t>
            </a:fld>
            <a:endParaRPr lang="en-GB"/>
          </a:p>
        </p:txBody>
      </p:sp>
    </p:spTree>
    <p:extLst>
      <p:ext uri="{BB962C8B-B14F-4D97-AF65-F5344CB8AC3E}">
        <p14:creationId xmlns:p14="http://schemas.microsoft.com/office/powerpoint/2010/main" val="3462713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9EADBB-0E51-4A45-A099-939DEE29CC79}" type="datetimeFigureOut">
              <a:rPr lang="en-GB" smtClean="0"/>
              <a:t>17/05/2024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0DFD64-8978-49F7-AF00-7634978D71FA}" type="slidenum">
              <a:rPr lang="en-GB" smtClean="0"/>
              <a:t>‹#›</a:t>
            </a:fld>
            <a:endParaRPr lang="en-GB"/>
          </a:p>
        </p:txBody>
      </p:sp>
    </p:spTree>
    <p:extLst>
      <p:ext uri="{BB962C8B-B14F-4D97-AF65-F5344CB8AC3E}">
        <p14:creationId xmlns:p14="http://schemas.microsoft.com/office/powerpoint/2010/main" val="1526473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9EADBB-0E51-4A45-A099-939DEE29CC79}" type="datetimeFigureOut">
              <a:rPr lang="en-GB" smtClean="0"/>
              <a:t>17/05/2024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0DFD64-8978-49F7-AF00-7634978D71FA}" type="slidenum">
              <a:rPr lang="en-GB" smtClean="0"/>
              <a:t>‹#›</a:t>
            </a:fld>
            <a:endParaRPr lang="en-GB"/>
          </a:p>
        </p:txBody>
      </p:sp>
    </p:spTree>
    <p:extLst>
      <p:ext uri="{BB962C8B-B14F-4D97-AF65-F5344CB8AC3E}">
        <p14:creationId xmlns:p14="http://schemas.microsoft.com/office/powerpoint/2010/main" val="1563901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9EADBB-0E51-4A45-A099-939DEE29CC79}" type="datetimeFigureOut">
              <a:rPr lang="en-GB" smtClean="0"/>
              <a:t>17/05/2024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0DFD64-8978-49F7-AF00-7634978D71FA}" type="slidenum">
              <a:rPr lang="en-GB" smtClean="0"/>
              <a:t>‹#›</a:t>
            </a:fld>
            <a:endParaRPr lang="en-GB"/>
          </a:p>
        </p:txBody>
      </p:sp>
    </p:spTree>
    <p:extLst>
      <p:ext uri="{BB962C8B-B14F-4D97-AF65-F5344CB8AC3E}">
        <p14:creationId xmlns:p14="http://schemas.microsoft.com/office/powerpoint/2010/main" val="3570178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9EADBB-0E51-4A45-A099-939DEE29CC79}" type="datetimeFigureOut">
              <a:rPr lang="en-GB" smtClean="0"/>
              <a:t>17/05/2024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0DFD64-8978-49F7-AF00-7634978D71FA}" type="slidenum">
              <a:rPr lang="en-GB" smtClean="0"/>
              <a:t>‹#›</a:t>
            </a:fld>
            <a:endParaRPr lang="en-GB"/>
          </a:p>
        </p:txBody>
      </p:sp>
    </p:spTree>
    <p:extLst>
      <p:ext uri="{BB962C8B-B14F-4D97-AF65-F5344CB8AC3E}">
        <p14:creationId xmlns:p14="http://schemas.microsoft.com/office/powerpoint/2010/main" val="2487968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EADBB-0E51-4A45-A099-939DEE29CC79}" type="datetimeFigureOut">
              <a:rPr lang="en-GB" smtClean="0"/>
              <a:t>17/05/2024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DFD64-8978-49F7-AF00-7634978D71FA}" type="slidenum">
              <a:rPr lang="en-GB" smtClean="0"/>
              <a:t>‹#›</a:t>
            </a:fld>
            <a:endParaRPr lang="en-GB"/>
          </a:p>
        </p:txBody>
      </p:sp>
    </p:spTree>
    <p:extLst>
      <p:ext uri="{BB962C8B-B14F-4D97-AF65-F5344CB8AC3E}">
        <p14:creationId xmlns:p14="http://schemas.microsoft.com/office/powerpoint/2010/main" val="3357704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mirror.co.u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649178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9CD9-A4C7-51F7-1E9D-3575945A8ECC}"/>
              </a:ext>
            </a:extLst>
          </p:cNvPr>
          <p:cNvSpPr>
            <a:spLocks noGrp="1"/>
          </p:cNvSpPr>
          <p:nvPr>
            <p:ph type="title"/>
          </p:nvPr>
        </p:nvSpPr>
        <p:spPr>
          <a:xfrm>
            <a:off x="-1" y="109131"/>
            <a:ext cx="9144001" cy="782738"/>
          </a:xfrm>
          <a:solidFill>
            <a:srgbClr val="92D050"/>
          </a:solidFill>
        </p:spPr>
        <p:txBody>
          <a:bodyPr>
            <a:normAutofit fontScale="90000"/>
          </a:bodyPr>
          <a:lstStyle/>
          <a:p>
            <a:r>
              <a:rPr lang="en-GB" dirty="0"/>
              <a:t>Theoretical approaches: Reception Theory</a:t>
            </a:r>
          </a:p>
        </p:txBody>
      </p:sp>
      <p:sp>
        <p:nvSpPr>
          <p:cNvPr id="3" name="Content Placeholder 2">
            <a:extLst>
              <a:ext uri="{FF2B5EF4-FFF2-40B4-BE49-F238E27FC236}">
                <a16:creationId xmlns:a16="http://schemas.microsoft.com/office/drawing/2014/main" id="{548C40FC-6F5D-A371-6AD1-B5EB3CEF0CC5}"/>
              </a:ext>
            </a:extLst>
          </p:cNvPr>
          <p:cNvSpPr>
            <a:spLocks noGrp="1"/>
          </p:cNvSpPr>
          <p:nvPr>
            <p:ph idx="1"/>
          </p:nvPr>
        </p:nvSpPr>
        <p:spPr>
          <a:xfrm>
            <a:off x="7392691" y="1462293"/>
            <a:ext cx="1512600" cy="4351338"/>
          </a:xfrm>
        </p:spPr>
        <p:txBody>
          <a:bodyPr>
            <a:normAutofit fontScale="77500" lnSpcReduction="20000"/>
          </a:bodyPr>
          <a:lstStyle/>
          <a:p>
            <a:pPr marL="0" indent="0">
              <a:buNone/>
            </a:pPr>
            <a:r>
              <a:rPr lang="en-GB" dirty="0"/>
              <a:t>When we do our case studies, we will be looking for examples of news stories that could be interpreted in various ways in both papers</a:t>
            </a:r>
          </a:p>
        </p:txBody>
      </p:sp>
      <p:pic>
        <p:nvPicPr>
          <p:cNvPr id="4" name="Picture 3"/>
          <p:cNvPicPr>
            <a:picLocks noChangeAspect="1"/>
          </p:cNvPicPr>
          <p:nvPr/>
        </p:nvPicPr>
        <p:blipFill>
          <a:blip r:embed="rId2"/>
          <a:stretch>
            <a:fillRect/>
          </a:stretch>
        </p:blipFill>
        <p:spPr>
          <a:xfrm>
            <a:off x="301986" y="1395247"/>
            <a:ext cx="6773220" cy="4429743"/>
          </a:xfrm>
          <a:prstGeom prst="rect">
            <a:avLst/>
          </a:prstGeom>
          <a:ln>
            <a:solidFill>
              <a:schemeClr val="accent1"/>
            </a:solidFill>
          </a:ln>
        </p:spPr>
      </p:pic>
    </p:spTree>
    <p:extLst>
      <p:ext uri="{BB962C8B-B14F-4D97-AF65-F5344CB8AC3E}">
        <p14:creationId xmlns:p14="http://schemas.microsoft.com/office/powerpoint/2010/main" val="3569122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9CD9-A4C7-51F7-1E9D-3575945A8ECC}"/>
              </a:ext>
            </a:extLst>
          </p:cNvPr>
          <p:cNvSpPr>
            <a:spLocks noGrp="1"/>
          </p:cNvSpPr>
          <p:nvPr>
            <p:ph type="title"/>
          </p:nvPr>
        </p:nvSpPr>
        <p:spPr>
          <a:xfrm>
            <a:off x="-1" y="109131"/>
            <a:ext cx="9144001" cy="782738"/>
          </a:xfrm>
          <a:solidFill>
            <a:srgbClr val="92D050"/>
          </a:solidFill>
        </p:spPr>
        <p:txBody>
          <a:bodyPr>
            <a:normAutofit fontScale="90000"/>
          </a:bodyPr>
          <a:lstStyle/>
          <a:p>
            <a:r>
              <a:rPr lang="en-GB" dirty="0"/>
              <a:t>Theoretical approaches: End of Audience</a:t>
            </a:r>
          </a:p>
        </p:txBody>
      </p:sp>
      <p:sp>
        <p:nvSpPr>
          <p:cNvPr id="3" name="Content Placeholder 2">
            <a:extLst>
              <a:ext uri="{FF2B5EF4-FFF2-40B4-BE49-F238E27FC236}">
                <a16:creationId xmlns:a16="http://schemas.microsoft.com/office/drawing/2014/main" id="{548C40FC-6F5D-A371-6AD1-B5EB3CEF0CC5}"/>
              </a:ext>
            </a:extLst>
          </p:cNvPr>
          <p:cNvSpPr>
            <a:spLocks noGrp="1"/>
          </p:cNvSpPr>
          <p:nvPr>
            <p:ph idx="1"/>
          </p:nvPr>
        </p:nvSpPr>
        <p:spPr>
          <a:xfrm>
            <a:off x="7129220" y="1945093"/>
            <a:ext cx="1890793" cy="4351338"/>
          </a:xfrm>
        </p:spPr>
        <p:txBody>
          <a:bodyPr>
            <a:normAutofit/>
          </a:bodyPr>
          <a:lstStyle/>
          <a:p>
            <a:pPr marL="0" indent="0">
              <a:buNone/>
            </a:pPr>
            <a:r>
              <a:rPr lang="en-GB" sz="2400" dirty="0"/>
              <a:t>When we do our case studies, we will be looking for examples of interactive opportunities on both websites</a:t>
            </a:r>
          </a:p>
        </p:txBody>
      </p:sp>
      <p:pic>
        <p:nvPicPr>
          <p:cNvPr id="7" name="Picture 6"/>
          <p:cNvPicPr>
            <a:picLocks noChangeAspect="1"/>
          </p:cNvPicPr>
          <p:nvPr/>
        </p:nvPicPr>
        <p:blipFill>
          <a:blip r:embed="rId2"/>
          <a:stretch>
            <a:fillRect/>
          </a:stretch>
        </p:blipFill>
        <p:spPr>
          <a:xfrm>
            <a:off x="312344" y="1387154"/>
            <a:ext cx="6517618" cy="4238731"/>
          </a:xfrm>
          <a:prstGeom prst="rect">
            <a:avLst/>
          </a:prstGeom>
          <a:ln>
            <a:solidFill>
              <a:schemeClr val="accent1"/>
            </a:solidFill>
          </a:ln>
        </p:spPr>
      </p:pic>
    </p:spTree>
    <p:extLst>
      <p:ext uri="{BB962C8B-B14F-4D97-AF65-F5344CB8AC3E}">
        <p14:creationId xmlns:p14="http://schemas.microsoft.com/office/powerpoint/2010/main" val="2571985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CA4DA-9147-6C37-5E43-5D46F3DAA40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7DB05E6-6F87-FADD-A749-C1A50E07C5E7}"/>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27A6830-EFEF-D796-EC93-F2FBEA9B504D}"/>
              </a:ext>
            </a:extLst>
          </p:cNvPr>
          <p:cNvPicPr>
            <a:picLocks noChangeAspect="1"/>
          </p:cNvPicPr>
          <p:nvPr/>
        </p:nvPicPr>
        <p:blipFill>
          <a:blip r:embed="rId2"/>
          <a:stretch>
            <a:fillRect/>
          </a:stretch>
        </p:blipFill>
        <p:spPr>
          <a:xfrm>
            <a:off x="125185" y="555184"/>
            <a:ext cx="8893629" cy="5747632"/>
          </a:xfrm>
          <a:custGeom>
            <a:avLst/>
            <a:gdLst>
              <a:gd name="connsiteX0" fmla="*/ 0 w 8893629"/>
              <a:gd name="connsiteY0" fmla="*/ 0 h 5747632"/>
              <a:gd name="connsiteX1" fmla="*/ 681845 w 8893629"/>
              <a:gd name="connsiteY1" fmla="*/ 0 h 5747632"/>
              <a:gd name="connsiteX2" fmla="*/ 1096881 w 8893629"/>
              <a:gd name="connsiteY2" fmla="*/ 0 h 5747632"/>
              <a:gd name="connsiteX3" fmla="*/ 1867662 w 8893629"/>
              <a:gd name="connsiteY3" fmla="*/ 0 h 5747632"/>
              <a:gd name="connsiteX4" fmla="*/ 2460571 w 8893629"/>
              <a:gd name="connsiteY4" fmla="*/ 0 h 5747632"/>
              <a:gd name="connsiteX5" fmla="*/ 2964543 w 8893629"/>
              <a:gd name="connsiteY5" fmla="*/ 0 h 5747632"/>
              <a:gd name="connsiteX6" fmla="*/ 3379579 w 8893629"/>
              <a:gd name="connsiteY6" fmla="*/ 0 h 5747632"/>
              <a:gd name="connsiteX7" fmla="*/ 3972488 w 8893629"/>
              <a:gd name="connsiteY7" fmla="*/ 0 h 5747632"/>
              <a:gd name="connsiteX8" fmla="*/ 4387524 w 8893629"/>
              <a:gd name="connsiteY8" fmla="*/ 0 h 5747632"/>
              <a:gd name="connsiteX9" fmla="*/ 4713623 w 8893629"/>
              <a:gd name="connsiteY9" fmla="*/ 0 h 5747632"/>
              <a:gd name="connsiteX10" fmla="*/ 5306532 w 8893629"/>
              <a:gd name="connsiteY10" fmla="*/ 0 h 5747632"/>
              <a:gd name="connsiteX11" fmla="*/ 5632632 w 8893629"/>
              <a:gd name="connsiteY11" fmla="*/ 0 h 5747632"/>
              <a:gd name="connsiteX12" fmla="*/ 6136604 w 8893629"/>
              <a:gd name="connsiteY12" fmla="*/ 0 h 5747632"/>
              <a:gd name="connsiteX13" fmla="*/ 6551640 w 8893629"/>
              <a:gd name="connsiteY13" fmla="*/ 0 h 5747632"/>
              <a:gd name="connsiteX14" fmla="*/ 7233485 w 8893629"/>
              <a:gd name="connsiteY14" fmla="*/ 0 h 5747632"/>
              <a:gd name="connsiteX15" fmla="*/ 7559585 w 8893629"/>
              <a:gd name="connsiteY15" fmla="*/ 0 h 5747632"/>
              <a:gd name="connsiteX16" fmla="*/ 8330366 w 8893629"/>
              <a:gd name="connsiteY16" fmla="*/ 0 h 5747632"/>
              <a:gd name="connsiteX17" fmla="*/ 8893629 w 8893629"/>
              <a:gd name="connsiteY17" fmla="*/ 0 h 5747632"/>
              <a:gd name="connsiteX18" fmla="*/ 8893629 w 8893629"/>
              <a:gd name="connsiteY18" fmla="*/ 517287 h 5747632"/>
              <a:gd name="connsiteX19" fmla="*/ 8893629 w 8893629"/>
              <a:gd name="connsiteY19" fmla="*/ 919621 h 5747632"/>
              <a:gd name="connsiteX20" fmla="*/ 8893629 w 8893629"/>
              <a:gd name="connsiteY20" fmla="*/ 1609337 h 5747632"/>
              <a:gd name="connsiteX21" fmla="*/ 8893629 w 8893629"/>
              <a:gd name="connsiteY21" fmla="*/ 2126624 h 5747632"/>
              <a:gd name="connsiteX22" fmla="*/ 8893629 w 8893629"/>
              <a:gd name="connsiteY22" fmla="*/ 2816340 h 5747632"/>
              <a:gd name="connsiteX23" fmla="*/ 8893629 w 8893629"/>
              <a:gd name="connsiteY23" fmla="*/ 3218674 h 5747632"/>
              <a:gd name="connsiteX24" fmla="*/ 8893629 w 8893629"/>
              <a:gd name="connsiteY24" fmla="*/ 3850913 h 5747632"/>
              <a:gd name="connsiteX25" fmla="*/ 8893629 w 8893629"/>
              <a:gd name="connsiteY25" fmla="*/ 4540629 h 5747632"/>
              <a:gd name="connsiteX26" fmla="*/ 8893629 w 8893629"/>
              <a:gd name="connsiteY26" fmla="*/ 5115392 h 5747632"/>
              <a:gd name="connsiteX27" fmla="*/ 8893629 w 8893629"/>
              <a:gd name="connsiteY27" fmla="*/ 5747632 h 5747632"/>
              <a:gd name="connsiteX28" fmla="*/ 8211784 w 8893629"/>
              <a:gd name="connsiteY28" fmla="*/ 5747632 h 5747632"/>
              <a:gd name="connsiteX29" fmla="*/ 7441003 w 8893629"/>
              <a:gd name="connsiteY29" fmla="*/ 5747632 h 5747632"/>
              <a:gd name="connsiteX30" fmla="*/ 6937031 w 8893629"/>
              <a:gd name="connsiteY30" fmla="*/ 5747632 h 5747632"/>
              <a:gd name="connsiteX31" fmla="*/ 6521995 w 8893629"/>
              <a:gd name="connsiteY31" fmla="*/ 5747632 h 5747632"/>
              <a:gd name="connsiteX32" fmla="*/ 5840150 w 8893629"/>
              <a:gd name="connsiteY32" fmla="*/ 5747632 h 5747632"/>
              <a:gd name="connsiteX33" fmla="*/ 5069369 w 8893629"/>
              <a:gd name="connsiteY33" fmla="*/ 5747632 h 5747632"/>
              <a:gd name="connsiteX34" fmla="*/ 4565396 w 8893629"/>
              <a:gd name="connsiteY34" fmla="*/ 5747632 h 5747632"/>
              <a:gd name="connsiteX35" fmla="*/ 4061424 w 8893629"/>
              <a:gd name="connsiteY35" fmla="*/ 5747632 h 5747632"/>
              <a:gd name="connsiteX36" fmla="*/ 3468515 w 8893629"/>
              <a:gd name="connsiteY36" fmla="*/ 5747632 h 5747632"/>
              <a:gd name="connsiteX37" fmla="*/ 3053479 w 8893629"/>
              <a:gd name="connsiteY37" fmla="*/ 5747632 h 5747632"/>
              <a:gd name="connsiteX38" fmla="*/ 2638443 w 8893629"/>
              <a:gd name="connsiteY38" fmla="*/ 5747632 h 5747632"/>
              <a:gd name="connsiteX39" fmla="*/ 2045535 w 8893629"/>
              <a:gd name="connsiteY39" fmla="*/ 5747632 h 5747632"/>
              <a:gd name="connsiteX40" fmla="*/ 1541562 w 8893629"/>
              <a:gd name="connsiteY40" fmla="*/ 5747632 h 5747632"/>
              <a:gd name="connsiteX41" fmla="*/ 1126526 w 8893629"/>
              <a:gd name="connsiteY41" fmla="*/ 5747632 h 5747632"/>
              <a:gd name="connsiteX42" fmla="*/ 533618 w 8893629"/>
              <a:gd name="connsiteY42" fmla="*/ 5747632 h 5747632"/>
              <a:gd name="connsiteX43" fmla="*/ 0 w 8893629"/>
              <a:gd name="connsiteY43" fmla="*/ 5747632 h 5747632"/>
              <a:gd name="connsiteX44" fmla="*/ 0 w 8893629"/>
              <a:gd name="connsiteY44" fmla="*/ 5345298 h 5747632"/>
              <a:gd name="connsiteX45" fmla="*/ 0 w 8893629"/>
              <a:gd name="connsiteY45" fmla="*/ 4713058 h 5747632"/>
              <a:gd name="connsiteX46" fmla="*/ 0 w 8893629"/>
              <a:gd name="connsiteY46" fmla="*/ 4253248 h 5747632"/>
              <a:gd name="connsiteX47" fmla="*/ 0 w 8893629"/>
              <a:gd name="connsiteY47" fmla="*/ 3621008 h 5747632"/>
              <a:gd name="connsiteX48" fmla="*/ 0 w 8893629"/>
              <a:gd name="connsiteY48" fmla="*/ 2931292 h 5747632"/>
              <a:gd name="connsiteX49" fmla="*/ 0 w 8893629"/>
              <a:gd name="connsiteY49" fmla="*/ 2528958 h 5747632"/>
              <a:gd name="connsiteX50" fmla="*/ 0 w 8893629"/>
              <a:gd name="connsiteY50" fmla="*/ 2069148 h 5747632"/>
              <a:gd name="connsiteX51" fmla="*/ 0 w 8893629"/>
              <a:gd name="connsiteY51" fmla="*/ 1379432 h 5747632"/>
              <a:gd name="connsiteX52" fmla="*/ 0 w 8893629"/>
              <a:gd name="connsiteY52" fmla="*/ 747192 h 5747632"/>
              <a:gd name="connsiteX53" fmla="*/ 0 w 8893629"/>
              <a:gd name="connsiteY53" fmla="*/ 0 h 5747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893629" h="5747632" fill="none" extrusionOk="0">
                <a:moveTo>
                  <a:pt x="0" y="0"/>
                </a:moveTo>
                <a:cubicBezTo>
                  <a:pt x="141536" y="-52773"/>
                  <a:pt x="385019" y="52843"/>
                  <a:pt x="681845" y="0"/>
                </a:cubicBezTo>
                <a:cubicBezTo>
                  <a:pt x="978672" y="-52843"/>
                  <a:pt x="912326" y="3151"/>
                  <a:pt x="1096881" y="0"/>
                </a:cubicBezTo>
                <a:cubicBezTo>
                  <a:pt x="1281436" y="-3151"/>
                  <a:pt x="1502257" y="29847"/>
                  <a:pt x="1867662" y="0"/>
                </a:cubicBezTo>
                <a:cubicBezTo>
                  <a:pt x="2233067" y="-29847"/>
                  <a:pt x="2277549" y="17761"/>
                  <a:pt x="2460571" y="0"/>
                </a:cubicBezTo>
                <a:cubicBezTo>
                  <a:pt x="2643593" y="-17761"/>
                  <a:pt x="2804219" y="15401"/>
                  <a:pt x="2964543" y="0"/>
                </a:cubicBezTo>
                <a:cubicBezTo>
                  <a:pt x="3124867" y="-15401"/>
                  <a:pt x="3238780" y="18761"/>
                  <a:pt x="3379579" y="0"/>
                </a:cubicBezTo>
                <a:cubicBezTo>
                  <a:pt x="3520378" y="-18761"/>
                  <a:pt x="3805796" y="14778"/>
                  <a:pt x="3972488" y="0"/>
                </a:cubicBezTo>
                <a:cubicBezTo>
                  <a:pt x="4139180" y="-14778"/>
                  <a:pt x="4212163" y="48859"/>
                  <a:pt x="4387524" y="0"/>
                </a:cubicBezTo>
                <a:cubicBezTo>
                  <a:pt x="4562885" y="-48859"/>
                  <a:pt x="4596085" y="32991"/>
                  <a:pt x="4713623" y="0"/>
                </a:cubicBezTo>
                <a:cubicBezTo>
                  <a:pt x="4831161" y="-32991"/>
                  <a:pt x="5050530" y="52837"/>
                  <a:pt x="5306532" y="0"/>
                </a:cubicBezTo>
                <a:cubicBezTo>
                  <a:pt x="5562534" y="-52837"/>
                  <a:pt x="5548889" y="27613"/>
                  <a:pt x="5632632" y="0"/>
                </a:cubicBezTo>
                <a:cubicBezTo>
                  <a:pt x="5716375" y="-27613"/>
                  <a:pt x="6015787" y="44874"/>
                  <a:pt x="6136604" y="0"/>
                </a:cubicBezTo>
                <a:cubicBezTo>
                  <a:pt x="6257421" y="-44874"/>
                  <a:pt x="6416011" y="4210"/>
                  <a:pt x="6551640" y="0"/>
                </a:cubicBezTo>
                <a:cubicBezTo>
                  <a:pt x="6687269" y="-4210"/>
                  <a:pt x="7011366" y="47599"/>
                  <a:pt x="7233485" y="0"/>
                </a:cubicBezTo>
                <a:cubicBezTo>
                  <a:pt x="7455604" y="-47599"/>
                  <a:pt x="7407915" y="15554"/>
                  <a:pt x="7559585" y="0"/>
                </a:cubicBezTo>
                <a:cubicBezTo>
                  <a:pt x="7711255" y="-15554"/>
                  <a:pt x="8048575" y="29743"/>
                  <a:pt x="8330366" y="0"/>
                </a:cubicBezTo>
                <a:cubicBezTo>
                  <a:pt x="8612157" y="-29743"/>
                  <a:pt x="8651660" y="64721"/>
                  <a:pt x="8893629" y="0"/>
                </a:cubicBezTo>
                <a:cubicBezTo>
                  <a:pt x="8952102" y="211319"/>
                  <a:pt x="8885271" y="345833"/>
                  <a:pt x="8893629" y="517287"/>
                </a:cubicBezTo>
                <a:cubicBezTo>
                  <a:pt x="8901987" y="688741"/>
                  <a:pt x="8867138" y="794352"/>
                  <a:pt x="8893629" y="919621"/>
                </a:cubicBezTo>
                <a:cubicBezTo>
                  <a:pt x="8920120" y="1044890"/>
                  <a:pt x="8838568" y="1385096"/>
                  <a:pt x="8893629" y="1609337"/>
                </a:cubicBezTo>
                <a:cubicBezTo>
                  <a:pt x="8948690" y="1833578"/>
                  <a:pt x="8840804" y="1973117"/>
                  <a:pt x="8893629" y="2126624"/>
                </a:cubicBezTo>
                <a:cubicBezTo>
                  <a:pt x="8946454" y="2280131"/>
                  <a:pt x="8877349" y="2489738"/>
                  <a:pt x="8893629" y="2816340"/>
                </a:cubicBezTo>
                <a:cubicBezTo>
                  <a:pt x="8909909" y="3142942"/>
                  <a:pt x="8868653" y="3033226"/>
                  <a:pt x="8893629" y="3218674"/>
                </a:cubicBezTo>
                <a:cubicBezTo>
                  <a:pt x="8918605" y="3404122"/>
                  <a:pt x="8872138" y="3544343"/>
                  <a:pt x="8893629" y="3850913"/>
                </a:cubicBezTo>
                <a:cubicBezTo>
                  <a:pt x="8915120" y="4157483"/>
                  <a:pt x="8852160" y="4356303"/>
                  <a:pt x="8893629" y="4540629"/>
                </a:cubicBezTo>
                <a:cubicBezTo>
                  <a:pt x="8935098" y="4724955"/>
                  <a:pt x="8870751" y="4851908"/>
                  <a:pt x="8893629" y="5115392"/>
                </a:cubicBezTo>
                <a:cubicBezTo>
                  <a:pt x="8916507" y="5378876"/>
                  <a:pt x="8892349" y="5504071"/>
                  <a:pt x="8893629" y="5747632"/>
                </a:cubicBezTo>
                <a:cubicBezTo>
                  <a:pt x="8618512" y="5806527"/>
                  <a:pt x="8473987" y="5674646"/>
                  <a:pt x="8211784" y="5747632"/>
                </a:cubicBezTo>
                <a:cubicBezTo>
                  <a:pt x="7949582" y="5820618"/>
                  <a:pt x="7773490" y="5665370"/>
                  <a:pt x="7441003" y="5747632"/>
                </a:cubicBezTo>
                <a:cubicBezTo>
                  <a:pt x="7108516" y="5829894"/>
                  <a:pt x="7117722" y="5728650"/>
                  <a:pt x="6937031" y="5747632"/>
                </a:cubicBezTo>
                <a:cubicBezTo>
                  <a:pt x="6756340" y="5766614"/>
                  <a:pt x="6721112" y="5703380"/>
                  <a:pt x="6521995" y="5747632"/>
                </a:cubicBezTo>
                <a:cubicBezTo>
                  <a:pt x="6322878" y="5791884"/>
                  <a:pt x="6055476" y="5721118"/>
                  <a:pt x="5840150" y="5747632"/>
                </a:cubicBezTo>
                <a:cubicBezTo>
                  <a:pt x="5624825" y="5774146"/>
                  <a:pt x="5399467" y="5723673"/>
                  <a:pt x="5069369" y="5747632"/>
                </a:cubicBezTo>
                <a:cubicBezTo>
                  <a:pt x="4739271" y="5771591"/>
                  <a:pt x="4685727" y="5735163"/>
                  <a:pt x="4565396" y="5747632"/>
                </a:cubicBezTo>
                <a:cubicBezTo>
                  <a:pt x="4445065" y="5760101"/>
                  <a:pt x="4163864" y="5743289"/>
                  <a:pt x="4061424" y="5747632"/>
                </a:cubicBezTo>
                <a:cubicBezTo>
                  <a:pt x="3958984" y="5751975"/>
                  <a:pt x="3637272" y="5715879"/>
                  <a:pt x="3468515" y="5747632"/>
                </a:cubicBezTo>
                <a:cubicBezTo>
                  <a:pt x="3299758" y="5779385"/>
                  <a:pt x="3206168" y="5735720"/>
                  <a:pt x="3053479" y="5747632"/>
                </a:cubicBezTo>
                <a:cubicBezTo>
                  <a:pt x="2900790" y="5759544"/>
                  <a:pt x="2835560" y="5726896"/>
                  <a:pt x="2638443" y="5747632"/>
                </a:cubicBezTo>
                <a:cubicBezTo>
                  <a:pt x="2441326" y="5768368"/>
                  <a:pt x="2254687" y="5695862"/>
                  <a:pt x="2045535" y="5747632"/>
                </a:cubicBezTo>
                <a:cubicBezTo>
                  <a:pt x="1836383" y="5799402"/>
                  <a:pt x="1664719" y="5734385"/>
                  <a:pt x="1541562" y="5747632"/>
                </a:cubicBezTo>
                <a:cubicBezTo>
                  <a:pt x="1418405" y="5760879"/>
                  <a:pt x="1324260" y="5717594"/>
                  <a:pt x="1126526" y="5747632"/>
                </a:cubicBezTo>
                <a:cubicBezTo>
                  <a:pt x="928792" y="5777670"/>
                  <a:pt x="809768" y="5695952"/>
                  <a:pt x="533618" y="5747632"/>
                </a:cubicBezTo>
                <a:cubicBezTo>
                  <a:pt x="257468" y="5799312"/>
                  <a:pt x="129043" y="5722948"/>
                  <a:pt x="0" y="5747632"/>
                </a:cubicBezTo>
                <a:cubicBezTo>
                  <a:pt x="-20375" y="5600253"/>
                  <a:pt x="3914" y="5531906"/>
                  <a:pt x="0" y="5345298"/>
                </a:cubicBezTo>
                <a:cubicBezTo>
                  <a:pt x="-3914" y="5158690"/>
                  <a:pt x="68356" y="4865422"/>
                  <a:pt x="0" y="4713058"/>
                </a:cubicBezTo>
                <a:cubicBezTo>
                  <a:pt x="-68356" y="4560694"/>
                  <a:pt x="6792" y="4347167"/>
                  <a:pt x="0" y="4253248"/>
                </a:cubicBezTo>
                <a:cubicBezTo>
                  <a:pt x="-6792" y="4159329"/>
                  <a:pt x="49070" y="3763217"/>
                  <a:pt x="0" y="3621008"/>
                </a:cubicBezTo>
                <a:cubicBezTo>
                  <a:pt x="-49070" y="3478799"/>
                  <a:pt x="42728" y="3160905"/>
                  <a:pt x="0" y="2931292"/>
                </a:cubicBezTo>
                <a:cubicBezTo>
                  <a:pt x="-42728" y="2701679"/>
                  <a:pt x="34197" y="2673570"/>
                  <a:pt x="0" y="2528958"/>
                </a:cubicBezTo>
                <a:cubicBezTo>
                  <a:pt x="-34197" y="2384346"/>
                  <a:pt x="4061" y="2202023"/>
                  <a:pt x="0" y="2069148"/>
                </a:cubicBezTo>
                <a:cubicBezTo>
                  <a:pt x="-4061" y="1936273"/>
                  <a:pt x="61801" y="1666289"/>
                  <a:pt x="0" y="1379432"/>
                </a:cubicBezTo>
                <a:cubicBezTo>
                  <a:pt x="-61801" y="1092575"/>
                  <a:pt x="61601" y="993035"/>
                  <a:pt x="0" y="747192"/>
                </a:cubicBezTo>
                <a:cubicBezTo>
                  <a:pt x="-61601" y="501349"/>
                  <a:pt x="64595" y="220355"/>
                  <a:pt x="0" y="0"/>
                </a:cubicBezTo>
                <a:close/>
              </a:path>
              <a:path w="8893629" h="5747632" stroke="0" extrusionOk="0">
                <a:moveTo>
                  <a:pt x="0" y="0"/>
                </a:moveTo>
                <a:cubicBezTo>
                  <a:pt x="260358" y="-43652"/>
                  <a:pt x="346105" y="31217"/>
                  <a:pt x="592909" y="0"/>
                </a:cubicBezTo>
                <a:cubicBezTo>
                  <a:pt x="839713" y="-31217"/>
                  <a:pt x="772002" y="4120"/>
                  <a:pt x="919008" y="0"/>
                </a:cubicBezTo>
                <a:cubicBezTo>
                  <a:pt x="1066014" y="-4120"/>
                  <a:pt x="1488220" y="88343"/>
                  <a:pt x="1689790" y="0"/>
                </a:cubicBezTo>
                <a:cubicBezTo>
                  <a:pt x="1891360" y="-88343"/>
                  <a:pt x="1901350" y="986"/>
                  <a:pt x="2015889" y="0"/>
                </a:cubicBezTo>
                <a:cubicBezTo>
                  <a:pt x="2130428" y="-986"/>
                  <a:pt x="2243390" y="43864"/>
                  <a:pt x="2430925" y="0"/>
                </a:cubicBezTo>
                <a:cubicBezTo>
                  <a:pt x="2618460" y="-43864"/>
                  <a:pt x="2913682" y="79297"/>
                  <a:pt x="3112770" y="0"/>
                </a:cubicBezTo>
                <a:cubicBezTo>
                  <a:pt x="3311858" y="-79297"/>
                  <a:pt x="3579783" y="22434"/>
                  <a:pt x="3705679" y="0"/>
                </a:cubicBezTo>
                <a:cubicBezTo>
                  <a:pt x="3831575" y="-22434"/>
                  <a:pt x="4022325" y="54880"/>
                  <a:pt x="4298587" y="0"/>
                </a:cubicBezTo>
                <a:cubicBezTo>
                  <a:pt x="4574849" y="-54880"/>
                  <a:pt x="4663374" y="22138"/>
                  <a:pt x="4802560" y="0"/>
                </a:cubicBezTo>
                <a:cubicBezTo>
                  <a:pt x="4941746" y="-22138"/>
                  <a:pt x="4974893" y="36166"/>
                  <a:pt x="5128659" y="0"/>
                </a:cubicBezTo>
                <a:cubicBezTo>
                  <a:pt x="5282425" y="-36166"/>
                  <a:pt x="5456086" y="21228"/>
                  <a:pt x="5543695" y="0"/>
                </a:cubicBezTo>
                <a:cubicBezTo>
                  <a:pt x="5631304" y="-21228"/>
                  <a:pt x="5932230" y="26301"/>
                  <a:pt x="6225540" y="0"/>
                </a:cubicBezTo>
                <a:cubicBezTo>
                  <a:pt x="6518851" y="-26301"/>
                  <a:pt x="6509638" y="6090"/>
                  <a:pt x="6640576" y="0"/>
                </a:cubicBezTo>
                <a:cubicBezTo>
                  <a:pt x="6771514" y="-6090"/>
                  <a:pt x="6959955" y="12286"/>
                  <a:pt x="7233485" y="0"/>
                </a:cubicBezTo>
                <a:cubicBezTo>
                  <a:pt x="7507015" y="-12286"/>
                  <a:pt x="7493923" y="13908"/>
                  <a:pt x="7559585" y="0"/>
                </a:cubicBezTo>
                <a:cubicBezTo>
                  <a:pt x="7625247" y="-13908"/>
                  <a:pt x="7867746" y="6956"/>
                  <a:pt x="8063557" y="0"/>
                </a:cubicBezTo>
                <a:cubicBezTo>
                  <a:pt x="8259368" y="-6956"/>
                  <a:pt x="8710339" y="95918"/>
                  <a:pt x="8893629" y="0"/>
                </a:cubicBezTo>
                <a:cubicBezTo>
                  <a:pt x="8917744" y="226252"/>
                  <a:pt x="8855918" y="273980"/>
                  <a:pt x="8893629" y="517287"/>
                </a:cubicBezTo>
                <a:cubicBezTo>
                  <a:pt x="8931340" y="760594"/>
                  <a:pt x="8869943" y="867848"/>
                  <a:pt x="8893629" y="977097"/>
                </a:cubicBezTo>
                <a:cubicBezTo>
                  <a:pt x="8917315" y="1086346"/>
                  <a:pt x="8888537" y="1181997"/>
                  <a:pt x="8893629" y="1379432"/>
                </a:cubicBezTo>
                <a:cubicBezTo>
                  <a:pt x="8898721" y="1576868"/>
                  <a:pt x="8834392" y="1787872"/>
                  <a:pt x="8893629" y="2011671"/>
                </a:cubicBezTo>
                <a:cubicBezTo>
                  <a:pt x="8952866" y="2235470"/>
                  <a:pt x="8824050" y="2500003"/>
                  <a:pt x="8893629" y="2643911"/>
                </a:cubicBezTo>
                <a:cubicBezTo>
                  <a:pt x="8963208" y="2787819"/>
                  <a:pt x="8870980" y="2896668"/>
                  <a:pt x="8893629" y="3103721"/>
                </a:cubicBezTo>
                <a:cubicBezTo>
                  <a:pt x="8916278" y="3310774"/>
                  <a:pt x="8847714" y="3530419"/>
                  <a:pt x="8893629" y="3735961"/>
                </a:cubicBezTo>
                <a:cubicBezTo>
                  <a:pt x="8939544" y="3941503"/>
                  <a:pt x="8839731" y="4087134"/>
                  <a:pt x="8893629" y="4368200"/>
                </a:cubicBezTo>
                <a:cubicBezTo>
                  <a:pt x="8947527" y="4649266"/>
                  <a:pt x="8831763" y="4635251"/>
                  <a:pt x="8893629" y="4885487"/>
                </a:cubicBezTo>
                <a:cubicBezTo>
                  <a:pt x="8955495" y="5135723"/>
                  <a:pt x="8840670" y="5357409"/>
                  <a:pt x="8893629" y="5747632"/>
                </a:cubicBezTo>
                <a:cubicBezTo>
                  <a:pt x="8759516" y="5768672"/>
                  <a:pt x="8588573" y="5718882"/>
                  <a:pt x="8389657" y="5747632"/>
                </a:cubicBezTo>
                <a:cubicBezTo>
                  <a:pt x="8190741" y="5776382"/>
                  <a:pt x="7981492" y="5679415"/>
                  <a:pt x="7618876" y="5747632"/>
                </a:cubicBezTo>
                <a:cubicBezTo>
                  <a:pt x="7256260" y="5815849"/>
                  <a:pt x="7094056" y="5703559"/>
                  <a:pt x="6848094" y="5747632"/>
                </a:cubicBezTo>
                <a:cubicBezTo>
                  <a:pt x="6602132" y="5791705"/>
                  <a:pt x="6576867" y="5730769"/>
                  <a:pt x="6344122" y="5747632"/>
                </a:cubicBezTo>
                <a:cubicBezTo>
                  <a:pt x="6111377" y="5764495"/>
                  <a:pt x="6143649" y="5735669"/>
                  <a:pt x="6018022" y="5747632"/>
                </a:cubicBezTo>
                <a:cubicBezTo>
                  <a:pt x="5892395" y="5759595"/>
                  <a:pt x="5690763" y="5695253"/>
                  <a:pt x="5425114" y="5747632"/>
                </a:cubicBezTo>
                <a:cubicBezTo>
                  <a:pt x="5159465" y="5800011"/>
                  <a:pt x="5111064" y="5734964"/>
                  <a:pt x="5010078" y="5747632"/>
                </a:cubicBezTo>
                <a:cubicBezTo>
                  <a:pt x="4909092" y="5760300"/>
                  <a:pt x="4590396" y="5722821"/>
                  <a:pt x="4239296" y="5747632"/>
                </a:cubicBezTo>
                <a:cubicBezTo>
                  <a:pt x="3888196" y="5772443"/>
                  <a:pt x="3853331" y="5710111"/>
                  <a:pt x="3735324" y="5747632"/>
                </a:cubicBezTo>
                <a:cubicBezTo>
                  <a:pt x="3617317" y="5785153"/>
                  <a:pt x="3267577" y="5678144"/>
                  <a:pt x="3142416" y="5747632"/>
                </a:cubicBezTo>
                <a:cubicBezTo>
                  <a:pt x="3017255" y="5817120"/>
                  <a:pt x="2842763" y="5741871"/>
                  <a:pt x="2727380" y="5747632"/>
                </a:cubicBezTo>
                <a:cubicBezTo>
                  <a:pt x="2611997" y="5753393"/>
                  <a:pt x="2150595" y="5715392"/>
                  <a:pt x="1956598" y="5747632"/>
                </a:cubicBezTo>
                <a:cubicBezTo>
                  <a:pt x="1762601" y="5779872"/>
                  <a:pt x="1577844" y="5704001"/>
                  <a:pt x="1274753" y="5747632"/>
                </a:cubicBezTo>
                <a:cubicBezTo>
                  <a:pt x="971662" y="5791263"/>
                  <a:pt x="1035173" y="5730477"/>
                  <a:pt x="948654" y="5747632"/>
                </a:cubicBezTo>
                <a:cubicBezTo>
                  <a:pt x="862135" y="5764787"/>
                  <a:pt x="434281" y="5672728"/>
                  <a:pt x="0" y="5747632"/>
                </a:cubicBezTo>
                <a:cubicBezTo>
                  <a:pt x="-4585" y="5515596"/>
                  <a:pt x="11955" y="5256627"/>
                  <a:pt x="0" y="5115392"/>
                </a:cubicBezTo>
                <a:cubicBezTo>
                  <a:pt x="-11955" y="4974157"/>
                  <a:pt x="48390" y="4720287"/>
                  <a:pt x="0" y="4598106"/>
                </a:cubicBezTo>
                <a:cubicBezTo>
                  <a:pt x="-48390" y="4475925"/>
                  <a:pt x="1038" y="4295698"/>
                  <a:pt x="0" y="4195771"/>
                </a:cubicBezTo>
                <a:cubicBezTo>
                  <a:pt x="-1038" y="4095845"/>
                  <a:pt x="38163" y="3862750"/>
                  <a:pt x="0" y="3563532"/>
                </a:cubicBezTo>
                <a:cubicBezTo>
                  <a:pt x="-38163" y="3264314"/>
                  <a:pt x="45767" y="3108191"/>
                  <a:pt x="0" y="2988769"/>
                </a:cubicBezTo>
                <a:cubicBezTo>
                  <a:pt x="-45767" y="2869347"/>
                  <a:pt x="50702" y="2625294"/>
                  <a:pt x="0" y="2528958"/>
                </a:cubicBezTo>
                <a:cubicBezTo>
                  <a:pt x="-50702" y="2432622"/>
                  <a:pt x="38777" y="2092772"/>
                  <a:pt x="0" y="1839242"/>
                </a:cubicBezTo>
                <a:cubicBezTo>
                  <a:pt x="-38777" y="1585712"/>
                  <a:pt x="30502" y="1482153"/>
                  <a:pt x="0" y="1264479"/>
                </a:cubicBezTo>
                <a:cubicBezTo>
                  <a:pt x="-30502" y="1046805"/>
                  <a:pt x="28154" y="811604"/>
                  <a:pt x="0" y="574763"/>
                </a:cubicBezTo>
                <a:cubicBezTo>
                  <a:pt x="-28154" y="337922"/>
                  <a:pt x="2036" y="270302"/>
                  <a:pt x="0" y="0"/>
                </a:cubicBezTo>
                <a:close/>
              </a:path>
            </a:pathLst>
          </a:custGeom>
          <a:ln>
            <a:solidFill>
              <a:schemeClr val="tx1"/>
            </a:solidFill>
            <a:extLst>
              <a:ext uri="{C807C97D-BFC1-408E-A445-0C87EB9F89A2}">
                <ask:lineSketchStyleProps xmlns="" xmlns:ask="http://schemas.microsoft.com/office/drawing/2018/sketchyshapes" sd="3856331045">
                  <a:prstGeom prst="rect">
                    <a:avLst/>
                  </a:prstGeom>
                  <ask:type>
                    <ask:lineSketchScribble/>
                  </ask:type>
                </ask:lineSketchStyleProps>
              </a:ext>
            </a:extLst>
          </a:ln>
        </p:spPr>
      </p:pic>
    </p:spTree>
    <p:extLst>
      <p:ext uri="{BB962C8B-B14F-4D97-AF65-F5344CB8AC3E}">
        <p14:creationId xmlns:p14="http://schemas.microsoft.com/office/powerpoint/2010/main" val="2220878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2AFE9-EAD3-57B9-EC83-302E0EB251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B08985-EDAD-F954-4E37-83AA4550B795}"/>
              </a:ext>
            </a:extLst>
          </p:cNvPr>
          <p:cNvSpPr>
            <a:spLocks noGrp="1"/>
          </p:cNvSpPr>
          <p:nvPr>
            <p:ph type="title"/>
          </p:nvPr>
        </p:nvSpPr>
        <p:spPr>
          <a:xfrm>
            <a:off x="0" y="217642"/>
            <a:ext cx="7886700" cy="736515"/>
          </a:xfrm>
          <a:solidFill>
            <a:srgbClr val="92D050"/>
          </a:solidFill>
        </p:spPr>
        <p:txBody>
          <a:bodyPr/>
          <a:lstStyle/>
          <a:p>
            <a:endParaRPr lang="en-GB" dirty="0"/>
          </a:p>
        </p:txBody>
      </p:sp>
      <p:sp>
        <p:nvSpPr>
          <p:cNvPr id="3" name="Content Placeholder 2">
            <a:extLst>
              <a:ext uri="{FF2B5EF4-FFF2-40B4-BE49-F238E27FC236}">
                <a16:creationId xmlns:a16="http://schemas.microsoft.com/office/drawing/2014/main" id="{5545C940-A4E8-DE43-3C38-253AA624A9D2}"/>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229053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834887"/>
            <a:ext cx="9144000" cy="1497496"/>
          </a:xfrm>
          <a:solidFill>
            <a:srgbClr val="92D050"/>
          </a:solidFill>
        </p:spPr>
        <p:txBody>
          <a:bodyPr>
            <a:noAutofit/>
          </a:bodyPr>
          <a:lstStyle/>
          <a:p>
            <a:r>
              <a:rPr lang="en-GB" sz="9600" b="1" dirty="0">
                <a:latin typeface="+mn-lt"/>
              </a:rPr>
              <a:t>COM 1 SEC B</a:t>
            </a:r>
          </a:p>
        </p:txBody>
      </p:sp>
      <p:sp>
        <p:nvSpPr>
          <p:cNvPr id="3" name="Subtitle 2"/>
          <p:cNvSpPr>
            <a:spLocks noGrp="1"/>
          </p:cNvSpPr>
          <p:nvPr>
            <p:ph type="subTitle" idx="1"/>
          </p:nvPr>
        </p:nvSpPr>
        <p:spPr>
          <a:xfrm>
            <a:off x="214393" y="4178293"/>
            <a:ext cx="8715214" cy="1193769"/>
          </a:xfrm>
        </p:spPr>
        <p:txBody>
          <a:bodyPr>
            <a:noAutofit/>
          </a:bodyPr>
          <a:lstStyle/>
          <a:p>
            <a:r>
              <a:rPr lang="en-GB" sz="2800" dirty="0"/>
              <a:t>L5: Newspapers – Audience and The Mirror</a:t>
            </a:r>
            <a:endParaRPr lang="en-GB" sz="2800" b="1" dirty="0"/>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9F2017-00EC-410E-BC58-683B3B49D387}" type="slidenum">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itle 1"/>
          <p:cNvSpPr txBox="1">
            <a:spLocks/>
          </p:cNvSpPr>
          <p:nvPr/>
        </p:nvSpPr>
        <p:spPr>
          <a:xfrm>
            <a:off x="0" y="2595273"/>
            <a:ext cx="9144000" cy="1193769"/>
          </a:xfrm>
          <a:prstGeom prst="rect">
            <a:avLst/>
          </a:prstGeom>
          <a:solidFill>
            <a:schemeClr val="bg1">
              <a:lumMod val="6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prstClr val="black"/>
                </a:solidFill>
                <a:effectLst/>
                <a:uLnTx/>
                <a:uFillTx/>
                <a:latin typeface="Calibri Light" panose="020F0302020204030204"/>
                <a:ea typeface="+mj-ea"/>
                <a:cs typeface="+mj-cs"/>
              </a:rPr>
              <a:t>Industry and Audience</a:t>
            </a:r>
          </a:p>
        </p:txBody>
      </p:sp>
      <p:pic>
        <p:nvPicPr>
          <p:cNvPr id="9" name="Picture 8">
            <a:extLst>
              <a:ext uri="{FF2B5EF4-FFF2-40B4-BE49-F238E27FC236}">
                <a16:creationId xmlns:a16="http://schemas.microsoft.com/office/drawing/2014/main" id="{612EED40-43F1-8FB5-8D8C-F0DB189CA6DA}"/>
              </a:ext>
            </a:extLst>
          </p:cNvPr>
          <p:cNvPicPr>
            <a:picLocks noChangeAspect="1"/>
          </p:cNvPicPr>
          <p:nvPr/>
        </p:nvPicPr>
        <p:blipFill>
          <a:blip r:embed="rId3"/>
          <a:stretch>
            <a:fillRect/>
          </a:stretch>
        </p:blipFill>
        <p:spPr>
          <a:xfrm>
            <a:off x="5962025" y="5630302"/>
            <a:ext cx="3077968" cy="8847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74066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2AFE9-EAD3-57B9-EC83-302E0EB251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B08985-EDAD-F954-4E37-83AA4550B795}"/>
              </a:ext>
            </a:extLst>
          </p:cNvPr>
          <p:cNvSpPr>
            <a:spLocks noGrp="1"/>
          </p:cNvSpPr>
          <p:nvPr>
            <p:ph type="title"/>
          </p:nvPr>
        </p:nvSpPr>
        <p:spPr>
          <a:xfrm>
            <a:off x="0" y="192381"/>
            <a:ext cx="8991600" cy="823912"/>
          </a:xfrm>
          <a:solidFill>
            <a:srgbClr val="92D050"/>
          </a:solidFill>
        </p:spPr>
        <p:txBody>
          <a:bodyPr>
            <a:normAutofit/>
          </a:bodyPr>
          <a:lstStyle/>
          <a:p>
            <a:r>
              <a:rPr lang="en-GB" sz="3600" b="1" dirty="0" smtClean="0"/>
              <a:t>Admin</a:t>
            </a:r>
            <a:endParaRPr lang="en-GB" sz="3600" b="1" dirty="0"/>
          </a:p>
        </p:txBody>
      </p:sp>
      <p:sp>
        <p:nvSpPr>
          <p:cNvPr id="3" name="Content Placeholder 2">
            <a:extLst>
              <a:ext uri="{FF2B5EF4-FFF2-40B4-BE49-F238E27FC236}">
                <a16:creationId xmlns:a16="http://schemas.microsoft.com/office/drawing/2014/main" id="{5545C940-A4E8-DE43-3C38-253AA624A9D2}"/>
              </a:ext>
            </a:extLst>
          </p:cNvPr>
          <p:cNvSpPr>
            <a:spLocks noGrp="1"/>
          </p:cNvSpPr>
          <p:nvPr>
            <p:ph sz="half" idx="2"/>
          </p:nvPr>
        </p:nvSpPr>
        <p:spPr>
          <a:xfrm>
            <a:off x="103517" y="1324900"/>
            <a:ext cx="9040483" cy="3684588"/>
          </a:xfrm>
        </p:spPr>
        <p:txBody>
          <a:bodyPr>
            <a:noAutofit/>
          </a:bodyPr>
          <a:lstStyle/>
          <a:p>
            <a:pPr marL="514350" indent="-514350">
              <a:buFont typeface="+mj-lt"/>
              <a:buAutoNum type="arabicPeriod"/>
            </a:pPr>
            <a:r>
              <a:rPr lang="en-GB" sz="2200" dirty="0" smtClean="0"/>
              <a:t>I’ll check your notes from last week’s homework, as promised. </a:t>
            </a:r>
          </a:p>
          <a:p>
            <a:pPr marL="514350" indent="-514350">
              <a:buFont typeface="+mj-lt"/>
              <a:buAutoNum type="arabicPeriod"/>
            </a:pPr>
            <a:r>
              <a:rPr lang="en-GB" sz="2200" dirty="0" smtClean="0"/>
              <a:t>I have attached all the factsheets for COM 1 SEC B to Satchel. If we have time at the end of the lesson, your job will be to print off any that you don’t have for section B. It’s very important that you have an up-to-date collection! </a:t>
            </a:r>
          </a:p>
          <a:p>
            <a:pPr marL="514350" indent="-514350">
              <a:buFont typeface="+mj-lt"/>
              <a:buAutoNum type="arabicPeriod"/>
            </a:pPr>
            <a:r>
              <a:rPr lang="en-GB" sz="2200" dirty="0" smtClean="0"/>
              <a:t>Next week: Analysis of print and online editions of newspapers. Introduction to NEA on Friday. Booklets are on their way!</a:t>
            </a:r>
            <a:endParaRPr lang="en-GB" sz="2200" dirty="0"/>
          </a:p>
        </p:txBody>
      </p:sp>
      <p:pic>
        <p:nvPicPr>
          <p:cNvPr id="4" name="Picture 3"/>
          <p:cNvPicPr>
            <a:picLocks noChangeAspect="1"/>
          </p:cNvPicPr>
          <p:nvPr/>
        </p:nvPicPr>
        <p:blipFill>
          <a:blip r:embed="rId2">
            <a:duotone>
              <a:prstClr val="black"/>
              <a:schemeClr val="accent6">
                <a:tint val="45000"/>
                <a:satMod val="400000"/>
              </a:schemeClr>
            </a:duotone>
          </a:blip>
          <a:stretch>
            <a:fillRect/>
          </a:stretch>
        </p:blipFill>
        <p:spPr>
          <a:xfrm rot="1429865">
            <a:off x="5791610" y="4356135"/>
            <a:ext cx="3189023" cy="239885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0531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2AFE9-EAD3-57B9-EC83-302E0EB251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B08985-EDAD-F954-4E37-83AA4550B795}"/>
              </a:ext>
            </a:extLst>
          </p:cNvPr>
          <p:cNvSpPr>
            <a:spLocks noGrp="1"/>
          </p:cNvSpPr>
          <p:nvPr>
            <p:ph type="title"/>
          </p:nvPr>
        </p:nvSpPr>
        <p:spPr>
          <a:xfrm>
            <a:off x="0" y="217643"/>
            <a:ext cx="9002486" cy="860043"/>
          </a:xfrm>
          <a:solidFill>
            <a:srgbClr val="92D050"/>
          </a:solidFill>
        </p:spPr>
        <p:txBody>
          <a:bodyPr>
            <a:normAutofit/>
          </a:bodyPr>
          <a:lstStyle/>
          <a:p>
            <a:r>
              <a:rPr lang="en-GB" sz="3200" b="1" dirty="0"/>
              <a:t>Today: we will be looking at AUDIENCE and The Mirror</a:t>
            </a:r>
          </a:p>
        </p:txBody>
      </p:sp>
      <p:sp>
        <p:nvSpPr>
          <p:cNvPr id="3" name="Content Placeholder 2">
            <a:extLst>
              <a:ext uri="{FF2B5EF4-FFF2-40B4-BE49-F238E27FC236}">
                <a16:creationId xmlns:a16="http://schemas.microsoft.com/office/drawing/2014/main" id="{5545C940-A4E8-DE43-3C38-253AA624A9D2}"/>
              </a:ext>
            </a:extLst>
          </p:cNvPr>
          <p:cNvSpPr>
            <a:spLocks noGrp="1"/>
          </p:cNvSpPr>
          <p:nvPr>
            <p:ph idx="1"/>
          </p:nvPr>
        </p:nvSpPr>
        <p:spPr>
          <a:xfrm>
            <a:off x="557893" y="1686027"/>
            <a:ext cx="7886700" cy="4001933"/>
          </a:xfrm>
        </p:spPr>
        <p:txBody>
          <a:bodyPr>
            <a:normAutofit fontScale="92500" lnSpcReduction="10000"/>
          </a:bodyPr>
          <a:lstStyle/>
          <a:p>
            <a:pPr marL="0" indent="0">
              <a:buNone/>
            </a:pPr>
            <a:r>
              <a:rPr lang="en-GB" b="1" dirty="0"/>
              <a:t>Key concepts for today’s lesson:</a:t>
            </a:r>
          </a:p>
          <a:p>
            <a:pPr marL="0" indent="0">
              <a:buNone/>
            </a:pPr>
            <a:endParaRPr lang="en-GB" b="1" dirty="0"/>
          </a:p>
          <a:p>
            <a:r>
              <a:rPr lang="en-GB" dirty="0"/>
              <a:t>GROUPING and CATEGORISING audiences</a:t>
            </a:r>
          </a:p>
          <a:p>
            <a:r>
              <a:rPr lang="en-GB" dirty="0"/>
              <a:t>How media texts TARGET audiences</a:t>
            </a:r>
          </a:p>
          <a:p>
            <a:r>
              <a:rPr lang="en-GB" dirty="0"/>
              <a:t>SPECIALISED versus NON-SPECIALISED audiences</a:t>
            </a:r>
          </a:p>
          <a:p>
            <a:r>
              <a:rPr lang="en-GB" dirty="0"/>
              <a:t>How audiences USE media</a:t>
            </a:r>
          </a:p>
          <a:p>
            <a:endParaRPr lang="en-GB" dirty="0"/>
          </a:p>
          <a:p>
            <a:r>
              <a:rPr lang="en-GB" dirty="0"/>
              <a:t>Audience theories for this text: </a:t>
            </a:r>
            <a:r>
              <a:rPr lang="en-GB" dirty="0" err="1"/>
              <a:t>Gerbner</a:t>
            </a:r>
            <a:r>
              <a:rPr lang="en-GB" dirty="0"/>
              <a:t> (Cultivation), Hall (Reception theory), </a:t>
            </a:r>
            <a:r>
              <a:rPr lang="en-GB" dirty="0" err="1"/>
              <a:t>Shirky</a:t>
            </a:r>
            <a:r>
              <a:rPr lang="en-GB" dirty="0"/>
              <a:t> (End of Audience)</a:t>
            </a:r>
          </a:p>
        </p:txBody>
      </p:sp>
    </p:spTree>
    <p:extLst>
      <p:ext uri="{BB962C8B-B14F-4D97-AF65-F5344CB8AC3E}">
        <p14:creationId xmlns:p14="http://schemas.microsoft.com/office/powerpoint/2010/main" val="1976387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9B205-BB52-E5B7-B59C-ECF1D012D26B}"/>
              </a:ext>
            </a:extLst>
          </p:cNvPr>
          <p:cNvSpPr>
            <a:spLocks noGrp="1"/>
          </p:cNvSpPr>
          <p:nvPr>
            <p:ph type="title"/>
          </p:nvPr>
        </p:nvSpPr>
        <p:spPr>
          <a:xfrm>
            <a:off x="0" y="365126"/>
            <a:ext cx="8515350" cy="679903"/>
          </a:xfrm>
          <a:solidFill>
            <a:srgbClr val="92D050"/>
          </a:solidFill>
        </p:spPr>
        <p:txBody>
          <a:bodyPr>
            <a:normAutofit fontScale="90000"/>
          </a:bodyPr>
          <a:lstStyle/>
          <a:p>
            <a:r>
              <a:rPr lang="en-GB" dirty="0"/>
              <a:t>Exam questions on these key concepts</a:t>
            </a:r>
          </a:p>
        </p:txBody>
      </p:sp>
      <p:sp>
        <p:nvSpPr>
          <p:cNvPr id="3" name="Content Placeholder 2">
            <a:extLst>
              <a:ext uri="{FF2B5EF4-FFF2-40B4-BE49-F238E27FC236}">
                <a16:creationId xmlns:a16="http://schemas.microsoft.com/office/drawing/2014/main" id="{05A40642-7E1C-4BB8-AD38-18979E1957C2}"/>
              </a:ext>
            </a:extLst>
          </p:cNvPr>
          <p:cNvSpPr>
            <a:spLocks noGrp="1"/>
          </p:cNvSpPr>
          <p:nvPr>
            <p:ph idx="1"/>
          </p:nvPr>
        </p:nvSpPr>
        <p:spPr>
          <a:xfrm>
            <a:off x="162361" y="1438462"/>
            <a:ext cx="8784771" cy="4755304"/>
          </a:xfrm>
        </p:spPr>
        <p:txBody>
          <a:bodyPr>
            <a:noAutofit/>
          </a:bodyPr>
          <a:lstStyle/>
          <a:p>
            <a:pPr marL="228600" indent="-228600" algn="l" rtl="0" eaLnBrk="1" latinLnBrk="0" hangingPunct="1">
              <a:lnSpc>
                <a:spcPct val="90000"/>
              </a:lnSpc>
              <a:spcBef>
                <a:spcPts val="1000"/>
              </a:spcBef>
              <a:spcAft>
                <a:spcPts val="0"/>
              </a:spcAft>
              <a:buClrTx/>
              <a:buSzPts val="2400"/>
              <a:buFont typeface="Arial" panose="020B0604020202020204" pitchFamily="34" charset="0"/>
              <a:buChar char="•"/>
            </a:pPr>
            <a:r>
              <a:rPr lang="en-GB" sz="2400" dirty="0"/>
              <a:t>Explain how the newspaper industry targets audiences. </a:t>
            </a:r>
            <a:r>
              <a:rPr lang="en-GB" sz="2400" kern="1200" dirty="0">
                <a:solidFill>
                  <a:srgbClr val="000000"/>
                </a:solidFill>
                <a:effectLst/>
                <a:latin typeface="Calibri" panose="020F0502020204030204" pitchFamily="34" charset="0"/>
                <a:ea typeface="+mn-ea"/>
                <a:cs typeface="+mn-cs"/>
              </a:rPr>
              <a:t>Refer to The </a:t>
            </a:r>
            <a:r>
              <a:rPr lang="en-GB" sz="2400" dirty="0">
                <a:solidFill>
                  <a:srgbClr val="000000"/>
                </a:solidFill>
                <a:latin typeface="Calibri" panose="020F0502020204030204" pitchFamily="34" charset="0"/>
              </a:rPr>
              <a:t>Mirror</a:t>
            </a:r>
            <a:r>
              <a:rPr lang="en-GB" sz="2400" kern="1200" dirty="0">
                <a:solidFill>
                  <a:srgbClr val="000000"/>
                </a:solidFill>
                <a:effectLst/>
                <a:latin typeface="Calibri" panose="020F0502020204030204" pitchFamily="34" charset="0"/>
                <a:ea typeface="+mn-ea"/>
                <a:cs typeface="+mn-cs"/>
              </a:rPr>
              <a:t> newspaper in your answer to support your points [10]</a:t>
            </a:r>
            <a:endParaRPr lang="en-GB" sz="2400" dirty="0">
              <a:effectLst/>
            </a:endParaRPr>
          </a:p>
          <a:p>
            <a:pPr>
              <a:buSzPts val="2400"/>
            </a:pPr>
            <a:r>
              <a:rPr lang="en-GB" sz="2400" dirty="0"/>
              <a:t>Explain how audiences use media products in different ways. </a:t>
            </a:r>
            <a:r>
              <a:rPr lang="en-GB" sz="2400" dirty="0">
                <a:solidFill>
                  <a:srgbClr val="000000"/>
                </a:solidFill>
                <a:latin typeface="Calibri" panose="020F0502020204030204" pitchFamily="34" charset="0"/>
              </a:rPr>
              <a:t>Refer to The Mirror newspaper in your answer to support your points [10]</a:t>
            </a:r>
            <a:endParaRPr lang="en-GB" sz="2400" dirty="0"/>
          </a:p>
          <a:p>
            <a:pPr marL="228600" indent="-228600" algn="l" rtl="0" eaLnBrk="1" latinLnBrk="0" hangingPunct="1">
              <a:lnSpc>
                <a:spcPct val="90000"/>
              </a:lnSpc>
              <a:spcBef>
                <a:spcPts val="1000"/>
              </a:spcBef>
              <a:spcAft>
                <a:spcPts val="0"/>
              </a:spcAft>
              <a:buClrTx/>
              <a:buSzPts val="2400"/>
              <a:buFont typeface="Arial" panose="020B0604020202020204" pitchFamily="34" charset="0"/>
              <a:buChar char="•"/>
            </a:pPr>
            <a:r>
              <a:rPr lang="en-GB" sz="2400" dirty="0"/>
              <a:t>Explain how media producers attract audiences. </a:t>
            </a:r>
            <a:r>
              <a:rPr lang="en-GB" sz="2400" kern="1200" dirty="0">
                <a:solidFill>
                  <a:srgbClr val="000000"/>
                </a:solidFill>
                <a:effectLst/>
                <a:latin typeface="Calibri" panose="020F0502020204030204" pitchFamily="34" charset="0"/>
                <a:ea typeface="+mn-ea"/>
                <a:cs typeface="+mn-cs"/>
              </a:rPr>
              <a:t>Refer to The </a:t>
            </a:r>
            <a:r>
              <a:rPr lang="en-GB" sz="2400" dirty="0">
                <a:solidFill>
                  <a:srgbClr val="000000"/>
                </a:solidFill>
                <a:latin typeface="Calibri" panose="020F0502020204030204" pitchFamily="34" charset="0"/>
              </a:rPr>
              <a:t>Mirror</a:t>
            </a:r>
            <a:r>
              <a:rPr lang="en-GB" sz="2400" kern="1200" dirty="0">
                <a:solidFill>
                  <a:srgbClr val="000000"/>
                </a:solidFill>
                <a:effectLst/>
                <a:latin typeface="Calibri" panose="020F0502020204030204" pitchFamily="34" charset="0"/>
                <a:ea typeface="+mn-ea"/>
                <a:cs typeface="+mn-cs"/>
              </a:rPr>
              <a:t> newspaper in your answer to support your points [12]</a:t>
            </a:r>
            <a:endParaRPr lang="en-GB" sz="2400" dirty="0">
              <a:effectLst/>
            </a:endParaRPr>
          </a:p>
          <a:p>
            <a:pPr>
              <a:buSzPts val="2400"/>
            </a:pPr>
            <a:r>
              <a:rPr lang="en-GB" sz="2400" dirty="0"/>
              <a:t>Explain how social and cultural circumstances affect audience interpretations of newspaper content. </a:t>
            </a:r>
            <a:r>
              <a:rPr lang="en-GB" sz="2400" dirty="0">
                <a:solidFill>
                  <a:srgbClr val="000000"/>
                </a:solidFill>
                <a:latin typeface="Calibri" panose="020F0502020204030204" pitchFamily="34" charset="0"/>
              </a:rPr>
              <a:t>Refer to The Mirror newspaper in your answer to support your points [10]</a:t>
            </a:r>
            <a:endParaRPr lang="en-GB" sz="2400" dirty="0"/>
          </a:p>
          <a:p>
            <a:r>
              <a:rPr lang="en-GB" sz="2400" dirty="0"/>
              <a:t>Explain how patterns of consumption can be influenced by media technologies. </a:t>
            </a:r>
            <a:r>
              <a:rPr lang="en-GB" sz="2400" dirty="0">
                <a:solidFill>
                  <a:srgbClr val="000000"/>
                </a:solidFill>
                <a:latin typeface="Calibri" panose="020F0502020204030204" pitchFamily="34" charset="0"/>
              </a:rPr>
              <a:t>Refer to The Mirror newspaper in your answer to support your points [8]</a:t>
            </a:r>
            <a:endParaRPr lang="en-GB" sz="2400" dirty="0"/>
          </a:p>
          <a:p>
            <a:endParaRPr lang="en-GB" sz="2400" dirty="0"/>
          </a:p>
          <a:p>
            <a:endParaRPr lang="en-GB" sz="2400" dirty="0"/>
          </a:p>
          <a:p>
            <a:endParaRPr lang="en-GB" sz="2400" dirty="0"/>
          </a:p>
        </p:txBody>
      </p:sp>
    </p:spTree>
    <p:extLst>
      <p:ext uri="{BB962C8B-B14F-4D97-AF65-F5344CB8AC3E}">
        <p14:creationId xmlns:p14="http://schemas.microsoft.com/office/powerpoint/2010/main" val="4293786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90C1B7-AE6B-F537-0D15-4DC7BB2EA469}"/>
              </a:ext>
            </a:extLst>
          </p:cNvPr>
          <p:cNvSpPr>
            <a:spLocks noGrp="1"/>
          </p:cNvSpPr>
          <p:nvPr>
            <p:ph type="title"/>
          </p:nvPr>
        </p:nvSpPr>
        <p:spPr>
          <a:xfrm>
            <a:off x="69011" y="365126"/>
            <a:ext cx="8446339" cy="730429"/>
          </a:xfrm>
          <a:solidFill>
            <a:srgbClr val="92D050"/>
          </a:solidFill>
        </p:spPr>
        <p:txBody>
          <a:bodyPr>
            <a:normAutofit/>
          </a:bodyPr>
          <a:lstStyle/>
          <a:p>
            <a:r>
              <a:rPr lang="en-GB" sz="3600" dirty="0"/>
              <a:t>How is The Mirror’s audience categorised? </a:t>
            </a:r>
          </a:p>
        </p:txBody>
      </p:sp>
      <p:sp>
        <p:nvSpPr>
          <p:cNvPr id="5" name="Content Placeholder 4">
            <a:extLst>
              <a:ext uri="{FF2B5EF4-FFF2-40B4-BE49-F238E27FC236}">
                <a16:creationId xmlns:a16="http://schemas.microsoft.com/office/drawing/2014/main" id="{49B91E98-B224-BC09-78DD-A1784EEB6442}"/>
              </a:ext>
            </a:extLst>
          </p:cNvPr>
          <p:cNvSpPr>
            <a:spLocks noGrp="1"/>
          </p:cNvSpPr>
          <p:nvPr>
            <p:ph idx="1"/>
          </p:nvPr>
        </p:nvSpPr>
        <p:spPr>
          <a:xfrm>
            <a:off x="451352" y="1323371"/>
            <a:ext cx="7886700" cy="1553006"/>
          </a:xfrm>
        </p:spPr>
        <p:txBody>
          <a:bodyPr/>
          <a:lstStyle/>
          <a:p>
            <a:r>
              <a:rPr lang="en-US" dirty="0"/>
              <a:t>The Daily Mirror’s target audience, according to ABC data, is predominantly C2DE, over 35 and are working class </a:t>
            </a:r>
            <a:r>
              <a:rPr lang="en-US" dirty="0" err="1"/>
              <a:t>Labour</a:t>
            </a:r>
            <a:r>
              <a:rPr lang="en-US" dirty="0"/>
              <a:t> supporters.</a:t>
            </a:r>
            <a:endParaRPr lang="en-GB" dirty="0"/>
          </a:p>
        </p:txBody>
      </p:sp>
      <p:sp>
        <p:nvSpPr>
          <p:cNvPr id="2" name="TextBox 1"/>
          <p:cNvSpPr txBox="1"/>
          <p:nvPr/>
        </p:nvSpPr>
        <p:spPr>
          <a:xfrm>
            <a:off x="451352" y="6017482"/>
            <a:ext cx="8305351" cy="369332"/>
          </a:xfrm>
          <a:prstGeom prst="rect">
            <a:avLst/>
          </a:prstGeom>
          <a:solidFill>
            <a:srgbClr val="FFC000"/>
          </a:solidFill>
          <a:ln>
            <a:solidFill>
              <a:schemeClr val="accent1"/>
            </a:solidFill>
          </a:ln>
        </p:spPr>
        <p:txBody>
          <a:bodyPr wrap="none" rtlCol="0">
            <a:spAutoFit/>
          </a:bodyPr>
          <a:lstStyle/>
          <a:p>
            <a:r>
              <a:rPr lang="en-GB" dirty="0"/>
              <a:t>See the next slides for examples of </a:t>
            </a:r>
            <a:r>
              <a:rPr lang="en-GB" b="1" dirty="0"/>
              <a:t>how</a:t>
            </a:r>
            <a:r>
              <a:rPr lang="en-GB" dirty="0"/>
              <a:t> this type of audience is targeted by The Mirror</a:t>
            </a:r>
          </a:p>
        </p:txBody>
      </p:sp>
      <p:pic>
        <p:nvPicPr>
          <p:cNvPr id="3" name="Picture 2"/>
          <p:cNvPicPr>
            <a:picLocks noChangeAspect="1"/>
          </p:cNvPicPr>
          <p:nvPr/>
        </p:nvPicPr>
        <p:blipFill>
          <a:blip r:embed="rId2"/>
          <a:stretch>
            <a:fillRect/>
          </a:stretch>
        </p:blipFill>
        <p:spPr>
          <a:xfrm>
            <a:off x="1607018" y="2689347"/>
            <a:ext cx="6002650" cy="3034832"/>
          </a:xfrm>
          <a:prstGeom prst="rect">
            <a:avLst/>
          </a:prstGeom>
          <a:ln>
            <a:solidFill>
              <a:schemeClr val="accent1"/>
            </a:solidFill>
          </a:ln>
        </p:spPr>
      </p:pic>
    </p:spTree>
    <p:extLst>
      <p:ext uri="{BB962C8B-B14F-4D97-AF65-F5344CB8AC3E}">
        <p14:creationId xmlns:p14="http://schemas.microsoft.com/office/powerpoint/2010/main" val="2524048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90C1B7-AE6B-F537-0D15-4DC7BB2EA469}"/>
              </a:ext>
            </a:extLst>
          </p:cNvPr>
          <p:cNvSpPr>
            <a:spLocks noGrp="1"/>
          </p:cNvSpPr>
          <p:nvPr>
            <p:ph type="title"/>
          </p:nvPr>
        </p:nvSpPr>
        <p:spPr>
          <a:xfrm>
            <a:off x="0" y="123588"/>
            <a:ext cx="8824823" cy="713176"/>
          </a:xfrm>
          <a:solidFill>
            <a:srgbClr val="92D050"/>
          </a:solidFill>
        </p:spPr>
        <p:txBody>
          <a:bodyPr>
            <a:normAutofit/>
          </a:bodyPr>
          <a:lstStyle/>
          <a:p>
            <a:r>
              <a:rPr lang="en-GB" sz="3600" dirty="0"/>
              <a:t>How does The Mirror target its audience? </a:t>
            </a:r>
          </a:p>
        </p:txBody>
      </p:sp>
      <p:sp>
        <p:nvSpPr>
          <p:cNvPr id="5" name="Content Placeholder 4">
            <a:extLst>
              <a:ext uri="{FF2B5EF4-FFF2-40B4-BE49-F238E27FC236}">
                <a16:creationId xmlns:a16="http://schemas.microsoft.com/office/drawing/2014/main" id="{49B91E98-B224-BC09-78DD-A1784EEB6442}"/>
              </a:ext>
            </a:extLst>
          </p:cNvPr>
          <p:cNvSpPr>
            <a:spLocks noGrp="1"/>
          </p:cNvSpPr>
          <p:nvPr>
            <p:ph idx="1"/>
          </p:nvPr>
        </p:nvSpPr>
        <p:spPr>
          <a:xfrm>
            <a:off x="0" y="971610"/>
            <a:ext cx="9023230" cy="4351338"/>
          </a:xfrm>
        </p:spPr>
        <p:txBody>
          <a:bodyPr>
            <a:noAutofit/>
          </a:bodyPr>
          <a:lstStyle/>
          <a:p>
            <a:r>
              <a:rPr lang="en-GB" sz="2000" dirty="0"/>
              <a:t>The </a:t>
            </a:r>
            <a:r>
              <a:rPr lang="en-GB" sz="2000" b="1" dirty="0"/>
              <a:t>front page </a:t>
            </a:r>
            <a:r>
              <a:rPr lang="en-GB" sz="2000" dirty="0"/>
              <a:t>is a great starting point as it will be the thing people see straight away. This is particularly true for a tabloid, which is a more visual product than a broadsheet. Look at the media language choices being made (font style, colour, layout, linguistic codes, image choice) and decide why those choices are appropriate for the target audience. Often the choices will be more ‘sensational’ and emotive than a broadsheet. </a:t>
            </a:r>
          </a:p>
          <a:p>
            <a:r>
              <a:rPr lang="en-GB" sz="2000" dirty="0"/>
              <a:t>The audience can be targeted through its </a:t>
            </a:r>
            <a:r>
              <a:rPr lang="en-GB" sz="2000" b="1" dirty="0"/>
              <a:t>content</a:t>
            </a:r>
            <a:r>
              <a:rPr lang="en-GB" sz="2000" dirty="0"/>
              <a:t>, often ‘teased’ on the front page. </a:t>
            </a:r>
          </a:p>
          <a:p>
            <a:r>
              <a:rPr lang="en-GB" sz="2000" dirty="0"/>
              <a:t>Creating </a:t>
            </a:r>
            <a:r>
              <a:rPr lang="en-GB" sz="2000" b="1" dirty="0"/>
              <a:t>digital formats </a:t>
            </a:r>
            <a:r>
              <a:rPr lang="en-GB" sz="2000" dirty="0"/>
              <a:t>can help target audiences in specific ways. In May 2021 the Daily Mirror’s website became the no. 1 most read online newspaper, attracting 32 million monthly viewers. As with all digital formats, the opportunities for interaction and community building are increased compared to print editions. </a:t>
            </a:r>
          </a:p>
          <a:p>
            <a:r>
              <a:rPr lang="en-GB" sz="2000" b="1" dirty="0"/>
              <a:t>Editorial opinion pieces and cartoons </a:t>
            </a:r>
            <a:r>
              <a:rPr lang="en-GB" sz="2000" dirty="0"/>
              <a:t>can be a way of targeting audiences by signalling the paper’s political allegiances more forcibly. The editorial section of The Mirror, (The Voice of the Mirror) reinforces the ideology of the paper and will appeal to the politics of the audience. </a:t>
            </a:r>
          </a:p>
          <a:p>
            <a:r>
              <a:rPr lang="en-GB" sz="2000" dirty="0"/>
              <a:t>Because of this targeting, the audience will have a </a:t>
            </a:r>
            <a:r>
              <a:rPr lang="en-GB" sz="2000" b="1" dirty="0"/>
              <a:t>preferred reading </a:t>
            </a:r>
            <a:r>
              <a:rPr lang="en-GB" sz="2000" dirty="0"/>
              <a:t>of the newspaper. </a:t>
            </a:r>
            <a:r>
              <a:rPr lang="en-GB" sz="2000" dirty="0">
                <a:hlinkClick r:id="rId2"/>
              </a:rPr>
              <a:t>https://www.mirror.co.uk/</a:t>
            </a:r>
            <a:endParaRPr lang="en-GB" sz="2000" dirty="0"/>
          </a:p>
          <a:p>
            <a:endParaRPr lang="en-GB" sz="2000" dirty="0"/>
          </a:p>
        </p:txBody>
      </p:sp>
    </p:spTree>
    <p:extLst>
      <p:ext uri="{BB962C8B-B14F-4D97-AF65-F5344CB8AC3E}">
        <p14:creationId xmlns:p14="http://schemas.microsoft.com/office/powerpoint/2010/main" val="3763239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9CD9-A4C7-51F7-1E9D-3575945A8ECC}"/>
              </a:ext>
            </a:extLst>
          </p:cNvPr>
          <p:cNvSpPr>
            <a:spLocks noGrp="1"/>
          </p:cNvSpPr>
          <p:nvPr>
            <p:ph type="title"/>
          </p:nvPr>
        </p:nvSpPr>
        <p:spPr>
          <a:xfrm>
            <a:off x="-1" y="109131"/>
            <a:ext cx="9144001" cy="782738"/>
          </a:xfrm>
          <a:solidFill>
            <a:srgbClr val="92D050"/>
          </a:solidFill>
        </p:spPr>
        <p:txBody>
          <a:bodyPr>
            <a:normAutofit fontScale="90000"/>
          </a:bodyPr>
          <a:lstStyle/>
          <a:p>
            <a:r>
              <a:rPr lang="en-GB" dirty="0"/>
              <a:t>Theoretical approaches: Cultivation  Theory</a:t>
            </a:r>
          </a:p>
        </p:txBody>
      </p:sp>
      <p:sp>
        <p:nvSpPr>
          <p:cNvPr id="3" name="Content Placeholder 2">
            <a:extLst>
              <a:ext uri="{FF2B5EF4-FFF2-40B4-BE49-F238E27FC236}">
                <a16:creationId xmlns:a16="http://schemas.microsoft.com/office/drawing/2014/main" id="{548C40FC-6F5D-A371-6AD1-B5EB3CEF0CC5}"/>
              </a:ext>
            </a:extLst>
          </p:cNvPr>
          <p:cNvSpPr>
            <a:spLocks noGrp="1"/>
          </p:cNvSpPr>
          <p:nvPr>
            <p:ph idx="1"/>
          </p:nvPr>
        </p:nvSpPr>
        <p:spPr>
          <a:xfrm>
            <a:off x="6357667" y="1816998"/>
            <a:ext cx="2459607" cy="4351338"/>
          </a:xfrm>
        </p:spPr>
        <p:txBody>
          <a:bodyPr/>
          <a:lstStyle/>
          <a:p>
            <a:pPr marL="0" indent="0">
              <a:buNone/>
            </a:pPr>
            <a:r>
              <a:rPr lang="en-GB" dirty="0"/>
              <a:t>When we do our case studies, we will be looking for evidence of ‘cultivation’ in both papers</a:t>
            </a:r>
          </a:p>
        </p:txBody>
      </p:sp>
      <p:pic>
        <p:nvPicPr>
          <p:cNvPr id="5" name="Picture 4"/>
          <p:cNvPicPr>
            <a:picLocks noChangeAspect="1"/>
          </p:cNvPicPr>
          <p:nvPr/>
        </p:nvPicPr>
        <p:blipFill>
          <a:blip r:embed="rId2"/>
          <a:stretch>
            <a:fillRect/>
          </a:stretch>
        </p:blipFill>
        <p:spPr>
          <a:xfrm>
            <a:off x="476022" y="1228063"/>
            <a:ext cx="5170857" cy="4622322"/>
          </a:xfrm>
          <a:prstGeom prst="rect">
            <a:avLst/>
          </a:prstGeom>
        </p:spPr>
      </p:pic>
    </p:spTree>
    <p:extLst>
      <p:ext uri="{BB962C8B-B14F-4D97-AF65-F5344CB8AC3E}">
        <p14:creationId xmlns:p14="http://schemas.microsoft.com/office/powerpoint/2010/main" val="3439516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399779" y="3643493"/>
            <a:ext cx="2494060" cy="1512896"/>
          </a:xfrm>
        </p:spPr>
        <p:txBody>
          <a:bodyPr>
            <a:normAutofit/>
          </a:bodyPr>
          <a:lstStyle/>
          <a:p>
            <a:pPr marL="0" indent="0">
              <a:buNone/>
            </a:pPr>
            <a:r>
              <a:rPr lang="en-GB" dirty="0"/>
              <a:t>Cultivation in the Daily Mirror</a:t>
            </a:r>
          </a:p>
        </p:txBody>
      </p:sp>
      <p:pic>
        <p:nvPicPr>
          <p:cNvPr id="5" name="Picture 4"/>
          <p:cNvPicPr>
            <a:picLocks noChangeAspect="1"/>
          </p:cNvPicPr>
          <p:nvPr/>
        </p:nvPicPr>
        <p:blipFill>
          <a:blip r:embed="rId2"/>
          <a:stretch>
            <a:fillRect/>
          </a:stretch>
        </p:blipFill>
        <p:spPr>
          <a:xfrm>
            <a:off x="212941" y="222546"/>
            <a:ext cx="1662354" cy="2493531"/>
          </a:xfrm>
          <a:prstGeom prst="rect">
            <a:avLst/>
          </a:prstGeom>
        </p:spPr>
      </p:pic>
      <p:pic>
        <p:nvPicPr>
          <p:cNvPr id="7" name="Picture 6"/>
          <p:cNvPicPr>
            <a:picLocks noChangeAspect="1"/>
          </p:cNvPicPr>
          <p:nvPr/>
        </p:nvPicPr>
        <p:blipFill>
          <a:blip r:embed="rId3"/>
          <a:stretch>
            <a:fillRect/>
          </a:stretch>
        </p:blipFill>
        <p:spPr>
          <a:xfrm>
            <a:off x="2060849" y="211234"/>
            <a:ext cx="1945050" cy="2504844"/>
          </a:xfrm>
          <a:prstGeom prst="rect">
            <a:avLst/>
          </a:prstGeom>
        </p:spPr>
      </p:pic>
      <p:pic>
        <p:nvPicPr>
          <p:cNvPr id="9" name="Picture 8"/>
          <p:cNvPicPr>
            <a:picLocks noChangeAspect="1"/>
          </p:cNvPicPr>
          <p:nvPr/>
        </p:nvPicPr>
        <p:blipFill>
          <a:blip r:embed="rId4"/>
          <a:stretch>
            <a:fillRect/>
          </a:stretch>
        </p:blipFill>
        <p:spPr>
          <a:xfrm>
            <a:off x="4191453" y="222546"/>
            <a:ext cx="1955953" cy="2480721"/>
          </a:xfrm>
          <a:prstGeom prst="rect">
            <a:avLst/>
          </a:prstGeom>
        </p:spPr>
      </p:pic>
      <p:pic>
        <p:nvPicPr>
          <p:cNvPr id="11" name="Picture 10"/>
          <p:cNvPicPr>
            <a:picLocks noChangeAspect="1"/>
          </p:cNvPicPr>
          <p:nvPr/>
        </p:nvPicPr>
        <p:blipFill>
          <a:blip r:embed="rId5"/>
          <a:stretch>
            <a:fillRect/>
          </a:stretch>
        </p:blipFill>
        <p:spPr>
          <a:xfrm>
            <a:off x="6332960" y="211234"/>
            <a:ext cx="1974132" cy="2519827"/>
          </a:xfrm>
          <a:prstGeom prst="rect">
            <a:avLst/>
          </a:prstGeom>
        </p:spPr>
      </p:pic>
      <p:pic>
        <p:nvPicPr>
          <p:cNvPr id="1034" name="Picture 10" descr="The Mirror on X: &quot;Tuesday's front page: Party's over, Boris  #tomorrowspaperstoday https://t.co/D2vqznDMts https://t.co/4B7S0eg7up&quot; / 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941" y="2869969"/>
            <a:ext cx="1704691" cy="21669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7"/>
          <a:stretch>
            <a:fillRect/>
          </a:stretch>
        </p:blipFill>
        <p:spPr>
          <a:xfrm>
            <a:off x="2060849" y="2857159"/>
            <a:ext cx="1729769" cy="2179790"/>
          </a:xfrm>
          <a:prstGeom prst="rect">
            <a:avLst/>
          </a:prstGeom>
        </p:spPr>
      </p:pic>
      <p:pic>
        <p:nvPicPr>
          <p:cNvPr id="1038" name="Picture 14" descr="The Mirror on X: &quot;Friday's front page: Clinging on for one last party 🥳-  #tomorrowspaperstoday https://t.co/PS7uTfspxB https://t.co/UJFr5KLt2K&quot; / X"/>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91453" y="2838204"/>
            <a:ext cx="1960546" cy="2493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8218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TotalTime>
  <Words>666</Words>
  <Application>Microsoft Office PowerPoint</Application>
  <PresentationFormat>On-screen Show (4:3)</PresentationFormat>
  <Paragraphs>42</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COM 1 SEC B</vt:lpstr>
      <vt:lpstr>Admin</vt:lpstr>
      <vt:lpstr>Today: we will be looking at AUDIENCE and The Mirror</vt:lpstr>
      <vt:lpstr>Exam questions on these key concepts</vt:lpstr>
      <vt:lpstr>How is The Mirror’s audience categorised? </vt:lpstr>
      <vt:lpstr>How does The Mirror target its audience? </vt:lpstr>
      <vt:lpstr>Theoretical approaches: Cultivation  Theory</vt:lpstr>
      <vt:lpstr>PowerPoint Presentation</vt:lpstr>
      <vt:lpstr>Theoretical approaches: Reception Theory</vt:lpstr>
      <vt:lpstr>Theoretical approaches: End of Audience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HOWARD-SAUNDERS</dc:creator>
  <cp:lastModifiedBy>Clare HOWARD-SAUNDERS</cp:lastModifiedBy>
  <cp:revision>8</cp:revision>
  <dcterms:created xsi:type="dcterms:W3CDTF">2024-05-15T10:04:52Z</dcterms:created>
  <dcterms:modified xsi:type="dcterms:W3CDTF">2024-05-17T11:53:55Z</dcterms:modified>
</cp:coreProperties>
</file>