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6"/>
  </p:notesMasterIdLst>
  <p:handoutMasterIdLst>
    <p:handoutMasterId r:id="rId17"/>
  </p:handoutMasterIdLst>
  <p:sldIdLst>
    <p:sldId id="382" r:id="rId5"/>
    <p:sldId id="383" r:id="rId6"/>
    <p:sldId id="257" r:id="rId7"/>
    <p:sldId id="262" r:id="rId8"/>
    <p:sldId id="259" r:id="rId9"/>
    <p:sldId id="265" r:id="rId10"/>
    <p:sldId id="266" r:id="rId11"/>
    <p:sldId id="365" r:id="rId12"/>
    <p:sldId id="289" r:id="rId13"/>
    <p:sldId id="333" r:id="rId14"/>
    <p:sldId id="283"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00596E-9C64-4A34-9F51-949251CCB787}">
          <p14:sldIdLst>
            <p14:sldId id="382"/>
            <p14:sldId id="383"/>
            <p14:sldId id="257"/>
            <p14:sldId id="262"/>
            <p14:sldId id="259"/>
            <p14:sldId id="265"/>
            <p14:sldId id="266"/>
            <p14:sldId id="365"/>
            <p14:sldId id="289"/>
            <p14:sldId id="333"/>
            <p14:sldId id="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Howard-Saunders" initials="CH" lastIdx="2" clrIdx="0">
    <p:extLst>
      <p:ext uri="{19B8F6BF-5375-455C-9EA6-DF929625EA0E}">
        <p15:presenceInfo xmlns:p15="http://schemas.microsoft.com/office/powerpoint/2012/main" userId="c21fb37210b29a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93447" autoAdjust="0"/>
  </p:normalViewPr>
  <p:slideViewPr>
    <p:cSldViewPr>
      <p:cViewPr varScale="1">
        <p:scale>
          <a:sx n="74" d="100"/>
          <a:sy n="74" d="100"/>
        </p:scale>
        <p:origin x="1483"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0T18:37:44.076" idx="2">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294" tIns="45647" rIns="91294" bIns="45647" rtlCol="0"/>
          <a:lstStyle>
            <a:lvl1pPr algn="r">
              <a:defRPr sz="1200"/>
            </a:lvl1pPr>
          </a:lstStyle>
          <a:p>
            <a:fld id="{3B8E2C21-2C57-4D66-B4CE-8B5C00DCAC49}" type="datetimeFigureOut">
              <a:rPr lang="en-GB" smtClean="0"/>
              <a:t>16/04/2024</a:t>
            </a:fld>
            <a:endParaRPr lang="en-GB"/>
          </a:p>
        </p:txBody>
      </p:sp>
      <p:sp>
        <p:nvSpPr>
          <p:cNvPr id="4" name="Footer Placeholder 3"/>
          <p:cNvSpPr>
            <a:spLocks noGrp="1"/>
          </p:cNvSpPr>
          <p:nvPr>
            <p:ph type="ftr" sz="quarter" idx="2"/>
          </p:nvPr>
        </p:nvSpPr>
        <p:spPr>
          <a:xfrm>
            <a:off x="1" y="9428585"/>
            <a:ext cx="2945659" cy="498055"/>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294" tIns="45647" rIns="91294" bIns="45647" rtlCol="0" anchor="b"/>
          <a:lstStyle>
            <a:lvl1pPr algn="r">
              <a:defRPr sz="1200"/>
            </a:lvl1pPr>
          </a:lstStyle>
          <a:p>
            <a:fld id="{71F3FBE8-8A21-4D3D-AC2B-B75E557338B8}" type="slidenum">
              <a:rPr lang="en-GB" smtClean="0"/>
              <a:t>‹#›</a:t>
            </a:fld>
            <a:endParaRPr lang="en-GB"/>
          </a:p>
        </p:txBody>
      </p:sp>
    </p:spTree>
    <p:extLst>
      <p:ext uri="{BB962C8B-B14F-4D97-AF65-F5344CB8AC3E}">
        <p14:creationId xmlns:p14="http://schemas.microsoft.com/office/powerpoint/2010/main" val="2506983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vl1pPr>
          </a:lstStyle>
          <a:p>
            <a:fld id="{2D164CFD-1EEC-40E7-8CC3-893B199043DF}" type="datetimeFigureOut">
              <a:rPr lang="en-GB" smtClean="0"/>
              <a:t>16/04/2024</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294" tIns="45647" rIns="91294" bIns="45647"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vl1pPr>
          </a:lstStyle>
          <a:p>
            <a:fld id="{6EB3ADAB-20C1-4A8D-AC06-5F6D9ED732FC}" type="slidenum">
              <a:rPr lang="en-GB" smtClean="0"/>
              <a:t>‹#›</a:t>
            </a:fld>
            <a:endParaRPr lang="en-GB"/>
          </a:p>
        </p:txBody>
      </p:sp>
    </p:spTree>
    <p:extLst>
      <p:ext uri="{BB962C8B-B14F-4D97-AF65-F5344CB8AC3E}">
        <p14:creationId xmlns:p14="http://schemas.microsoft.com/office/powerpoint/2010/main" val="327435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8E717-ACE4-453D-8FB3-8A2931F7BB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Term 1 Lesson 1</a:t>
            </a:r>
          </a:p>
        </p:txBody>
      </p:sp>
    </p:spTree>
    <p:extLst>
      <p:ext uri="{BB962C8B-B14F-4D97-AF65-F5344CB8AC3E}">
        <p14:creationId xmlns:p14="http://schemas.microsoft.com/office/powerpoint/2010/main" val="3917309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3ADAB-20C1-4A8D-AC06-5F6D9ED732FC}" type="slidenum">
              <a:rPr lang="en-GB" smtClean="0"/>
              <a:t>4</a:t>
            </a:fld>
            <a:endParaRPr lang="en-GB"/>
          </a:p>
        </p:txBody>
      </p:sp>
    </p:spTree>
    <p:extLst>
      <p:ext uri="{BB962C8B-B14F-4D97-AF65-F5344CB8AC3E}">
        <p14:creationId xmlns:p14="http://schemas.microsoft.com/office/powerpoint/2010/main" val="387781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PSB still necessary? http://www.bbc.co.uk/news/world-33654279</a:t>
            </a:r>
          </a:p>
        </p:txBody>
      </p:sp>
      <p:sp>
        <p:nvSpPr>
          <p:cNvPr id="4" name="Slide Number Placeholder 3"/>
          <p:cNvSpPr>
            <a:spLocks noGrp="1"/>
          </p:cNvSpPr>
          <p:nvPr>
            <p:ph type="sldNum" sz="quarter" idx="10"/>
          </p:nvPr>
        </p:nvSpPr>
        <p:spPr/>
        <p:txBody>
          <a:bodyPr/>
          <a:lstStyle/>
          <a:p>
            <a:fld id="{6EB3ADAB-20C1-4A8D-AC06-5F6D9ED732FC}" type="slidenum">
              <a:rPr lang="en-GB" smtClean="0"/>
              <a:t>7</a:t>
            </a:fld>
            <a:endParaRPr lang="en-GB"/>
          </a:p>
        </p:txBody>
      </p:sp>
    </p:spTree>
    <p:extLst>
      <p:ext uri="{BB962C8B-B14F-4D97-AF65-F5344CB8AC3E}">
        <p14:creationId xmlns:p14="http://schemas.microsoft.com/office/powerpoint/2010/main" val="40686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3ADAB-20C1-4A8D-AC06-5F6D9ED732FC}" type="slidenum">
              <a:rPr lang="en-GB" smtClean="0"/>
              <a:t>8</a:t>
            </a:fld>
            <a:endParaRPr lang="en-GB"/>
          </a:p>
        </p:txBody>
      </p:sp>
    </p:spTree>
    <p:extLst>
      <p:ext uri="{BB962C8B-B14F-4D97-AF65-F5344CB8AC3E}">
        <p14:creationId xmlns:p14="http://schemas.microsoft.com/office/powerpoint/2010/main" val="1470204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www.bbc.co.uk</a:t>
            </a:r>
            <a:r>
              <a:rPr lang="en-US" dirty="0"/>
              <a:t>/</a:t>
            </a:r>
            <a:r>
              <a:rPr lang="en-US" dirty="0" err="1"/>
              <a:t>mediacentre</a:t>
            </a:r>
            <a:r>
              <a:rPr lang="en-US" dirty="0"/>
              <a:t>/</a:t>
            </a:r>
            <a:r>
              <a:rPr lang="en-US" dirty="0" err="1"/>
              <a:t>latestnews</a:t>
            </a:r>
            <a:r>
              <a:rPr lang="en-US" dirty="0"/>
              <a:t>/2015/taster</a:t>
            </a:r>
          </a:p>
        </p:txBody>
      </p:sp>
      <p:sp>
        <p:nvSpPr>
          <p:cNvPr id="4" name="Slide Number Placeholder 3"/>
          <p:cNvSpPr>
            <a:spLocks noGrp="1"/>
          </p:cNvSpPr>
          <p:nvPr>
            <p:ph type="sldNum" sz="quarter" idx="10"/>
          </p:nvPr>
        </p:nvSpPr>
        <p:spPr/>
        <p:txBody>
          <a:bodyPr/>
          <a:lstStyle/>
          <a:p>
            <a:fld id="{6EB3ADAB-20C1-4A8D-AC06-5F6D9ED732FC}" type="slidenum">
              <a:rPr lang="en-GB" smtClean="0"/>
              <a:t>9</a:t>
            </a:fld>
            <a:endParaRPr lang="en-GB"/>
          </a:p>
        </p:txBody>
      </p:sp>
    </p:spTree>
    <p:extLst>
      <p:ext uri="{BB962C8B-B14F-4D97-AF65-F5344CB8AC3E}">
        <p14:creationId xmlns:p14="http://schemas.microsoft.com/office/powerpoint/2010/main" val="1109277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4E7C299-F516-4ECE-A025-D5171760042D}"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8842B3-F809-404F-8344-4F620328E87A}" type="slidenum">
              <a:rPr lang="en-GB" smtClean="0"/>
              <a:t>‹#›</a:t>
            </a:fld>
            <a:endParaRPr lang="en-GB"/>
          </a:p>
        </p:txBody>
      </p:sp>
    </p:spTree>
    <p:extLst>
      <p:ext uri="{BB962C8B-B14F-4D97-AF65-F5344CB8AC3E}">
        <p14:creationId xmlns:p14="http://schemas.microsoft.com/office/powerpoint/2010/main" val="124883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4E7C299-F516-4ECE-A025-D5171760042D}"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8842B3-F809-404F-8344-4F620328E87A}" type="slidenum">
              <a:rPr lang="en-GB" smtClean="0"/>
              <a:t>‹#›</a:t>
            </a:fld>
            <a:endParaRPr lang="en-GB"/>
          </a:p>
        </p:txBody>
      </p:sp>
    </p:spTree>
    <p:extLst>
      <p:ext uri="{BB962C8B-B14F-4D97-AF65-F5344CB8AC3E}">
        <p14:creationId xmlns:p14="http://schemas.microsoft.com/office/powerpoint/2010/main" val="428422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4E7C299-F516-4ECE-A025-D5171760042D}"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8842B3-F809-404F-8344-4F620328E87A}" type="slidenum">
              <a:rPr lang="en-GB" smtClean="0"/>
              <a:t>‹#›</a:t>
            </a:fld>
            <a:endParaRPr lang="en-GB"/>
          </a:p>
        </p:txBody>
      </p:sp>
    </p:spTree>
    <p:extLst>
      <p:ext uri="{BB962C8B-B14F-4D97-AF65-F5344CB8AC3E}">
        <p14:creationId xmlns:p14="http://schemas.microsoft.com/office/powerpoint/2010/main" val="274887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4E7C299-F516-4ECE-A025-D5171760042D}"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8842B3-F809-404F-8344-4F620328E87A}" type="slidenum">
              <a:rPr lang="en-GB" smtClean="0"/>
              <a:t>‹#›</a:t>
            </a:fld>
            <a:endParaRPr lang="en-GB"/>
          </a:p>
        </p:txBody>
      </p:sp>
    </p:spTree>
    <p:extLst>
      <p:ext uri="{BB962C8B-B14F-4D97-AF65-F5344CB8AC3E}">
        <p14:creationId xmlns:p14="http://schemas.microsoft.com/office/powerpoint/2010/main" val="4194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4E7C299-F516-4ECE-A025-D5171760042D}"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8842B3-F809-404F-8344-4F620328E87A}" type="slidenum">
              <a:rPr lang="en-GB" smtClean="0"/>
              <a:t>‹#›</a:t>
            </a:fld>
            <a:endParaRPr lang="en-GB"/>
          </a:p>
        </p:txBody>
      </p:sp>
    </p:spTree>
    <p:extLst>
      <p:ext uri="{BB962C8B-B14F-4D97-AF65-F5344CB8AC3E}">
        <p14:creationId xmlns:p14="http://schemas.microsoft.com/office/powerpoint/2010/main" val="179487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4E7C299-F516-4ECE-A025-D5171760042D}"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8842B3-F809-404F-8344-4F620328E87A}" type="slidenum">
              <a:rPr lang="en-GB" smtClean="0"/>
              <a:t>‹#›</a:t>
            </a:fld>
            <a:endParaRPr lang="en-GB"/>
          </a:p>
        </p:txBody>
      </p:sp>
    </p:spTree>
    <p:extLst>
      <p:ext uri="{BB962C8B-B14F-4D97-AF65-F5344CB8AC3E}">
        <p14:creationId xmlns:p14="http://schemas.microsoft.com/office/powerpoint/2010/main" val="3843394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4E7C299-F516-4ECE-A025-D5171760042D}" type="datetimeFigureOut">
              <a:rPr lang="en-GB" smtClean="0"/>
              <a:t>16/04/2024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8842B3-F809-404F-8344-4F620328E87A}" type="slidenum">
              <a:rPr lang="en-GB" smtClean="0"/>
              <a:t>‹#›</a:t>
            </a:fld>
            <a:endParaRPr lang="en-GB"/>
          </a:p>
        </p:txBody>
      </p:sp>
    </p:spTree>
    <p:extLst>
      <p:ext uri="{BB962C8B-B14F-4D97-AF65-F5344CB8AC3E}">
        <p14:creationId xmlns:p14="http://schemas.microsoft.com/office/powerpoint/2010/main" val="161508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4E7C299-F516-4ECE-A025-D5171760042D}" type="datetimeFigureOut">
              <a:rPr lang="en-GB" smtClean="0"/>
              <a:t>16/04/2024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8842B3-F809-404F-8344-4F620328E87A}" type="slidenum">
              <a:rPr lang="en-GB" smtClean="0"/>
              <a:t>‹#›</a:t>
            </a:fld>
            <a:endParaRPr lang="en-GB"/>
          </a:p>
        </p:txBody>
      </p:sp>
    </p:spTree>
    <p:extLst>
      <p:ext uri="{BB962C8B-B14F-4D97-AF65-F5344CB8AC3E}">
        <p14:creationId xmlns:p14="http://schemas.microsoft.com/office/powerpoint/2010/main" val="66722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7C299-F516-4ECE-A025-D5171760042D}" type="datetimeFigureOut">
              <a:rPr lang="en-GB" smtClean="0"/>
              <a:t>16/04/2024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8842B3-F809-404F-8344-4F620328E87A}" type="slidenum">
              <a:rPr lang="en-GB" smtClean="0"/>
              <a:t>‹#›</a:t>
            </a:fld>
            <a:endParaRPr lang="en-GB"/>
          </a:p>
        </p:txBody>
      </p:sp>
    </p:spTree>
    <p:extLst>
      <p:ext uri="{BB962C8B-B14F-4D97-AF65-F5344CB8AC3E}">
        <p14:creationId xmlns:p14="http://schemas.microsoft.com/office/powerpoint/2010/main" val="397535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4E7C299-F516-4ECE-A025-D5171760042D}"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8842B3-F809-404F-8344-4F620328E87A}" type="slidenum">
              <a:rPr lang="en-GB" smtClean="0"/>
              <a:t>‹#›</a:t>
            </a:fld>
            <a:endParaRPr lang="en-GB"/>
          </a:p>
        </p:txBody>
      </p:sp>
    </p:spTree>
    <p:extLst>
      <p:ext uri="{BB962C8B-B14F-4D97-AF65-F5344CB8AC3E}">
        <p14:creationId xmlns:p14="http://schemas.microsoft.com/office/powerpoint/2010/main" val="312729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4E7C299-F516-4ECE-A025-D5171760042D}"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8842B3-F809-404F-8344-4F620328E87A}" type="slidenum">
              <a:rPr lang="en-GB" smtClean="0"/>
              <a:t>‹#›</a:t>
            </a:fld>
            <a:endParaRPr lang="en-GB"/>
          </a:p>
        </p:txBody>
      </p:sp>
    </p:spTree>
    <p:extLst>
      <p:ext uri="{BB962C8B-B14F-4D97-AF65-F5344CB8AC3E}">
        <p14:creationId xmlns:p14="http://schemas.microsoft.com/office/powerpoint/2010/main" val="2709697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7C299-F516-4ECE-A025-D5171760042D}" type="datetimeFigureOut">
              <a:rPr lang="en-GB" smtClean="0"/>
              <a:t>16/04/2024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842B3-F809-404F-8344-4F620328E87A}" type="slidenum">
              <a:rPr lang="en-GB" smtClean="0"/>
              <a:t>‹#›</a:t>
            </a:fld>
            <a:endParaRPr lang="en-GB"/>
          </a:p>
        </p:txBody>
      </p:sp>
    </p:spTree>
    <p:extLst>
      <p:ext uri="{BB962C8B-B14F-4D97-AF65-F5344CB8AC3E}">
        <p14:creationId xmlns:p14="http://schemas.microsoft.com/office/powerpoint/2010/main" val="4148634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0882" y="4365104"/>
            <a:ext cx="7502236" cy="767569"/>
          </a:xfrm>
        </p:spPr>
        <p:txBody>
          <a:bodyPr>
            <a:noAutofit/>
          </a:bodyPr>
          <a:lstStyle/>
          <a:p>
            <a:r>
              <a:rPr lang="en-GB" dirty="0"/>
              <a:t>L1: Public Service Broadcasting and the BBC</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F2017-00EC-410E-BC58-683B3B49D38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5"/>
          <p:cNvSpPr>
            <a:spLocks noGrp="1"/>
          </p:cNvSpPr>
          <p:nvPr>
            <p:ph type="ctrTitle"/>
          </p:nvPr>
        </p:nvSpPr>
        <p:spPr>
          <a:xfrm>
            <a:off x="0" y="834887"/>
            <a:ext cx="9144000" cy="1497496"/>
          </a:xfrm>
          <a:solidFill>
            <a:srgbClr val="92D050"/>
          </a:solidFill>
        </p:spPr>
        <p:txBody>
          <a:bodyPr>
            <a:noAutofit/>
          </a:bodyPr>
          <a:lstStyle/>
          <a:p>
            <a:r>
              <a:rPr lang="en-GB" sz="9600" b="1" dirty="0">
                <a:latin typeface="+mn-lt"/>
              </a:rPr>
              <a:t>COM 1 SEC B</a:t>
            </a:r>
          </a:p>
        </p:txBody>
      </p:sp>
      <p:sp>
        <p:nvSpPr>
          <p:cNvPr id="8" name="Title 1"/>
          <p:cNvSpPr txBox="1">
            <a:spLocks/>
          </p:cNvSpPr>
          <p:nvPr/>
        </p:nvSpPr>
        <p:spPr>
          <a:xfrm>
            <a:off x="0" y="2595271"/>
            <a:ext cx="9144000" cy="1193769"/>
          </a:xfrm>
          <a:prstGeom prst="rect">
            <a:avLst/>
          </a:prstGeom>
          <a:solidFill>
            <a:schemeClr val="bg1">
              <a:lumMod val="6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alibri Light" panose="020F0302020204030204"/>
                <a:ea typeface="+mj-ea"/>
                <a:cs typeface="+mj-cs"/>
              </a:rPr>
              <a:t>Woman’s Hour</a:t>
            </a:r>
          </a:p>
        </p:txBody>
      </p:sp>
      <p:pic>
        <p:nvPicPr>
          <p:cNvPr id="2" name="Picture 1">
            <a:extLst>
              <a:ext uri="{FF2B5EF4-FFF2-40B4-BE49-F238E27FC236}">
                <a16:creationId xmlns:a16="http://schemas.microsoft.com/office/drawing/2014/main" id="{6866B6B1-D9A2-1C87-F0EE-BA6A898FC405}"/>
              </a:ext>
            </a:extLst>
          </p:cNvPr>
          <p:cNvPicPr>
            <a:picLocks noChangeAspect="1"/>
          </p:cNvPicPr>
          <p:nvPr/>
        </p:nvPicPr>
        <p:blipFill>
          <a:blip r:embed="rId3"/>
          <a:stretch>
            <a:fillRect/>
          </a:stretch>
        </p:blipFill>
        <p:spPr>
          <a:xfrm>
            <a:off x="7452320" y="2729601"/>
            <a:ext cx="1549654" cy="896210"/>
          </a:xfrm>
          <a:prstGeom prst="rect">
            <a:avLst/>
          </a:prstGeom>
        </p:spPr>
      </p:pic>
    </p:spTree>
    <p:extLst>
      <p:ext uri="{BB962C8B-B14F-4D97-AF65-F5344CB8AC3E}">
        <p14:creationId xmlns:p14="http://schemas.microsoft.com/office/powerpoint/2010/main" val="482415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50883-AC8E-4726-8CFD-1526342FF008}"/>
              </a:ext>
            </a:extLst>
          </p:cNvPr>
          <p:cNvSpPr>
            <a:spLocks noGrp="1"/>
          </p:cNvSpPr>
          <p:nvPr>
            <p:ph type="title"/>
          </p:nvPr>
        </p:nvSpPr>
        <p:spPr>
          <a:solidFill>
            <a:srgbClr val="92D050"/>
          </a:solidFill>
        </p:spPr>
        <p:txBody>
          <a:bodyPr/>
          <a:lstStyle/>
          <a:p>
            <a:pPr algn="l"/>
            <a:r>
              <a:rPr lang="en-GB" dirty="0"/>
              <a:t>Review</a:t>
            </a:r>
          </a:p>
        </p:txBody>
      </p:sp>
      <p:sp>
        <p:nvSpPr>
          <p:cNvPr id="3" name="Content Placeholder 2">
            <a:extLst>
              <a:ext uri="{FF2B5EF4-FFF2-40B4-BE49-F238E27FC236}">
                <a16:creationId xmlns:a16="http://schemas.microsoft.com/office/drawing/2014/main" id="{3EF2A8C4-8D1B-433C-A734-F00FA82CB7BB}"/>
              </a:ext>
            </a:extLst>
          </p:cNvPr>
          <p:cNvSpPr>
            <a:spLocks noGrp="1"/>
          </p:cNvSpPr>
          <p:nvPr>
            <p:ph idx="1"/>
          </p:nvPr>
        </p:nvSpPr>
        <p:spPr>
          <a:ln w="38100">
            <a:solidFill>
              <a:schemeClr val="accent1"/>
            </a:solidFill>
          </a:ln>
        </p:spPr>
        <p:txBody>
          <a:bodyPr/>
          <a:lstStyle/>
          <a:p>
            <a:pPr marL="514350" indent="-514350">
              <a:buAutoNum type="arabicPeriod"/>
            </a:pPr>
            <a:r>
              <a:rPr lang="en-GB" dirty="0"/>
              <a:t>Explain what Reithian values are.</a:t>
            </a:r>
          </a:p>
          <a:p>
            <a:pPr marL="514350" indent="-514350">
              <a:buAutoNum type="arabicPeriod"/>
            </a:pPr>
            <a:r>
              <a:rPr lang="en-GB" dirty="0"/>
              <a:t> What is the mission of the BBC?</a:t>
            </a:r>
          </a:p>
          <a:p>
            <a:pPr marL="514350" indent="-514350">
              <a:buAutoNum type="arabicPeriod"/>
            </a:pPr>
            <a:r>
              <a:rPr lang="en-GB" dirty="0"/>
              <a:t> Is PBS still necessary? </a:t>
            </a:r>
            <a:r>
              <a:rPr lang="en-GB" i="1" dirty="0"/>
              <a:t>Think about the rise of streaming services, podcasts etc</a:t>
            </a:r>
          </a:p>
        </p:txBody>
      </p:sp>
      <p:pic>
        <p:nvPicPr>
          <p:cNvPr id="4" name="Picture 3">
            <a:extLst>
              <a:ext uri="{FF2B5EF4-FFF2-40B4-BE49-F238E27FC236}">
                <a16:creationId xmlns:a16="http://schemas.microsoft.com/office/drawing/2014/main" id="{38D254C3-A7CB-4289-A245-014F8B91440A}"/>
              </a:ext>
            </a:extLst>
          </p:cNvPr>
          <p:cNvPicPr>
            <a:picLocks noChangeAspect="1"/>
          </p:cNvPicPr>
          <p:nvPr/>
        </p:nvPicPr>
        <p:blipFill>
          <a:blip r:embed="rId2"/>
          <a:stretch>
            <a:fillRect/>
          </a:stretch>
        </p:blipFill>
        <p:spPr>
          <a:xfrm>
            <a:off x="5724128" y="4149080"/>
            <a:ext cx="2695575" cy="1800225"/>
          </a:xfrm>
          <a:prstGeom prst="rect">
            <a:avLst/>
          </a:prstGeom>
        </p:spPr>
      </p:pic>
      <p:pic>
        <p:nvPicPr>
          <p:cNvPr id="5" name="Picture 4">
            <a:extLst>
              <a:ext uri="{FF2B5EF4-FFF2-40B4-BE49-F238E27FC236}">
                <a16:creationId xmlns:a16="http://schemas.microsoft.com/office/drawing/2014/main" id="{FB812B7A-ED59-4F42-9D7E-D2A21724866C}"/>
              </a:ext>
            </a:extLst>
          </p:cNvPr>
          <p:cNvPicPr>
            <a:picLocks noChangeAspect="1"/>
          </p:cNvPicPr>
          <p:nvPr/>
        </p:nvPicPr>
        <p:blipFill>
          <a:blip r:embed="rId3"/>
          <a:stretch>
            <a:fillRect/>
          </a:stretch>
        </p:blipFill>
        <p:spPr>
          <a:xfrm>
            <a:off x="3662362" y="4167113"/>
            <a:ext cx="1819275" cy="1819275"/>
          </a:xfrm>
          <a:prstGeom prst="rect">
            <a:avLst/>
          </a:prstGeom>
        </p:spPr>
      </p:pic>
      <p:pic>
        <p:nvPicPr>
          <p:cNvPr id="6" name="Picture 5">
            <a:extLst>
              <a:ext uri="{FF2B5EF4-FFF2-40B4-BE49-F238E27FC236}">
                <a16:creationId xmlns:a16="http://schemas.microsoft.com/office/drawing/2014/main" id="{FF458DFD-7E80-47B6-B84C-A7D53D1F376D}"/>
              </a:ext>
            </a:extLst>
          </p:cNvPr>
          <p:cNvPicPr>
            <a:picLocks noChangeAspect="1"/>
          </p:cNvPicPr>
          <p:nvPr/>
        </p:nvPicPr>
        <p:blipFill>
          <a:blip r:embed="rId4"/>
          <a:stretch>
            <a:fillRect/>
          </a:stretch>
        </p:blipFill>
        <p:spPr>
          <a:xfrm>
            <a:off x="732877" y="4383595"/>
            <a:ext cx="2662388" cy="1331194"/>
          </a:xfrm>
          <a:prstGeom prst="rect">
            <a:avLst/>
          </a:prstGeom>
        </p:spPr>
      </p:pic>
    </p:spTree>
    <p:extLst>
      <p:ext uri="{BB962C8B-B14F-4D97-AF65-F5344CB8AC3E}">
        <p14:creationId xmlns:p14="http://schemas.microsoft.com/office/powerpoint/2010/main" val="2785082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48"/>
            <a:ext cx="2483768" cy="1452736"/>
          </a:xfrm>
          <a:solidFill>
            <a:schemeClr val="accent6"/>
          </a:solidFill>
        </p:spPr>
        <p:txBody>
          <a:bodyPr>
            <a:normAutofit/>
          </a:bodyPr>
          <a:lstStyle/>
          <a:p>
            <a:r>
              <a:rPr lang="en-GB" dirty="0"/>
              <a:t>Research Activity</a:t>
            </a:r>
          </a:p>
        </p:txBody>
      </p:sp>
      <p:sp>
        <p:nvSpPr>
          <p:cNvPr id="3" name="Content Placeholder 2"/>
          <p:cNvSpPr>
            <a:spLocks noGrp="1"/>
          </p:cNvSpPr>
          <p:nvPr>
            <p:ph sz="half" idx="1"/>
          </p:nvPr>
        </p:nvSpPr>
        <p:spPr>
          <a:xfrm>
            <a:off x="0" y="1600200"/>
            <a:ext cx="2987824" cy="5225752"/>
          </a:xfrm>
        </p:spPr>
        <p:txBody>
          <a:bodyPr>
            <a:normAutofit fontScale="85000" lnSpcReduction="20000"/>
          </a:bodyPr>
          <a:lstStyle/>
          <a:p>
            <a:pPr marL="0" indent="0">
              <a:buNone/>
            </a:pPr>
            <a:r>
              <a:rPr lang="en-GB" dirty="0"/>
              <a:t>Research BBC Radio 4 and 1 more BBC radio station from the list. </a:t>
            </a:r>
          </a:p>
          <a:p>
            <a:pPr marL="0" indent="0">
              <a:buNone/>
            </a:pPr>
            <a:endParaRPr lang="en-GB" dirty="0"/>
          </a:p>
          <a:p>
            <a:pPr marL="0" indent="0">
              <a:buNone/>
            </a:pPr>
            <a:r>
              <a:rPr lang="en-GB" dirty="0"/>
              <a:t>Look at the programming and wider advertising for the stations. </a:t>
            </a:r>
          </a:p>
          <a:p>
            <a:pPr marL="0" indent="0">
              <a:buNone/>
            </a:pPr>
            <a:endParaRPr lang="en-GB" dirty="0"/>
          </a:p>
          <a:p>
            <a:pPr marL="0" indent="0">
              <a:buNone/>
            </a:pPr>
            <a:r>
              <a:rPr lang="en-GB" dirty="0"/>
              <a:t>Answer the 5 questions. Make sure you present your answers in an accessible and ‘easy-to-revise’ way. </a:t>
            </a:r>
          </a:p>
          <a:p>
            <a:pPr marL="0" indent="0">
              <a:buNone/>
            </a:pPr>
            <a:endParaRPr lang="en-GB" dirty="0">
              <a:solidFill>
                <a:schemeClr val="accent1"/>
              </a:solidFill>
            </a:endParaRPr>
          </a:p>
          <a:p>
            <a:endParaRPr lang="en-GB" dirty="0"/>
          </a:p>
        </p:txBody>
      </p:sp>
      <p:sp>
        <p:nvSpPr>
          <p:cNvPr id="4" name="Content Placeholder 3"/>
          <p:cNvSpPr>
            <a:spLocks noGrp="1"/>
          </p:cNvSpPr>
          <p:nvPr>
            <p:ph sz="half" idx="2"/>
          </p:nvPr>
        </p:nvSpPr>
        <p:spPr/>
        <p:txBody>
          <a:bodyPr>
            <a:normAutofit fontScale="85000" lnSpcReduction="20000"/>
          </a:bodyPr>
          <a:lstStyle/>
          <a:p>
            <a:endParaRPr lang="en-GB" dirty="0"/>
          </a:p>
          <a:p>
            <a:endParaRPr lang="en-GB" dirty="0"/>
          </a:p>
        </p:txBody>
      </p:sp>
      <p:pic>
        <p:nvPicPr>
          <p:cNvPr id="5" name="Picture 4"/>
          <p:cNvPicPr>
            <a:picLocks noChangeAspect="1"/>
          </p:cNvPicPr>
          <p:nvPr/>
        </p:nvPicPr>
        <p:blipFill>
          <a:blip r:embed="rId2"/>
          <a:stretch>
            <a:fillRect/>
          </a:stretch>
        </p:blipFill>
        <p:spPr>
          <a:xfrm>
            <a:off x="2871292" y="28193"/>
            <a:ext cx="5832648" cy="2248679"/>
          </a:xfrm>
          <a:prstGeom prst="rect">
            <a:avLst/>
          </a:prstGeom>
        </p:spPr>
      </p:pic>
      <p:sp>
        <p:nvSpPr>
          <p:cNvPr id="6" name="Content Placeholder 2"/>
          <p:cNvSpPr txBox="1">
            <a:spLocks/>
          </p:cNvSpPr>
          <p:nvPr/>
        </p:nvSpPr>
        <p:spPr>
          <a:xfrm>
            <a:off x="2758495" y="2348082"/>
            <a:ext cx="6360159" cy="4458382"/>
          </a:xfrm>
          <a:prstGeom prst="rect">
            <a:avLst/>
          </a:prstGeom>
          <a:solidFill>
            <a:schemeClr val="accent2">
              <a:lumMod val="20000"/>
              <a:lumOff val="80000"/>
            </a:schemeClr>
          </a:solidFill>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457200" indent="-457200">
              <a:buClr>
                <a:schemeClr val="tx2">
                  <a:lumMod val="50000"/>
                  <a:lumOff val="50000"/>
                </a:schemeClr>
              </a:buClr>
              <a:buFont typeface="+mj-lt"/>
              <a:buAutoNum type="arabicPeriod"/>
            </a:pPr>
            <a:r>
              <a:rPr lang="en-GB" sz="2100" dirty="0">
                <a:solidFill>
                  <a:schemeClr val="tx1">
                    <a:lumMod val="75000"/>
                    <a:lumOff val="25000"/>
                  </a:schemeClr>
                </a:solidFill>
              </a:rPr>
              <a:t>Who is the target market / audience for this station?</a:t>
            </a:r>
          </a:p>
          <a:p>
            <a:pPr marL="457200" indent="-457200">
              <a:buClr>
                <a:schemeClr val="tx2">
                  <a:lumMod val="50000"/>
                  <a:lumOff val="50000"/>
                </a:schemeClr>
              </a:buClr>
              <a:buFont typeface="+mj-lt"/>
              <a:buAutoNum type="arabicPeriod"/>
            </a:pPr>
            <a:r>
              <a:rPr lang="en-GB" sz="2100" dirty="0">
                <a:solidFill>
                  <a:schemeClr val="tx1">
                    <a:lumMod val="75000"/>
                    <a:lumOff val="25000"/>
                  </a:schemeClr>
                </a:solidFill>
              </a:rPr>
              <a:t>How are they targeted? Give at least three specific examples with explanations.</a:t>
            </a:r>
          </a:p>
          <a:p>
            <a:pPr marL="457200" indent="-457200">
              <a:buClr>
                <a:schemeClr val="tx2">
                  <a:lumMod val="50000"/>
                  <a:lumOff val="50000"/>
                </a:schemeClr>
              </a:buClr>
              <a:buFont typeface="+mj-lt"/>
              <a:buAutoNum type="arabicPeriod"/>
            </a:pPr>
            <a:r>
              <a:rPr lang="en-GB" sz="2100" dirty="0">
                <a:solidFill>
                  <a:schemeClr val="tx1">
                    <a:lumMod val="75000"/>
                    <a:lumOff val="25000"/>
                  </a:schemeClr>
                </a:solidFill>
              </a:rPr>
              <a:t>What range of programmes are offered on each station? Go to BBC Sounds and look at ‘stations and schedules’ for this information</a:t>
            </a:r>
          </a:p>
          <a:p>
            <a:pPr marL="457200" indent="-457200">
              <a:buClr>
                <a:schemeClr val="tx2">
                  <a:lumMod val="50000"/>
                  <a:lumOff val="50000"/>
                </a:schemeClr>
              </a:buClr>
              <a:buFont typeface="+mj-lt"/>
              <a:buAutoNum type="arabicPeriod"/>
            </a:pPr>
            <a:r>
              <a:rPr lang="en-GB" sz="2100" dirty="0">
                <a:solidFill>
                  <a:schemeClr val="tx1">
                    <a:lumMod val="75000"/>
                    <a:lumOff val="25000"/>
                  </a:schemeClr>
                </a:solidFill>
              </a:rPr>
              <a:t>Which programmes are most clearly fulfilling their PSB remit? Explain your answer.</a:t>
            </a:r>
          </a:p>
          <a:p>
            <a:pPr marL="457200" indent="-457200">
              <a:buClr>
                <a:schemeClr val="tx2">
                  <a:lumMod val="50000"/>
                  <a:lumOff val="50000"/>
                </a:schemeClr>
              </a:buClr>
              <a:buFont typeface="+mj-lt"/>
              <a:buAutoNum type="arabicPeriod"/>
            </a:pPr>
            <a:r>
              <a:rPr lang="en-GB" sz="2100" dirty="0">
                <a:solidFill>
                  <a:schemeClr val="tx1">
                    <a:lumMod val="75000"/>
                    <a:lumOff val="25000"/>
                  </a:schemeClr>
                </a:solidFill>
              </a:rPr>
              <a:t>Which one of the 3 BBC principles are most in evidence in which programmes? (Inform, Educate, Entertain)</a:t>
            </a:r>
          </a:p>
          <a:p>
            <a:pPr marL="457200" indent="-457200">
              <a:buClr>
                <a:schemeClr val="tx2">
                  <a:lumMod val="50000"/>
                  <a:lumOff val="50000"/>
                </a:schemeClr>
              </a:buClr>
              <a:buFont typeface="+mj-lt"/>
              <a:buAutoNum type="arabicPeriod"/>
            </a:pPr>
            <a:endParaRPr lang="en-GB" sz="2100" dirty="0">
              <a:solidFill>
                <a:schemeClr val="tx1">
                  <a:lumMod val="75000"/>
                  <a:lumOff val="25000"/>
                </a:schemeClr>
              </a:solidFill>
            </a:endParaRPr>
          </a:p>
        </p:txBody>
      </p:sp>
      <p:cxnSp>
        <p:nvCxnSpPr>
          <p:cNvPr id="8" name="Straight Arrow Connector 7">
            <a:extLst>
              <a:ext uri="{FF2B5EF4-FFF2-40B4-BE49-F238E27FC236}">
                <a16:creationId xmlns:a16="http://schemas.microsoft.com/office/drawing/2014/main" id="{7B3CB42B-0608-5B34-5349-8019E1ADC0AA}"/>
              </a:ext>
            </a:extLst>
          </p:cNvPr>
          <p:cNvCxnSpPr>
            <a:cxnSpLocks/>
          </p:cNvCxnSpPr>
          <p:nvPr/>
        </p:nvCxnSpPr>
        <p:spPr>
          <a:xfrm flipV="1">
            <a:off x="2627784" y="2204864"/>
            <a:ext cx="360040" cy="1627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1780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EE2B-4390-05EC-5CDD-D26C38D46522}"/>
              </a:ext>
            </a:extLst>
          </p:cNvPr>
          <p:cNvSpPr>
            <a:spLocks noGrp="1"/>
          </p:cNvSpPr>
          <p:nvPr>
            <p:ph type="title"/>
          </p:nvPr>
        </p:nvSpPr>
        <p:spPr>
          <a:solidFill>
            <a:srgbClr val="92D050"/>
          </a:solidFill>
        </p:spPr>
        <p:txBody>
          <a:bodyPr/>
          <a:lstStyle/>
          <a:p>
            <a:r>
              <a:rPr lang="en-GB" dirty="0"/>
              <a:t>Key words</a:t>
            </a:r>
          </a:p>
        </p:txBody>
      </p:sp>
      <p:sp>
        <p:nvSpPr>
          <p:cNvPr id="3" name="Content Placeholder 2">
            <a:extLst>
              <a:ext uri="{FF2B5EF4-FFF2-40B4-BE49-F238E27FC236}">
                <a16:creationId xmlns:a16="http://schemas.microsoft.com/office/drawing/2014/main" id="{F9CBC5BC-B562-5D37-F57E-3246F58286D8}"/>
              </a:ext>
            </a:extLst>
          </p:cNvPr>
          <p:cNvSpPr>
            <a:spLocks noGrp="1"/>
          </p:cNvSpPr>
          <p:nvPr>
            <p:ph idx="1"/>
          </p:nvPr>
        </p:nvSpPr>
        <p:spPr/>
        <p:txBody>
          <a:bodyPr/>
          <a:lstStyle/>
          <a:p>
            <a:pPr marL="0" indent="0">
              <a:buNone/>
            </a:pPr>
            <a:r>
              <a:rPr lang="en-GB" b="1" dirty="0"/>
              <a:t>REMIT: </a:t>
            </a:r>
            <a:r>
              <a:rPr lang="en-GB" b="0" i="0" dirty="0">
                <a:solidFill>
                  <a:srgbClr val="202124"/>
                </a:solidFill>
                <a:effectLst/>
                <a:latin typeface="arial" panose="020B0604020202020204" pitchFamily="34" charset="0"/>
              </a:rPr>
              <a:t>the task or area of activity officially assigned to an individual or organization.</a:t>
            </a:r>
            <a:endParaRPr lang="en-GB" dirty="0"/>
          </a:p>
        </p:txBody>
      </p:sp>
    </p:spTree>
    <p:extLst>
      <p:ext uri="{BB962C8B-B14F-4D97-AF65-F5344CB8AC3E}">
        <p14:creationId xmlns:p14="http://schemas.microsoft.com/office/powerpoint/2010/main" val="198672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bbc rad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itle 2"/>
          <p:cNvSpPr>
            <a:spLocks noGrp="1"/>
          </p:cNvSpPr>
          <p:nvPr>
            <p:ph type="title"/>
          </p:nvPr>
        </p:nvSpPr>
        <p:spPr>
          <a:xfrm>
            <a:off x="131539" y="5730460"/>
            <a:ext cx="8880921" cy="1021879"/>
          </a:xfrm>
          <a:solidFill>
            <a:srgbClr val="92D050"/>
          </a:solidFill>
        </p:spPr>
        <p:txBody>
          <a:bodyPr>
            <a:normAutofit fontScale="90000"/>
          </a:bodyPr>
          <a:lstStyle/>
          <a:p>
            <a:pPr algn="ctr"/>
            <a:r>
              <a:rPr lang="en-GB" sz="3600" b="1" dirty="0">
                <a:solidFill>
                  <a:schemeClr val="accent1"/>
                </a:solidFill>
              </a:rPr>
              <a:t>What do we already know about the BBC? Make a list of everything you already know about it.</a:t>
            </a:r>
          </a:p>
        </p:txBody>
      </p:sp>
      <p:sp>
        <p:nvSpPr>
          <p:cNvPr id="6" name="Content Placeholder 5"/>
          <p:cNvSpPr>
            <a:spLocks noGrp="1"/>
          </p:cNvSpPr>
          <p:nvPr>
            <p:ph idx="1"/>
          </p:nvPr>
        </p:nvSpPr>
        <p:spPr/>
        <p:txBody>
          <a:bodyPr/>
          <a:lstStyle/>
          <a:p>
            <a:endParaRPr lang="en-GB" dirty="0"/>
          </a:p>
        </p:txBody>
      </p:sp>
      <p:pic>
        <p:nvPicPr>
          <p:cNvPr id="7" name="Picture 4" descr="Image result for BBC chann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98"/>
            <a:ext cx="9144000" cy="51521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48202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92D050"/>
          </a:solidFill>
        </p:spPr>
        <p:txBody>
          <a:bodyPr/>
          <a:lstStyle/>
          <a:p>
            <a:pPr algn="l" eaLnBrk="1" hangingPunct="1"/>
            <a:r>
              <a:rPr lang="en-GB" altLang="en-US" dirty="0">
                <a:ea typeface="Impact" charset="0"/>
                <a:cs typeface="Impact" charset="0"/>
              </a:rPr>
              <a:t>Public Service Broadcasting</a:t>
            </a:r>
          </a:p>
        </p:txBody>
      </p:sp>
      <p:sp>
        <p:nvSpPr>
          <p:cNvPr id="10243" name="Rectangle 3"/>
          <p:cNvSpPr>
            <a:spLocks noGrp="1" noChangeArrowheads="1"/>
          </p:cNvSpPr>
          <p:nvPr>
            <p:ph idx="1"/>
          </p:nvPr>
        </p:nvSpPr>
        <p:spPr>
          <a:xfrm>
            <a:off x="467544" y="1628800"/>
            <a:ext cx="8136904" cy="5040560"/>
          </a:xfrm>
          <a:ln w="38100">
            <a:solidFill>
              <a:schemeClr val="accent1"/>
            </a:solidFill>
          </a:ln>
        </p:spPr>
        <p:txBody>
          <a:bodyPr>
            <a:normAutofit fontScale="77500" lnSpcReduction="20000"/>
          </a:bodyPr>
          <a:lstStyle/>
          <a:p>
            <a:r>
              <a:rPr lang="en-GB" altLang="en-US" dirty="0"/>
              <a:t>Broadcasting designed to serve the public – it is a concept, an approach to broadcasting. </a:t>
            </a:r>
          </a:p>
          <a:p>
            <a:endParaRPr lang="en-GB" altLang="en-US" dirty="0"/>
          </a:p>
          <a:p>
            <a:r>
              <a:rPr lang="en-GB" altLang="en-US" dirty="0"/>
              <a:t>The BBC was founded by </a:t>
            </a:r>
            <a:r>
              <a:rPr lang="en-GB" altLang="en-US" b="1" dirty="0"/>
              <a:t>John Reith </a:t>
            </a:r>
            <a:r>
              <a:rPr lang="en-GB" altLang="en-US" dirty="0"/>
              <a:t>in 1922 as the British Broadcasting Company. It later became the British Broadcasting Corporation. </a:t>
            </a:r>
          </a:p>
          <a:p>
            <a:endParaRPr lang="en-GB" altLang="en-US" dirty="0"/>
          </a:p>
          <a:p>
            <a:r>
              <a:rPr lang="en-GB" altLang="en-US" dirty="0"/>
              <a:t>It is embodied by the following </a:t>
            </a:r>
            <a:r>
              <a:rPr lang="en-GB" altLang="en-US" dirty="0" err="1"/>
              <a:t>Reithian</a:t>
            </a:r>
            <a:r>
              <a:rPr lang="en-GB" altLang="en-US" dirty="0"/>
              <a:t> principles; </a:t>
            </a:r>
            <a:r>
              <a:rPr lang="en-GB" altLang="en-US" b="1" dirty="0"/>
              <a:t>Educate, Inform and Entertain</a:t>
            </a:r>
            <a:endParaRPr lang="en-US" altLang="en-US" b="1" dirty="0"/>
          </a:p>
          <a:p>
            <a:pPr eaLnBrk="1" hangingPunct="1"/>
            <a:endParaRPr lang="en-GB" altLang="en-US" dirty="0"/>
          </a:p>
          <a:p>
            <a:pPr eaLnBrk="1" hangingPunct="1"/>
            <a:r>
              <a:rPr lang="en-GB" altLang="en-US" dirty="0"/>
              <a:t>All public service broadcasters (and indeed commercial radio/TV) are regulated by OFCOM. BBC, Channel 4, Channel 5, ITV and S4C (a Welsh speaking channel) are all public service broadcasters in the UK. </a:t>
            </a:r>
          </a:p>
        </p:txBody>
      </p:sp>
    </p:spTree>
    <p:extLst>
      <p:ext uri="{BB962C8B-B14F-4D97-AF65-F5344CB8AC3E}">
        <p14:creationId xmlns:p14="http://schemas.microsoft.com/office/powerpoint/2010/main" val="106823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48" y="116632"/>
            <a:ext cx="8579296" cy="778098"/>
          </a:xfrm>
          <a:solidFill>
            <a:srgbClr val="92D050"/>
          </a:solidFill>
        </p:spPr>
        <p:txBody>
          <a:bodyPr/>
          <a:lstStyle/>
          <a:p>
            <a:pPr algn="l"/>
            <a:r>
              <a:rPr lang="en-GB" dirty="0"/>
              <a:t>Channel PSB Remits</a:t>
            </a:r>
          </a:p>
        </p:txBody>
      </p:sp>
      <p:sp>
        <p:nvSpPr>
          <p:cNvPr id="3" name="Content Placeholder 2"/>
          <p:cNvSpPr>
            <a:spLocks noGrp="1"/>
          </p:cNvSpPr>
          <p:nvPr>
            <p:ph idx="1"/>
          </p:nvPr>
        </p:nvSpPr>
        <p:spPr>
          <a:xfrm>
            <a:off x="96532" y="1152128"/>
            <a:ext cx="8856984" cy="5589240"/>
          </a:xfrm>
          <a:ln w="38100">
            <a:noFill/>
          </a:ln>
        </p:spPr>
        <p:txBody>
          <a:bodyPr>
            <a:noAutofit/>
          </a:bodyPr>
          <a:lstStyle/>
          <a:p>
            <a:pPr>
              <a:spcBef>
                <a:spcPts val="0"/>
              </a:spcBef>
              <a:spcAft>
                <a:spcPts val="600"/>
              </a:spcAft>
            </a:pPr>
            <a:r>
              <a:rPr lang="en-GB" altLang="en-US" sz="2400" dirty="0"/>
              <a:t>The BBC has a 100% PSB remit.</a:t>
            </a:r>
          </a:p>
          <a:p>
            <a:pPr>
              <a:spcBef>
                <a:spcPts val="0"/>
              </a:spcBef>
              <a:spcAft>
                <a:spcPts val="600"/>
              </a:spcAft>
            </a:pPr>
            <a:r>
              <a:rPr lang="en-GB" altLang="en-US" sz="2400" dirty="0">
                <a:solidFill>
                  <a:srgbClr val="00B050"/>
                </a:solidFill>
              </a:rPr>
              <a:t>OFCOM are in charge of ensuring broadcasters keep to their PSB remits.</a:t>
            </a:r>
          </a:p>
          <a:p>
            <a:pPr>
              <a:spcBef>
                <a:spcPts val="0"/>
              </a:spcBef>
              <a:spcAft>
                <a:spcPts val="600"/>
              </a:spcAft>
            </a:pPr>
            <a:r>
              <a:rPr lang="en-GB" altLang="en-US" sz="2400" dirty="0"/>
              <a:t>The government grant licences to broadcast, but beyond that have NO DIRECT INFLUENCE on television broadcasting. (In fact, OFCOM give out most of the digital licences these days). </a:t>
            </a:r>
          </a:p>
          <a:p>
            <a:pPr>
              <a:spcBef>
                <a:spcPts val="0"/>
              </a:spcBef>
              <a:spcAft>
                <a:spcPts val="600"/>
              </a:spcAft>
            </a:pPr>
            <a:r>
              <a:rPr lang="en-GB" altLang="en-US" sz="2400" dirty="0">
                <a:solidFill>
                  <a:srgbClr val="00B050"/>
                </a:solidFill>
              </a:rPr>
              <a:t>The ONLY reason the BBC can meet its huge PSB responsibilities is because it does not rely on advertisers.</a:t>
            </a:r>
          </a:p>
          <a:p>
            <a:pPr>
              <a:spcBef>
                <a:spcPts val="0"/>
              </a:spcBef>
              <a:spcAft>
                <a:spcPts val="600"/>
              </a:spcAft>
            </a:pPr>
            <a:r>
              <a:rPr lang="en-GB" altLang="en-US" sz="2400" dirty="0"/>
              <a:t>BBC have no need to ALWAYS win massive audiences: it can put on educational shows, documentaries, special news shows, obscure sports, documentaries, political debates etc. However, with so much competition, it is important that the BBC is able to successfully reach its audiences and prove that they are value for money. </a:t>
            </a:r>
          </a:p>
        </p:txBody>
      </p:sp>
    </p:spTree>
    <p:extLst>
      <p:ext uri="{BB962C8B-B14F-4D97-AF65-F5344CB8AC3E}">
        <p14:creationId xmlns:p14="http://schemas.microsoft.com/office/powerpoint/2010/main" val="2757134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92D050"/>
          </a:solidFill>
        </p:spPr>
        <p:txBody>
          <a:bodyPr/>
          <a:lstStyle/>
          <a:p>
            <a:pPr algn="l"/>
            <a:r>
              <a:rPr lang="en-GB" dirty="0"/>
              <a:t>BBC Mission &amp; Values</a:t>
            </a:r>
          </a:p>
        </p:txBody>
      </p:sp>
      <p:sp>
        <p:nvSpPr>
          <p:cNvPr id="4" name="Content Placeholder 3"/>
          <p:cNvSpPr>
            <a:spLocks noGrp="1"/>
          </p:cNvSpPr>
          <p:nvPr>
            <p:ph idx="1"/>
          </p:nvPr>
        </p:nvSpPr>
        <p:spPr>
          <a:xfrm>
            <a:off x="457200" y="1628800"/>
            <a:ext cx="8229600" cy="5040560"/>
          </a:xfrm>
          <a:ln w="38100">
            <a:solidFill>
              <a:schemeClr val="accent1"/>
            </a:solidFill>
          </a:ln>
        </p:spPr>
        <p:txBody>
          <a:bodyPr>
            <a:normAutofit fontScale="62500" lnSpcReduction="20000"/>
          </a:bodyPr>
          <a:lstStyle/>
          <a:p>
            <a:pPr marL="0" indent="0">
              <a:buNone/>
            </a:pPr>
            <a:r>
              <a:rPr lang="en-GB" b="1" dirty="0"/>
              <a:t>Our mission</a:t>
            </a:r>
          </a:p>
          <a:p>
            <a:r>
              <a:rPr lang="en-GB" dirty="0"/>
              <a:t>To enrich people's lives with programmes and services that </a:t>
            </a:r>
            <a:r>
              <a:rPr lang="en-GB" b="1" dirty="0"/>
              <a:t>inform, educate and entertain.</a:t>
            </a:r>
          </a:p>
          <a:p>
            <a:endParaRPr lang="en-GB" dirty="0"/>
          </a:p>
          <a:p>
            <a:pPr marL="0" indent="0">
              <a:buNone/>
            </a:pPr>
            <a:r>
              <a:rPr lang="en-GB" b="1" dirty="0"/>
              <a:t>Our vision</a:t>
            </a:r>
          </a:p>
          <a:p>
            <a:r>
              <a:rPr lang="en-GB" dirty="0"/>
              <a:t>To be the most </a:t>
            </a:r>
            <a:r>
              <a:rPr lang="en-GB" b="1" dirty="0"/>
              <a:t>creative</a:t>
            </a:r>
            <a:r>
              <a:rPr lang="en-GB" dirty="0"/>
              <a:t> organisation in the world.</a:t>
            </a:r>
          </a:p>
          <a:p>
            <a:endParaRPr lang="en-GB" dirty="0"/>
          </a:p>
          <a:p>
            <a:pPr marL="0" indent="0">
              <a:buNone/>
            </a:pPr>
            <a:r>
              <a:rPr lang="en-GB" b="1" dirty="0"/>
              <a:t>Our values</a:t>
            </a:r>
          </a:p>
          <a:p>
            <a:pPr marL="285750" indent="-285750"/>
            <a:r>
              <a:rPr lang="en-GB" dirty="0"/>
              <a:t>Trust is the foundation of the BBC: we are </a:t>
            </a:r>
            <a:r>
              <a:rPr lang="en-GB" b="1" dirty="0"/>
              <a:t>independent, impartial and honest.</a:t>
            </a:r>
          </a:p>
          <a:p>
            <a:pPr marL="285750" indent="-285750"/>
            <a:r>
              <a:rPr lang="en-GB" dirty="0"/>
              <a:t>Audiences are at the heart of everything we do.</a:t>
            </a:r>
          </a:p>
          <a:p>
            <a:pPr marL="285750" indent="-285750"/>
            <a:r>
              <a:rPr lang="en-GB" dirty="0"/>
              <a:t>We take pride in delivering </a:t>
            </a:r>
            <a:r>
              <a:rPr lang="en-GB" b="1" dirty="0"/>
              <a:t>quality and value for money</a:t>
            </a:r>
            <a:r>
              <a:rPr lang="en-GB" dirty="0"/>
              <a:t>.</a:t>
            </a:r>
          </a:p>
          <a:p>
            <a:pPr marL="285750" indent="-285750"/>
            <a:r>
              <a:rPr lang="en-GB" b="1" dirty="0"/>
              <a:t>Creativity </a:t>
            </a:r>
            <a:r>
              <a:rPr lang="en-GB" dirty="0"/>
              <a:t>is the lifeblood of our organisation.</a:t>
            </a:r>
          </a:p>
          <a:p>
            <a:pPr marL="285750" indent="-285750"/>
            <a:r>
              <a:rPr lang="en-GB" dirty="0"/>
              <a:t>We respect each other and </a:t>
            </a:r>
            <a:r>
              <a:rPr lang="en-GB" b="1" dirty="0"/>
              <a:t>celebrate our diversity </a:t>
            </a:r>
            <a:r>
              <a:rPr lang="en-GB" dirty="0"/>
              <a:t>so that everyone can give their best.</a:t>
            </a:r>
          </a:p>
          <a:p>
            <a:pPr marL="285750" indent="-285750"/>
            <a:r>
              <a:rPr lang="en-GB" dirty="0"/>
              <a:t>We are one BBC: great things happen when we </a:t>
            </a:r>
            <a:r>
              <a:rPr lang="en-GB" b="1" dirty="0"/>
              <a:t>work together</a:t>
            </a:r>
            <a:r>
              <a:rPr lang="en-GB" dirty="0"/>
              <a:t>.</a:t>
            </a:r>
          </a:p>
          <a:p>
            <a:endParaRPr lang="en-GB" dirty="0"/>
          </a:p>
        </p:txBody>
      </p:sp>
    </p:spTree>
    <p:extLst>
      <p:ext uri="{BB962C8B-B14F-4D97-AF65-F5344CB8AC3E}">
        <p14:creationId xmlns:p14="http://schemas.microsoft.com/office/powerpoint/2010/main" val="70654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5907" y="116632"/>
            <a:ext cx="8229600" cy="648072"/>
          </a:xfrm>
          <a:solidFill>
            <a:srgbClr val="92D050"/>
          </a:solidFill>
        </p:spPr>
        <p:txBody>
          <a:bodyPr>
            <a:normAutofit fontScale="90000"/>
          </a:bodyPr>
          <a:lstStyle/>
          <a:p>
            <a:r>
              <a:rPr lang="en-GB" sz="5400" dirty="0"/>
              <a:t>5 ‘Public Purposes’ of the BBC</a:t>
            </a:r>
            <a:endParaRPr lang="en-GB" dirty="0"/>
          </a:p>
        </p:txBody>
      </p:sp>
      <p:sp>
        <p:nvSpPr>
          <p:cNvPr id="3" name="Content Placeholder 2"/>
          <p:cNvSpPr>
            <a:spLocks noGrp="1"/>
          </p:cNvSpPr>
          <p:nvPr>
            <p:ph sz="half" idx="1"/>
          </p:nvPr>
        </p:nvSpPr>
        <p:spPr>
          <a:xfrm>
            <a:off x="107504" y="899251"/>
            <a:ext cx="8928992" cy="5877272"/>
          </a:xfrm>
          <a:ln w="38100">
            <a:solidFill>
              <a:schemeClr val="accent1"/>
            </a:solidFill>
          </a:ln>
        </p:spPr>
        <p:txBody>
          <a:bodyPr>
            <a:noAutofit/>
          </a:bodyPr>
          <a:lstStyle/>
          <a:p>
            <a:pPr marL="0" indent="0">
              <a:spcBef>
                <a:spcPts val="0"/>
              </a:spcBef>
              <a:spcAft>
                <a:spcPts val="600"/>
              </a:spcAft>
              <a:buNone/>
            </a:pPr>
            <a:r>
              <a:rPr lang="en-US" sz="1650" b="1" dirty="0"/>
              <a:t>To provide impartial news and information to help people understand and engage with the world around them</a:t>
            </a:r>
          </a:p>
          <a:p>
            <a:pPr marL="0" indent="0">
              <a:spcBef>
                <a:spcPts val="0"/>
              </a:spcBef>
              <a:spcAft>
                <a:spcPts val="600"/>
              </a:spcAft>
              <a:buNone/>
            </a:pPr>
            <a:r>
              <a:rPr lang="en-US" sz="1650" dirty="0"/>
              <a:t>The BBC will provide accurate and impartial news, current affairs and factual programming of the highest editorial standards so that all audiences can engage fully with issues across the UK and the world.</a:t>
            </a:r>
          </a:p>
          <a:p>
            <a:pPr marL="0" indent="0">
              <a:spcBef>
                <a:spcPts val="0"/>
              </a:spcBef>
              <a:spcAft>
                <a:spcPts val="600"/>
              </a:spcAft>
              <a:buNone/>
            </a:pPr>
            <a:r>
              <a:rPr lang="en-US" sz="1650" b="1" dirty="0"/>
              <a:t>To support learning for people of all ages</a:t>
            </a:r>
          </a:p>
          <a:p>
            <a:pPr marL="0" indent="0">
              <a:spcBef>
                <a:spcPts val="0"/>
              </a:spcBef>
              <a:spcAft>
                <a:spcPts val="600"/>
              </a:spcAft>
              <a:buNone/>
            </a:pPr>
            <a:r>
              <a:rPr lang="en-US" sz="1650" dirty="0"/>
              <a:t>Educational content will help support learning for children and teenagers across the UK, whilst audiences will be encouraged to explore inspiring and challenging new subjects and activities through a range of partnerships.</a:t>
            </a:r>
          </a:p>
          <a:p>
            <a:pPr marL="0" indent="0">
              <a:spcBef>
                <a:spcPts val="0"/>
              </a:spcBef>
              <a:spcAft>
                <a:spcPts val="600"/>
              </a:spcAft>
              <a:buNone/>
            </a:pPr>
            <a:r>
              <a:rPr lang="en-US" sz="1650" b="1" dirty="0"/>
              <a:t>To show the most creative, highest quality and distinctive output and services</a:t>
            </a:r>
          </a:p>
          <a:p>
            <a:pPr marL="0" indent="0">
              <a:spcBef>
                <a:spcPts val="0"/>
              </a:spcBef>
              <a:spcAft>
                <a:spcPts val="600"/>
              </a:spcAft>
              <a:buNone/>
            </a:pPr>
            <a:r>
              <a:rPr lang="en-US" sz="1650" dirty="0"/>
              <a:t>Innovative content covering many different genres will be provided across a range of services and platforms, setting the standard both in the UK and globally.</a:t>
            </a:r>
          </a:p>
          <a:p>
            <a:pPr marL="0" indent="0">
              <a:spcBef>
                <a:spcPts val="0"/>
              </a:spcBef>
              <a:spcAft>
                <a:spcPts val="600"/>
              </a:spcAft>
              <a:buNone/>
            </a:pPr>
            <a:r>
              <a:rPr lang="en-US" sz="1650" b="1" dirty="0"/>
              <a:t>To reflect, represent and serve the diverse communities of all of the United Kingdom’s nations and regions and, in doing so, support the creative economy across the United Kingdom</a:t>
            </a:r>
          </a:p>
          <a:p>
            <a:pPr marL="0" indent="0">
              <a:spcBef>
                <a:spcPts val="0"/>
              </a:spcBef>
              <a:spcAft>
                <a:spcPts val="600"/>
              </a:spcAft>
              <a:buNone/>
            </a:pPr>
            <a:r>
              <a:rPr lang="en-US" sz="1650" dirty="0"/>
              <a:t>The lives of the people in the United Kingdom today will be accurately and authentically portrayed in the BBC’s output and services to raise awareness of different cultures, contribute to social cohesion and invest in the development of each nation’s creative economy.</a:t>
            </a:r>
          </a:p>
          <a:p>
            <a:pPr marL="0" indent="0">
              <a:spcBef>
                <a:spcPts val="0"/>
              </a:spcBef>
              <a:spcAft>
                <a:spcPts val="600"/>
              </a:spcAft>
              <a:buNone/>
            </a:pPr>
            <a:r>
              <a:rPr lang="en-US" sz="1650" b="1" dirty="0"/>
              <a:t>To reflect the United Kingdom, its culture and values to the world</a:t>
            </a:r>
          </a:p>
          <a:p>
            <a:pPr marL="0" indent="0">
              <a:spcBef>
                <a:spcPts val="0"/>
              </a:spcBef>
              <a:spcAft>
                <a:spcPts val="600"/>
              </a:spcAft>
              <a:buNone/>
            </a:pPr>
            <a:r>
              <a:rPr lang="en-US" sz="1650" dirty="0"/>
              <a:t>High quality, accurate, impartial news coverage will be delivered to international audiences, aiding understanding of the UK as a whole.</a:t>
            </a:r>
          </a:p>
        </p:txBody>
      </p:sp>
    </p:spTree>
    <p:extLst>
      <p:ext uri="{BB962C8B-B14F-4D97-AF65-F5344CB8AC3E}">
        <p14:creationId xmlns:p14="http://schemas.microsoft.com/office/powerpoint/2010/main" val="3717162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0"/>
            <a:ext cx="2267744" cy="620688"/>
          </a:xfrm>
          <a:solidFill>
            <a:srgbClr val="92D050"/>
          </a:solidFill>
        </p:spPr>
        <p:txBody>
          <a:bodyPr>
            <a:normAutofit fontScale="90000"/>
          </a:bodyPr>
          <a:lstStyle/>
          <a:p>
            <a:r>
              <a:rPr lang="en-GB" sz="4000" b="1" dirty="0"/>
              <a:t>The BBC</a:t>
            </a:r>
          </a:p>
        </p:txBody>
      </p:sp>
      <p:sp>
        <p:nvSpPr>
          <p:cNvPr id="3" name="Content Placeholder 2"/>
          <p:cNvSpPr>
            <a:spLocks noGrp="1"/>
          </p:cNvSpPr>
          <p:nvPr>
            <p:ph sz="half" idx="1"/>
          </p:nvPr>
        </p:nvSpPr>
        <p:spPr>
          <a:xfrm>
            <a:off x="0" y="764704"/>
            <a:ext cx="9144000" cy="5544616"/>
          </a:xfrm>
          <a:ln w="38100">
            <a:noFill/>
          </a:ln>
        </p:spPr>
        <p:txBody>
          <a:bodyPr>
            <a:noAutofit/>
          </a:bodyPr>
          <a:lstStyle/>
          <a:p>
            <a:r>
              <a:rPr lang="en-US" sz="1950" dirty="0"/>
              <a:t>The BBC is the most-used brand of media in UK.</a:t>
            </a:r>
          </a:p>
          <a:p>
            <a:r>
              <a:rPr lang="en-GB" sz="1950" b="0" i="0" dirty="0">
                <a:solidFill>
                  <a:srgbClr val="00B050"/>
                </a:solidFill>
                <a:effectLst/>
              </a:rPr>
              <a:t>‘It is used by 90% of UK adults and 80% of young adults on average per week. Used by an average of five million adults every single minute of the day and night, across TV, radio and online, and by a total of 45 million people across all ages over 24 hours.’ </a:t>
            </a:r>
          </a:p>
          <a:p>
            <a:r>
              <a:rPr lang="en-GB" sz="1950" b="0" i="0" dirty="0">
                <a:effectLst/>
              </a:rPr>
              <a:t>It is significant and of continued debate that the BBC is funded by the licence fee, a very different funding model from commercial radio that relies on advertising and sponsorship. In 2022, the debate about the licence fee was heightened when Culture Secretary Nadine </a:t>
            </a:r>
            <a:r>
              <a:rPr lang="en-GB" sz="1950" b="0" i="0" dirty="0" err="1">
                <a:effectLst/>
              </a:rPr>
              <a:t>Dorries</a:t>
            </a:r>
            <a:r>
              <a:rPr lang="en-GB" sz="1950" b="0" i="0" dirty="0">
                <a:effectLst/>
              </a:rPr>
              <a:t> announced that the licence fee would be frozen for the next two years, effectively forcing the BBC to make cuts to their programming. There is a demand in some quarters of government for the licence fee model to be reviewed. Others stress the importance of maintaining an independent, impartial broadcaster that is not under pressure to appeal to advertisers. The BBC is considered by many to be a pillar of British life – a reliable and trustworthy source, particularly in the days of ‘fake news’, whose high-quality products are exported globally.</a:t>
            </a:r>
          </a:p>
          <a:p>
            <a:r>
              <a:rPr lang="en-GB" sz="1950" b="0" i="0" dirty="0">
                <a:solidFill>
                  <a:srgbClr val="00B050"/>
                </a:solidFill>
                <a:effectLst/>
              </a:rPr>
              <a:t>Programmes like Woman’s Hour may be deemed too ‘niche’ for commercial radio. The broadcast has largely female contributors, is predominantly made up of unadorned dialogue (without music, sound effects etc.) and the topics are explored using intellectual and specialised vocabulary. Why would this not be appealing to a commercial broadcaster, reliant on advertising? </a:t>
            </a:r>
            <a:endParaRPr lang="en-US" sz="1950" dirty="0">
              <a:solidFill>
                <a:srgbClr val="00B050"/>
              </a:solidFill>
            </a:endParaRPr>
          </a:p>
        </p:txBody>
      </p:sp>
    </p:spTree>
    <p:extLst>
      <p:ext uri="{BB962C8B-B14F-4D97-AF65-F5344CB8AC3E}">
        <p14:creationId xmlns:p14="http://schemas.microsoft.com/office/powerpoint/2010/main" val="12184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08720"/>
          </a:xfrm>
          <a:solidFill>
            <a:srgbClr val="92D050"/>
          </a:solidFill>
        </p:spPr>
        <p:txBody>
          <a:bodyPr/>
          <a:lstStyle/>
          <a:p>
            <a:r>
              <a:rPr lang="en-US" dirty="0"/>
              <a:t>How the BBC markets its products</a:t>
            </a:r>
          </a:p>
        </p:txBody>
      </p:sp>
      <p:sp>
        <p:nvSpPr>
          <p:cNvPr id="3" name="Content Placeholder 2"/>
          <p:cNvSpPr>
            <a:spLocks noGrp="1"/>
          </p:cNvSpPr>
          <p:nvPr>
            <p:ph sz="half" idx="1"/>
          </p:nvPr>
        </p:nvSpPr>
        <p:spPr>
          <a:xfrm>
            <a:off x="107504" y="980728"/>
            <a:ext cx="8928992" cy="5832648"/>
          </a:xfrm>
          <a:ln w="38100">
            <a:noFill/>
          </a:ln>
        </p:spPr>
        <p:txBody>
          <a:bodyPr>
            <a:noAutofit/>
          </a:bodyPr>
          <a:lstStyle/>
          <a:p>
            <a:pPr marL="0" indent="0">
              <a:buNone/>
            </a:pPr>
            <a:r>
              <a:rPr lang="en-US" sz="1900" b="1" dirty="0"/>
              <a:t>BBC Radio </a:t>
            </a:r>
            <a:r>
              <a:rPr lang="en-US" sz="1900" b="1" dirty="0" err="1"/>
              <a:t>utilises</a:t>
            </a:r>
            <a:r>
              <a:rPr lang="en-US" sz="1900" b="1" dirty="0"/>
              <a:t> a number of marketing strategies to promote its </a:t>
            </a:r>
            <a:r>
              <a:rPr lang="en-US" sz="1900" b="1" dirty="0" err="1"/>
              <a:t>programmes</a:t>
            </a:r>
            <a:r>
              <a:rPr lang="en-US" sz="1900" b="1" dirty="0"/>
              <a:t>: </a:t>
            </a:r>
          </a:p>
          <a:p>
            <a:pPr marL="0" indent="0">
              <a:buNone/>
            </a:pPr>
            <a:endParaRPr lang="en-US" sz="1900" dirty="0"/>
          </a:p>
          <a:p>
            <a:pPr>
              <a:spcBef>
                <a:spcPts val="0"/>
              </a:spcBef>
              <a:spcAft>
                <a:spcPts val="1200"/>
              </a:spcAft>
            </a:pPr>
            <a:r>
              <a:rPr lang="en-US" sz="1900" dirty="0">
                <a:solidFill>
                  <a:srgbClr val="00B050"/>
                </a:solidFill>
              </a:rPr>
              <a:t>Cross-platform marketing </a:t>
            </a:r>
          </a:p>
          <a:p>
            <a:pPr>
              <a:spcBef>
                <a:spcPts val="0"/>
              </a:spcBef>
              <a:spcAft>
                <a:spcPts val="1200"/>
              </a:spcAft>
            </a:pPr>
            <a:r>
              <a:rPr lang="en-US" sz="1900" dirty="0">
                <a:solidFill>
                  <a:srgbClr val="00B050"/>
                </a:solidFill>
              </a:rPr>
              <a:t>Billboard and magazine advertisements for stations and presenters. </a:t>
            </a:r>
          </a:p>
          <a:p>
            <a:pPr>
              <a:spcBef>
                <a:spcPts val="0"/>
              </a:spcBef>
              <a:spcAft>
                <a:spcPts val="1200"/>
              </a:spcAft>
            </a:pPr>
            <a:r>
              <a:rPr lang="en-US" sz="1900" dirty="0">
                <a:solidFill>
                  <a:srgbClr val="00B050"/>
                </a:solidFill>
              </a:rPr>
              <a:t>Each station has its own website that allows listeners to access live streaming and to listen to archive footage; they also provide interactive opportunities for an audience and can be reached globally. </a:t>
            </a:r>
          </a:p>
          <a:p>
            <a:pPr>
              <a:spcBef>
                <a:spcPts val="0"/>
              </a:spcBef>
              <a:spcAft>
                <a:spcPts val="1200"/>
              </a:spcAft>
            </a:pPr>
            <a:r>
              <a:rPr lang="en-US" sz="1900" dirty="0">
                <a:solidFill>
                  <a:srgbClr val="00B050"/>
                </a:solidFill>
              </a:rPr>
              <a:t>Social media for each of the stations / promotion via presenters</a:t>
            </a:r>
          </a:p>
          <a:p>
            <a:pPr>
              <a:spcBef>
                <a:spcPts val="0"/>
              </a:spcBef>
              <a:spcAft>
                <a:spcPts val="1200"/>
              </a:spcAft>
            </a:pPr>
            <a:r>
              <a:rPr lang="en-US" sz="1900" dirty="0">
                <a:solidFill>
                  <a:srgbClr val="00B050"/>
                </a:solidFill>
              </a:rPr>
              <a:t>BBC radio produces promotional films focusing on a particular part of its output (for example, its presenters or news coverage) </a:t>
            </a:r>
          </a:p>
          <a:p>
            <a:pPr>
              <a:spcBef>
                <a:spcPts val="0"/>
              </a:spcBef>
              <a:spcAft>
                <a:spcPts val="1200"/>
              </a:spcAft>
            </a:pPr>
            <a:r>
              <a:rPr lang="en-US" sz="1900" dirty="0">
                <a:solidFill>
                  <a:srgbClr val="00B050"/>
                </a:solidFill>
              </a:rPr>
              <a:t>BBC Taster: an interactive service that enables the BBC to showcase experimental ideas and new talent. It allows audiences to give feedback on what they see/hear. It is also a space for the BBC to develop its ideas for digital content and emerging technology. </a:t>
            </a:r>
          </a:p>
          <a:p>
            <a:pPr>
              <a:spcBef>
                <a:spcPts val="0"/>
              </a:spcBef>
              <a:spcAft>
                <a:spcPts val="1200"/>
              </a:spcAft>
            </a:pPr>
            <a:r>
              <a:rPr lang="en-US" sz="1900" dirty="0">
                <a:solidFill>
                  <a:srgbClr val="00B050"/>
                </a:solidFill>
              </a:rPr>
              <a:t>BBC Sounds: </a:t>
            </a:r>
            <a:r>
              <a:rPr lang="en-GB" sz="1900" b="0" i="0" dirty="0">
                <a:solidFill>
                  <a:srgbClr val="00B050"/>
                </a:solidFill>
                <a:effectLst/>
                <a:latin typeface="ReithSans"/>
              </a:rPr>
              <a:t>Save shows to listen to later, subscribe to your favourites and get fresh recommendations every day.</a:t>
            </a:r>
            <a:endParaRPr lang="en-US" sz="1900" dirty="0">
              <a:solidFill>
                <a:srgbClr val="00B050"/>
              </a:solidFill>
            </a:endParaRPr>
          </a:p>
        </p:txBody>
      </p:sp>
    </p:spTree>
    <p:extLst>
      <p:ext uri="{BB962C8B-B14F-4D97-AF65-F5344CB8AC3E}">
        <p14:creationId xmlns:p14="http://schemas.microsoft.com/office/powerpoint/2010/main" val="2365828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c59171b-88eb-4f0d-94a1-f6f3f96326b6" xsi:nil="true"/>
    <lcf76f155ced4ddcb4097134ff3c332f xmlns="e6a517f9-0e25-499c-a806-5a94d2e9861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7913BB4B75D14F83EF3579C2113E63" ma:contentTypeVersion="16" ma:contentTypeDescription="Create a new document." ma:contentTypeScope="" ma:versionID="eae21332468c51d57bddff2883e11cb8">
  <xsd:schema xmlns:xsd="http://www.w3.org/2001/XMLSchema" xmlns:xs="http://www.w3.org/2001/XMLSchema" xmlns:p="http://schemas.microsoft.com/office/2006/metadata/properties" xmlns:ns2="e6a517f9-0e25-499c-a806-5a94d2e9861d" xmlns:ns3="3ce172c4-1eb5-4aea-8c69-60f6201bfd66" xmlns:ns4="2c59171b-88eb-4f0d-94a1-f6f3f96326b6" targetNamespace="http://schemas.microsoft.com/office/2006/metadata/properties" ma:root="true" ma:fieldsID="9f7f47309ce5700570d68847b8b4c661" ns2:_="" ns3:_="" ns4:_="">
    <xsd:import namespace="e6a517f9-0e25-499c-a806-5a94d2e9861d"/>
    <xsd:import namespace="3ce172c4-1eb5-4aea-8c69-60f6201bfd66"/>
    <xsd:import namespace="2c59171b-88eb-4f0d-94a1-f6f3f96326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a517f9-0e25-499c-a806-5a94d2e986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faf72b-60bf-4876-a9af-71bb195bb31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e172c4-1eb5-4aea-8c69-60f6201bfd6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59171b-88eb-4f0d-94a1-f6f3f96326b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3b86846-588b-4b75-a675-68a4d0bd890e}" ma:internalName="TaxCatchAll" ma:showField="CatchAllData" ma:web="2c59171b-88eb-4f0d-94a1-f6f3f96326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5393E1-451E-4A95-9E40-9C65D38D94EA}">
  <ds:schemaRefs>
    <ds:schemaRef ds:uri="http://schemas.microsoft.com/sharepoint/v3/contenttype/forms"/>
  </ds:schemaRefs>
</ds:datastoreItem>
</file>

<file path=customXml/itemProps2.xml><?xml version="1.0" encoding="utf-8"?>
<ds:datastoreItem xmlns:ds="http://schemas.openxmlformats.org/officeDocument/2006/customXml" ds:itemID="{C2907F9D-3936-4BFF-9179-9850F11F11DC}">
  <ds:schemaRefs>
    <ds:schemaRef ds:uri="http://purl.org/dc/terms/"/>
    <ds:schemaRef ds:uri="http://purl.org/dc/elements/1.1/"/>
    <ds:schemaRef ds:uri="http://schemas.microsoft.com/office/2006/documentManagement/types"/>
    <ds:schemaRef ds:uri="http://www.w3.org/XML/1998/namespace"/>
    <ds:schemaRef ds:uri="http://purl.org/dc/dcmitype/"/>
    <ds:schemaRef ds:uri="3ce172c4-1eb5-4aea-8c69-60f6201bfd66"/>
    <ds:schemaRef ds:uri="http://schemas.openxmlformats.org/package/2006/metadata/core-properties"/>
    <ds:schemaRef ds:uri="http://schemas.microsoft.com/office/infopath/2007/PartnerControls"/>
    <ds:schemaRef ds:uri="e6a517f9-0e25-499c-a806-5a94d2e9861d"/>
    <ds:schemaRef ds:uri="http://schemas.microsoft.com/office/2006/metadata/properties"/>
    <ds:schemaRef ds:uri="2c59171b-88eb-4f0d-94a1-f6f3f96326b6"/>
  </ds:schemaRefs>
</ds:datastoreItem>
</file>

<file path=customXml/itemProps3.xml><?xml version="1.0" encoding="utf-8"?>
<ds:datastoreItem xmlns:ds="http://schemas.openxmlformats.org/officeDocument/2006/customXml" ds:itemID="{9AC279E4-5397-49EF-B13A-242834C3C4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a517f9-0e25-499c-a806-5a94d2e9861d"/>
    <ds:schemaRef ds:uri="3ce172c4-1eb5-4aea-8c69-60f6201bfd66"/>
    <ds:schemaRef ds:uri="2c59171b-88eb-4f0d-94a1-f6f3f96326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1318</Words>
  <Application>Microsoft Office PowerPoint</Application>
  <PresentationFormat>On-screen Show (4:3)</PresentationFormat>
  <Paragraphs>84</Paragraphs>
  <Slides>11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vt:lpstr>
      <vt:lpstr>Calibri</vt:lpstr>
      <vt:lpstr>Calibri Light</vt:lpstr>
      <vt:lpstr>Impact</vt:lpstr>
      <vt:lpstr>ReithSans</vt:lpstr>
      <vt:lpstr>Office Theme</vt:lpstr>
      <vt:lpstr>COM 1 SEC B</vt:lpstr>
      <vt:lpstr>Key words</vt:lpstr>
      <vt:lpstr>What do we already know about the BBC? Make a list of everything you already know about it.</vt:lpstr>
      <vt:lpstr>Public Service Broadcasting</vt:lpstr>
      <vt:lpstr>Channel PSB Remits</vt:lpstr>
      <vt:lpstr>BBC Mission &amp; Values</vt:lpstr>
      <vt:lpstr>5 ‘Public Purposes’ of the BBC</vt:lpstr>
      <vt:lpstr>The BBC</vt:lpstr>
      <vt:lpstr>How the BBC markets its products</vt:lpstr>
      <vt:lpstr>Review</vt:lpstr>
      <vt:lpstr>Research Activity</vt:lpstr>
    </vt:vector>
  </TitlesOfParts>
  <Company>Callington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PSB and the BBC</dc:title>
  <dc:creator>C McGovern</dc:creator>
  <cp:lastModifiedBy>Clare Howard-Saunders</cp:lastModifiedBy>
  <cp:revision>239</cp:revision>
  <cp:lastPrinted>2022-02-17T09:20:36Z</cp:lastPrinted>
  <dcterms:created xsi:type="dcterms:W3CDTF">2017-07-20T09:41:26Z</dcterms:created>
  <dcterms:modified xsi:type="dcterms:W3CDTF">2024-04-16T17:13:57Z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0x010100BA7913BB4B75D14F83EF3579C2113E63</vt:lpwstr>
  </property>
  <property fmtid="{D5CDD505-2E9C-101B-9397-08002B2CF9AE}" pid="3" name="Order">
    <vt:r8>1504200</vt:r8>
  </property>
</Properties>
</file>