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83" r:id="rId2"/>
    <p:sldId id="385" r:id="rId3"/>
    <p:sldId id="275" r:id="rId4"/>
    <p:sldId id="348" r:id="rId5"/>
    <p:sldId id="384" r:id="rId6"/>
    <p:sldId id="274" r:id="rId7"/>
    <p:sldId id="269" r:id="rId8"/>
    <p:sldId id="379" r:id="rId9"/>
    <p:sldId id="380" r:id="rId10"/>
    <p:sldId id="381" r:id="rId11"/>
    <p:sldId id="382" r:id="rId12"/>
    <p:sldId id="271" r:id="rId13"/>
    <p:sldId id="276" r:id="rId14"/>
    <p:sldId id="33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re Howard-Saunders" initials="CH" lastIdx="1" clrIdx="0">
    <p:extLst>
      <p:ext uri="{19B8F6BF-5375-455C-9EA6-DF929625EA0E}">
        <p15:presenceInfo xmlns:p15="http://schemas.microsoft.com/office/powerpoint/2012/main" userId="c21fb37210b29a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0T18:37:44.076" idx="1">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1487D6-D2DF-480D-9136-5CCD66D4CD54}" type="datetimeFigureOut">
              <a:rPr lang="en-GB" smtClean="0"/>
              <a:t>23/04/2024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F17B5-29D5-4B6B-8E1F-BDA5590252B2}" type="slidenum">
              <a:rPr lang="en-GB" smtClean="0"/>
              <a:t>‹#›</a:t>
            </a:fld>
            <a:endParaRPr lang="en-GB"/>
          </a:p>
        </p:txBody>
      </p:sp>
    </p:spTree>
    <p:extLst>
      <p:ext uri="{BB962C8B-B14F-4D97-AF65-F5344CB8AC3E}">
        <p14:creationId xmlns:p14="http://schemas.microsoft.com/office/powerpoint/2010/main" val="2685158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8E717-ACE4-453D-8FB3-8A2931F7BB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Term 1 Lesson 1</a:t>
            </a:r>
          </a:p>
        </p:txBody>
      </p:sp>
    </p:spTree>
    <p:extLst>
      <p:ext uri="{BB962C8B-B14F-4D97-AF65-F5344CB8AC3E}">
        <p14:creationId xmlns:p14="http://schemas.microsoft.com/office/powerpoint/2010/main" val="391730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1761" indent="-285293" eaLnBrk="0" hangingPunct="0">
              <a:defRPr>
                <a:solidFill>
                  <a:schemeClr val="tx1"/>
                </a:solidFill>
                <a:latin typeface="Arial" charset="0"/>
              </a:defRPr>
            </a:lvl2pPr>
            <a:lvl3pPr marL="1141171" indent="-228234" eaLnBrk="0" hangingPunct="0">
              <a:defRPr>
                <a:solidFill>
                  <a:schemeClr val="tx1"/>
                </a:solidFill>
                <a:latin typeface="Arial" charset="0"/>
              </a:defRPr>
            </a:lvl3pPr>
            <a:lvl4pPr marL="1597640" indent="-228234" eaLnBrk="0" hangingPunct="0">
              <a:defRPr>
                <a:solidFill>
                  <a:schemeClr val="tx1"/>
                </a:solidFill>
                <a:latin typeface="Arial" charset="0"/>
              </a:defRPr>
            </a:lvl4pPr>
            <a:lvl5pPr marL="2054108" indent="-228234" eaLnBrk="0" hangingPunct="0">
              <a:defRPr>
                <a:solidFill>
                  <a:schemeClr val="tx1"/>
                </a:solidFill>
                <a:latin typeface="Arial" charset="0"/>
              </a:defRPr>
            </a:lvl5pPr>
            <a:lvl6pPr marL="2510577" indent="-228234" eaLnBrk="0" fontAlgn="base" hangingPunct="0">
              <a:spcBef>
                <a:spcPct val="0"/>
              </a:spcBef>
              <a:spcAft>
                <a:spcPct val="0"/>
              </a:spcAft>
              <a:defRPr>
                <a:solidFill>
                  <a:schemeClr val="tx1"/>
                </a:solidFill>
                <a:latin typeface="Arial" charset="0"/>
              </a:defRPr>
            </a:lvl6pPr>
            <a:lvl7pPr marL="2967045" indent="-228234" eaLnBrk="0" fontAlgn="base" hangingPunct="0">
              <a:spcBef>
                <a:spcPct val="0"/>
              </a:spcBef>
              <a:spcAft>
                <a:spcPct val="0"/>
              </a:spcAft>
              <a:defRPr>
                <a:solidFill>
                  <a:schemeClr val="tx1"/>
                </a:solidFill>
                <a:latin typeface="Arial" charset="0"/>
              </a:defRPr>
            </a:lvl7pPr>
            <a:lvl8pPr marL="3423514" indent="-228234" eaLnBrk="0" fontAlgn="base" hangingPunct="0">
              <a:spcBef>
                <a:spcPct val="0"/>
              </a:spcBef>
              <a:spcAft>
                <a:spcPct val="0"/>
              </a:spcAft>
              <a:defRPr>
                <a:solidFill>
                  <a:schemeClr val="tx1"/>
                </a:solidFill>
                <a:latin typeface="Arial" charset="0"/>
              </a:defRPr>
            </a:lvl8pPr>
            <a:lvl9pPr marL="3879982" indent="-228234" eaLnBrk="0" fontAlgn="base" hangingPunct="0">
              <a:spcBef>
                <a:spcPct val="0"/>
              </a:spcBef>
              <a:spcAft>
                <a:spcPct val="0"/>
              </a:spcAft>
              <a:defRPr>
                <a:solidFill>
                  <a:schemeClr val="tx1"/>
                </a:solidFill>
                <a:latin typeface="Arial" charset="0"/>
              </a:defRPr>
            </a:lvl9pPr>
          </a:lstStyle>
          <a:p>
            <a:pPr eaLnBrk="1" hangingPunct="1"/>
            <a:fld id="{F7269A99-3819-477D-A165-15A6F8E3498C}" type="slidenum">
              <a:rPr lang="en-GB" altLang="en-US" smtClean="0"/>
              <a:pPr eaLnBrk="1" hangingPunct="1"/>
              <a:t>6</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Required for this lesson: https://www.theguardian.com/lifeandstyle/2016/oct/10/womans-hour-celebrates-70th-anniversary</a:t>
            </a:r>
          </a:p>
        </p:txBody>
      </p:sp>
      <p:sp>
        <p:nvSpPr>
          <p:cNvPr id="4" name="Slide Number Placeholder 3"/>
          <p:cNvSpPr>
            <a:spLocks noGrp="1"/>
          </p:cNvSpPr>
          <p:nvPr>
            <p:ph type="sldNum" sz="quarter" idx="10"/>
          </p:nvPr>
        </p:nvSpPr>
        <p:spPr/>
        <p:txBody>
          <a:bodyPr/>
          <a:lstStyle/>
          <a:p>
            <a:fld id="{6EB3ADAB-20C1-4A8D-AC06-5F6D9ED732FC}" type="slidenum">
              <a:rPr lang="en-GB" smtClean="0"/>
              <a:t>7</a:t>
            </a:fld>
            <a:endParaRPr lang="en-GB"/>
          </a:p>
        </p:txBody>
      </p:sp>
    </p:spTree>
    <p:extLst>
      <p:ext uri="{BB962C8B-B14F-4D97-AF65-F5344CB8AC3E}">
        <p14:creationId xmlns:p14="http://schemas.microsoft.com/office/powerpoint/2010/main" val="1571750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good opportunity to consider gender</a:t>
            </a:r>
            <a:r>
              <a:rPr lang="en-GB" baseline="0" dirty="0"/>
              <a:t> as a social construction</a:t>
            </a:r>
          </a:p>
          <a:p>
            <a:r>
              <a:rPr lang="en-GB" dirty="0"/>
              <a:t>https://</a:t>
            </a:r>
            <a:r>
              <a:rPr lang="en-GB" dirty="0" err="1"/>
              <a:t>www.spectator.co.uk</a:t>
            </a:r>
            <a:r>
              <a:rPr lang="en-GB" dirty="0"/>
              <a:t>/2016/10/</a:t>
            </a:r>
            <a:r>
              <a:rPr lang="en-GB" dirty="0" err="1"/>
              <a:t>womens</a:t>
            </a:r>
            <a:r>
              <a:rPr lang="en-GB" dirty="0"/>
              <a:t>-hour-is-wayward-and-retrograde/</a:t>
            </a:r>
          </a:p>
        </p:txBody>
      </p:sp>
      <p:sp>
        <p:nvSpPr>
          <p:cNvPr id="4" name="Slide Number Placeholder 3"/>
          <p:cNvSpPr>
            <a:spLocks noGrp="1"/>
          </p:cNvSpPr>
          <p:nvPr>
            <p:ph type="sldNum" sz="quarter" idx="10"/>
          </p:nvPr>
        </p:nvSpPr>
        <p:spPr/>
        <p:txBody>
          <a:bodyPr/>
          <a:lstStyle/>
          <a:p>
            <a:fld id="{6EB3ADAB-20C1-4A8D-AC06-5F6D9ED732FC}" type="slidenum">
              <a:rPr lang="en-GB" smtClean="0"/>
              <a:t>12</a:t>
            </a:fld>
            <a:endParaRPr lang="en-GB"/>
          </a:p>
        </p:txBody>
      </p:sp>
    </p:spTree>
    <p:extLst>
      <p:ext uri="{BB962C8B-B14F-4D97-AF65-F5344CB8AC3E}">
        <p14:creationId xmlns:p14="http://schemas.microsoft.com/office/powerpoint/2010/main" val="122023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https://www.bbc.co.uk/programmes/p07f55rr</a:t>
            </a:r>
          </a:p>
        </p:txBody>
      </p:sp>
      <p:sp>
        <p:nvSpPr>
          <p:cNvPr id="4" name="Slide Number Placeholder 3"/>
          <p:cNvSpPr>
            <a:spLocks noGrp="1"/>
          </p:cNvSpPr>
          <p:nvPr>
            <p:ph type="sldNum" sz="quarter" idx="10"/>
          </p:nvPr>
        </p:nvSpPr>
        <p:spPr/>
        <p:txBody>
          <a:bodyPr/>
          <a:lstStyle/>
          <a:p>
            <a:fld id="{6EB3ADAB-20C1-4A8D-AC06-5F6D9ED732FC}" type="slidenum">
              <a:rPr lang="en-GB" smtClean="0"/>
              <a:t>13</a:t>
            </a:fld>
            <a:endParaRPr lang="en-GB"/>
          </a:p>
        </p:txBody>
      </p:sp>
    </p:spTree>
    <p:extLst>
      <p:ext uri="{BB962C8B-B14F-4D97-AF65-F5344CB8AC3E}">
        <p14:creationId xmlns:p14="http://schemas.microsoft.com/office/powerpoint/2010/main" val="2059604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0945302-8D85-4871-BB45-07591BE57BE2}"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26419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0945302-8D85-4871-BB45-07591BE57BE2}"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64891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0945302-8D85-4871-BB45-07591BE57BE2}"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280895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0945302-8D85-4871-BB45-07591BE57BE2}"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37471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0945302-8D85-4871-BB45-07591BE57BE2}"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2642292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0945302-8D85-4871-BB45-07591BE57BE2}"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75557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0945302-8D85-4871-BB45-07591BE57BE2}" type="datetimeFigureOut">
              <a:rPr lang="en-GB" smtClean="0"/>
              <a:t>23/04/2024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210502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0945302-8D85-4871-BB45-07591BE57BE2}" type="datetimeFigureOut">
              <a:rPr lang="en-GB" smtClean="0"/>
              <a:t>23/04/2024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205203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45302-8D85-4871-BB45-07591BE57BE2}" type="datetimeFigureOut">
              <a:rPr lang="en-GB" smtClean="0"/>
              <a:t>23/04/2024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974614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0945302-8D85-4871-BB45-07591BE57BE2}"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164726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0945302-8D85-4871-BB45-07591BE57BE2}"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3C5A2-0E01-48B2-9DF1-630D024BCEC2}" type="slidenum">
              <a:rPr lang="en-GB" smtClean="0"/>
              <a:t>‹#›</a:t>
            </a:fld>
            <a:endParaRPr lang="en-GB"/>
          </a:p>
        </p:txBody>
      </p:sp>
    </p:spTree>
    <p:extLst>
      <p:ext uri="{BB962C8B-B14F-4D97-AF65-F5344CB8AC3E}">
        <p14:creationId xmlns:p14="http://schemas.microsoft.com/office/powerpoint/2010/main" val="848464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45302-8D85-4871-BB45-07591BE57BE2}" type="datetimeFigureOut">
              <a:rPr lang="en-GB" smtClean="0"/>
              <a:t>23/04/2024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3C5A2-0E01-48B2-9DF1-630D024BCEC2}" type="slidenum">
              <a:rPr lang="en-GB" smtClean="0"/>
              <a:t>‹#›</a:t>
            </a:fld>
            <a:endParaRPr lang="en-GB"/>
          </a:p>
        </p:txBody>
      </p:sp>
    </p:spTree>
    <p:extLst>
      <p:ext uri="{BB962C8B-B14F-4D97-AF65-F5344CB8AC3E}">
        <p14:creationId xmlns:p14="http://schemas.microsoft.com/office/powerpoint/2010/main" val="1163319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hyperlink" Target="http://www.radiotimes.com/news/2016-10-07/womans-hour-was-launched-70-years-ago--but-the-bbc-almost-got-it-totally-wro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bc.co.uk/programmes/p07f55r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bbc.co.uk/sounds/play/m001s555"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bbc.co.uk/programmes/p01lhyz1?page=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bc.co.uk/sounds/play/p01ngy6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heguardian.com/media/bb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8224" y="4305126"/>
            <a:ext cx="7807552" cy="767569"/>
          </a:xfrm>
        </p:spPr>
        <p:txBody>
          <a:bodyPr>
            <a:noAutofit/>
          </a:bodyPr>
          <a:lstStyle/>
          <a:p>
            <a:r>
              <a:rPr lang="en-GB" dirty="0"/>
              <a:t>L3: To explore the history and current remit of Woman’s Hour</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F2017-00EC-410E-BC58-683B3B49D387}"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itle 5"/>
          <p:cNvSpPr>
            <a:spLocks noGrp="1"/>
          </p:cNvSpPr>
          <p:nvPr>
            <p:ph type="ctrTitle"/>
          </p:nvPr>
        </p:nvSpPr>
        <p:spPr>
          <a:xfrm>
            <a:off x="0" y="834887"/>
            <a:ext cx="9144000" cy="1497496"/>
          </a:xfrm>
          <a:solidFill>
            <a:srgbClr val="92D050"/>
          </a:solidFill>
        </p:spPr>
        <p:txBody>
          <a:bodyPr>
            <a:noAutofit/>
          </a:bodyPr>
          <a:lstStyle/>
          <a:p>
            <a:r>
              <a:rPr lang="en-GB" sz="9600" b="1" dirty="0">
                <a:latin typeface="+mn-lt"/>
              </a:rPr>
              <a:t>COM 1 SEC B</a:t>
            </a:r>
          </a:p>
        </p:txBody>
      </p:sp>
      <p:sp>
        <p:nvSpPr>
          <p:cNvPr id="8" name="Title 1"/>
          <p:cNvSpPr txBox="1">
            <a:spLocks/>
          </p:cNvSpPr>
          <p:nvPr/>
        </p:nvSpPr>
        <p:spPr>
          <a:xfrm>
            <a:off x="0" y="2595271"/>
            <a:ext cx="9144000" cy="1193769"/>
          </a:xfrm>
          <a:prstGeom prst="rect">
            <a:avLst/>
          </a:prstGeom>
          <a:solidFill>
            <a:schemeClr val="bg1">
              <a:lumMod val="65000"/>
            </a:schemeClr>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prstClr val="black"/>
                </a:solidFill>
                <a:effectLst/>
                <a:uLnTx/>
                <a:uFillTx/>
                <a:latin typeface="Calibri Light" panose="020F0302020204030204"/>
                <a:ea typeface="+mj-ea"/>
                <a:cs typeface="+mj-cs"/>
              </a:rPr>
              <a:t>Woman’s Hour</a:t>
            </a:r>
          </a:p>
        </p:txBody>
      </p:sp>
      <p:pic>
        <p:nvPicPr>
          <p:cNvPr id="2" name="Picture 1">
            <a:extLst>
              <a:ext uri="{FF2B5EF4-FFF2-40B4-BE49-F238E27FC236}">
                <a16:creationId xmlns:a16="http://schemas.microsoft.com/office/drawing/2014/main" id="{6866B6B1-D9A2-1C87-F0EE-BA6A898FC405}"/>
              </a:ext>
            </a:extLst>
          </p:cNvPr>
          <p:cNvPicPr>
            <a:picLocks noChangeAspect="1"/>
          </p:cNvPicPr>
          <p:nvPr/>
        </p:nvPicPr>
        <p:blipFill>
          <a:blip r:embed="rId3"/>
          <a:stretch>
            <a:fillRect/>
          </a:stretch>
        </p:blipFill>
        <p:spPr>
          <a:xfrm>
            <a:off x="7452320" y="2729601"/>
            <a:ext cx="1549654" cy="896210"/>
          </a:xfrm>
          <a:prstGeom prst="rect">
            <a:avLst/>
          </a:prstGeom>
        </p:spPr>
      </p:pic>
    </p:spTree>
    <p:extLst>
      <p:ext uri="{BB962C8B-B14F-4D97-AF65-F5344CB8AC3E}">
        <p14:creationId xmlns:p14="http://schemas.microsoft.com/office/powerpoint/2010/main" val="482415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28992" cy="490066"/>
          </a:xfrm>
          <a:solidFill>
            <a:srgbClr val="92D050"/>
          </a:solidFill>
        </p:spPr>
        <p:txBody>
          <a:bodyPr>
            <a:noAutofit/>
          </a:bodyPr>
          <a:lstStyle/>
          <a:p>
            <a:r>
              <a:rPr lang="en-GB" sz="2400" b="1" dirty="0"/>
              <a:t>Extracts from an article in The Guardian (2016): </a:t>
            </a:r>
            <a:r>
              <a:rPr lang="en-GB" sz="2400" dirty="0"/>
              <a:t>The first programme…</a:t>
            </a:r>
          </a:p>
        </p:txBody>
      </p:sp>
      <p:sp>
        <p:nvSpPr>
          <p:cNvPr id="3" name="Content Placeholder 2"/>
          <p:cNvSpPr>
            <a:spLocks noGrp="1"/>
          </p:cNvSpPr>
          <p:nvPr>
            <p:ph idx="1"/>
          </p:nvPr>
        </p:nvSpPr>
        <p:spPr>
          <a:xfrm>
            <a:off x="457200" y="980728"/>
            <a:ext cx="8229600" cy="5760640"/>
          </a:xfrm>
        </p:spPr>
        <p:txBody>
          <a:bodyPr>
            <a:normAutofit fontScale="77500" lnSpcReduction="20000"/>
          </a:bodyPr>
          <a:lstStyle/>
          <a:p>
            <a:pPr marL="0" indent="0" fontAlgn="base">
              <a:buNone/>
            </a:pPr>
            <a:r>
              <a:rPr lang="en-US" dirty="0"/>
              <a:t>Aired at 2pm to coincide with the moment that busy housewives could briefly put their feet up before the children came home from school, BBC bosses hired Alan </a:t>
            </a:r>
            <a:r>
              <a:rPr lang="en-US" dirty="0" err="1"/>
              <a:t>Ivimey</a:t>
            </a:r>
            <a:r>
              <a:rPr lang="en-US" dirty="0"/>
              <a:t>, an ex-RAF-officer-turned-journalist who “</a:t>
            </a:r>
            <a:r>
              <a:rPr lang="en-US" dirty="0" err="1"/>
              <a:t>specialised</a:t>
            </a:r>
            <a:r>
              <a:rPr lang="en-US" dirty="0"/>
              <a:t> in writing for and talking to women” to present the radio show. A woman, they decided, risked being “resented” by her listeners.</a:t>
            </a:r>
          </a:p>
          <a:p>
            <a:pPr marL="0" indent="0" fontAlgn="base">
              <a:buNone/>
            </a:pPr>
            <a:r>
              <a:rPr lang="en-US" dirty="0"/>
              <a:t>The subjects covered included “mother’s midday meal” and “how to hang your husband’s suit” – much to the first listeners’ ire, according to Amanda Vickery, professor of early modern history at Queen Mary, University of London. “Citizen housewives were not be hectored by professional men or bossy matrons,” Vickery wrote </a:t>
            </a:r>
            <a:r>
              <a:rPr lang="en-US" dirty="0">
                <a:hlinkClick r:id="rId2"/>
              </a:rPr>
              <a:t>in the Radio Times</a:t>
            </a:r>
            <a:r>
              <a:rPr lang="en-US" dirty="0"/>
              <a:t>.</a:t>
            </a:r>
          </a:p>
          <a:p>
            <a:pPr marL="0" indent="0" fontAlgn="base">
              <a:buNone/>
            </a:pPr>
            <a:r>
              <a:rPr lang="en-US" dirty="0"/>
              <a:t>A doctor’s talk on “how to be a happy woman”, encouraging listeners to let go of “frustration”, lead one housewife to retort: “I should like him to do a hard day’s housework – bending over a sink washing, then shopping and queuing – then see if his backache is only frustration and not due to hard work.”</a:t>
            </a:r>
            <a:br>
              <a:rPr lang="en-US" dirty="0"/>
            </a:br>
            <a:endParaRPr lang="en-US" dirty="0"/>
          </a:p>
          <a:p>
            <a:pPr marL="0" indent="0" fontAlgn="base">
              <a:buNone/>
            </a:pPr>
            <a:r>
              <a:rPr lang="en-US" dirty="0"/>
              <a:t>While listener Bridget Long, writing to The Daily Worker in 1946, complained: “The </a:t>
            </a:r>
            <a:r>
              <a:rPr lang="en-US" dirty="0" err="1"/>
              <a:t>programme</a:t>
            </a:r>
            <a:r>
              <a:rPr lang="en-US" dirty="0"/>
              <a:t> is much too </a:t>
            </a:r>
            <a:r>
              <a:rPr lang="en-US" dirty="0" err="1"/>
              <a:t>patronising</a:t>
            </a:r>
            <a:r>
              <a:rPr lang="en-US" dirty="0"/>
              <a:t>. What women want is a </a:t>
            </a:r>
            <a:r>
              <a:rPr lang="en-US" dirty="0" err="1"/>
              <a:t>programme</a:t>
            </a:r>
            <a:r>
              <a:rPr lang="en-US" dirty="0"/>
              <a:t> to compensate us for being tied to our domestic chores, to help us keep in touch with the world outside, whether it’s books, films, politics or other countries.”</a:t>
            </a:r>
          </a:p>
          <a:p>
            <a:pPr marL="0" indent="0">
              <a:buNone/>
            </a:pPr>
            <a:endParaRPr lang="en-GB" dirty="0"/>
          </a:p>
        </p:txBody>
      </p:sp>
    </p:spTree>
    <p:extLst>
      <p:ext uri="{BB962C8B-B14F-4D97-AF65-F5344CB8AC3E}">
        <p14:creationId xmlns:p14="http://schemas.microsoft.com/office/powerpoint/2010/main" val="3657360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92D050"/>
          </a:solidFill>
        </p:spPr>
        <p:txBody>
          <a:bodyPr>
            <a:noAutofit/>
          </a:bodyPr>
          <a:lstStyle/>
          <a:p>
            <a:r>
              <a:rPr lang="en-GB" sz="3200" b="1" dirty="0"/>
              <a:t>Extracts from an article in The Guardian</a:t>
            </a:r>
          </a:p>
        </p:txBody>
      </p:sp>
      <p:sp>
        <p:nvSpPr>
          <p:cNvPr id="3" name="Content Placeholder 2"/>
          <p:cNvSpPr>
            <a:spLocks noGrp="1"/>
          </p:cNvSpPr>
          <p:nvPr>
            <p:ph idx="1"/>
          </p:nvPr>
        </p:nvSpPr>
        <p:spPr/>
        <p:txBody>
          <a:bodyPr>
            <a:normAutofit/>
          </a:bodyPr>
          <a:lstStyle/>
          <a:p>
            <a:pPr marL="0" indent="0">
              <a:buNone/>
            </a:pPr>
            <a:r>
              <a:rPr lang="en-US" dirty="0"/>
              <a:t>…but [a] recent poll also suggests the need for a </a:t>
            </a:r>
            <a:r>
              <a:rPr lang="en-US" dirty="0" err="1"/>
              <a:t>programme</a:t>
            </a:r>
            <a:r>
              <a:rPr lang="en-US" dirty="0"/>
              <a:t> that challenges deeply rooted sexism.</a:t>
            </a:r>
          </a:p>
          <a:p>
            <a:pPr marL="0" indent="0">
              <a:buNone/>
            </a:pPr>
            <a:endParaRPr lang="en-US" dirty="0"/>
          </a:p>
          <a:p>
            <a:pPr marL="0" indent="0">
              <a:buNone/>
            </a:pPr>
            <a:r>
              <a:rPr lang="en-US" dirty="0"/>
              <a:t>In the 25-34 age bracket, only 27% of respondents considered themselves happier than their mothers were at their age, compared to 43% of those aged 65 and over. And 70 years after those first make-up tips were broadcast on the first Woman’s Hour, 46% of younger listeners polled by the </a:t>
            </a:r>
            <a:r>
              <a:rPr lang="en-US" dirty="0" err="1"/>
              <a:t>programme</a:t>
            </a:r>
            <a:r>
              <a:rPr lang="en-US" dirty="0"/>
              <a:t> this year said they would consider having cosmetic surgery.</a:t>
            </a:r>
            <a:endParaRPr lang="en-GB" dirty="0"/>
          </a:p>
        </p:txBody>
      </p:sp>
    </p:spTree>
    <p:extLst>
      <p:ext uri="{BB962C8B-B14F-4D97-AF65-F5344CB8AC3E}">
        <p14:creationId xmlns:p14="http://schemas.microsoft.com/office/powerpoint/2010/main" val="190185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09197"/>
          </a:xfrm>
          <a:solidFill>
            <a:srgbClr val="92D050"/>
          </a:solidFill>
        </p:spPr>
        <p:txBody>
          <a:bodyPr>
            <a:normAutofit/>
          </a:bodyPr>
          <a:lstStyle/>
          <a:p>
            <a:pPr algn="l"/>
            <a:r>
              <a:rPr lang="en-GB" dirty="0"/>
              <a:t>So, the big question is…</a:t>
            </a:r>
          </a:p>
        </p:txBody>
      </p:sp>
      <p:sp>
        <p:nvSpPr>
          <p:cNvPr id="3" name="Content Placeholder 2"/>
          <p:cNvSpPr>
            <a:spLocks noGrp="1"/>
          </p:cNvSpPr>
          <p:nvPr>
            <p:ph idx="1"/>
          </p:nvPr>
        </p:nvSpPr>
        <p:spPr>
          <a:ln w="38100">
            <a:noFill/>
          </a:ln>
        </p:spPr>
        <p:txBody>
          <a:bodyPr>
            <a:normAutofit/>
          </a:bodyPr>
          <a:lstStyle/>
          <a:p>
            <a:pPr marL="0" indent="0">
              <a:buNone/>
            </a:pPr>
            <a:r>
              <a:rPr lang="en-GB" dirty="0"/>
              <a:t>Do we still need Woman’s Hour? Why?</a:t>
            </a:r>
          </a:p>
          <a:p>
            <a:pPr marL="0" indent="0">
              <a:buNone/>
            </a:pPr>
            <a:endParaRPr lang="en-GB" dirty="0"/>
          </a:p>
          <a:p>
            <a:pPr marL="0" indent="0">
              <a:buNone/>
            </a:pPr>
            <a:r>
              <a:rPr lang="en-GB" i="1" dirty="0"/>
              <a:t>In this age of gender fluidity, isn’t the term ‘woman’ problematic anyway?</a:t>
            </a:r>
          </a:p>
          <a:p>
            <a:pPr marL="0" indent="0">
              <a:buNone/>
            </a:pPr>
            <a:endParaRPr lang="en-GB" i="1" dirty="0"/>
          </a:p>
          <a:p>
            <a:pPr marL="0" indent="0">
              <a:buNone/>
            </a:pPr>
            <a:r>
              <a:rPr lang="en-GB" i="1" dirty="0"/>
              <a:t>Is it patronising to have a programme only for women? Does it imply that all other radio programmes are male dominated and therefore not for women?</a:t>
            </a:r>
          </a:p>
          <a:p>
            <a:pPr marL="0" indent="0">
              <a:buNone/>
            </a:pPr>
            <a:endParaRPr lang="en-GB" dirty="0"/>
          </a:p>
        </p:txBody>
      </p:sp>
    </p:spTree>
    <p:extLst>
      <p:ext uri="{BB962C8B-B14F-4D97-AF65-F5344CB8AC3E}">
        <p14:creationId xmlns:p14="http://schemas.microsoft.com/office/powerpoint/2010/main" val="3161352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2753"/>
            <a:ext cx="7886700" cy="753553"/>
          </a:xfrm>
          <a:solidFill>
            <a:srgbClr val="92D050"/>
          </a:solidFill>
        </p:spPr>
        <p:txBody>
          <a:bodyPr>
            <a:noAutofit/>
          </a:bodyPr>
          <a:lstStyle/>
          <a:p>
            <a:r>
              <a:rPr lang="en-GB" sz="3600" b="1" dirty="0"/>
              <a:t>The gender price gap…</a:t>
            </a:r>
          </a:p>
        </p:txBody>
      </p:sp>
      <p:sp>
        <p:nvSpPr>
          <p:cNvPr id="3" name="Content Placeholder 2"/>
          <p:cNvSpPr>
            <a:spLocks noGrp="1"/>
          </p:cNvSpPr>
          <p:nvPr>
            <p:ph idx="1"/>
          </p:nvPr>
        </p:nvSpPr>
        <p:spPr>
          <a:xfrm>
            <a:off x="457199" y="1600200"/>
            <a:ext cx="6420255" cy="4525963"/>
          </a:xfrm>
        </p:spPr>
        <p:txBody>
          <a:bodyPr>
            <a:normAutofit/>
          </a:bodyPr>
          <a:lstStyle/>
          <a:p>
            <a:pPr marL="0" indent="0">
              <a:buNone/>
            </a:pPr>
            <a:r>
              <a:rPr lang="en-GB" dirty="0"/>
              <a:t>Task: Listen to the following broadcasts from Woman’s Hour. </a:t>
            </a:r>
          </a:p>
          <a:p>
            <a:r>
              <a:rPr lang="en-GB" i="1" dirty="0"/>
              <a:t>What do they suggest about the relevance of Woman’s Hour?</a:t>
            </a:r>
          </a:p>
          <a:p>
            <a:r>
              <a:rPr lang="en-US" dirty="0">
                <a:hlinkClick r:id="rId3"/>
              </a:rPr>
              <a:t>BBC Radio 4 - Late Night Woman's Hour, Gender Price Gap</a:t>
            </a:r>
            <a:r>
              <a:rPr lang="en-US" dirty="0"/>
              <a:t> (June 2019)</a:t>
            </a:r>
          </a:p>
          <a:p>
            <a:r>
              <a:rPr lang="en-GB" i="1" dirty="0">
                <a:hlinkClick r:id="rId4"/>
              </a:rPr>
              <a:t>WH Mon 6th Nov 2023</a:t>
            </a:r>
            <a:endParaRPr lang="en-GB" i="1" dirty="0"/>
          </a:p>
          <a:p>
            <a:endParaRPr lang="en-GB" i="1" dirty="0"/>
          </a:p>
          <a:p>
            <a:endParaRPr lang="en-GB" dirty="0"/>
          </a:p>
        </p:txBody>
      </p:sp>
      <p:pic>
        <p:nvPicPr>
          <p:cNvPr id="5" name="Picture 4"/>
          <p:cNvPicPr>
            <a:picLocks noChangeAspect="1"/>
          </p:cNvPicPr>
          <p:nvPr/>
        </p:nvPicPr>
        <p:blipFill>
          <a:blip r:embed="rId5"/>
          <a:stretch>
            <a:fillRect/>
          </a:stretch>
        </p:blipFill>
        <p:spPr>
          <a:xfrm>
            <a:off x="5724128" y="4851878"/>
            <a:ext cx="3145532" cy="1761498"/>
          </a:xfrm>
          <a:prstGeom prst="rect">
            <a:avLst/>
          </a:prstGeom>
        </p:spPr>
      </p:pic>
    </p:spTree>
    <p:extLst>
      <p:ext uri="{BB962C8B-B14F-4D97-AF65-F5344CB8AC3E}">
        <p14:creationId xmlns:p14="http://schemas.microsoft.com/office/powerpoint/2010/main" val="565395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38893-7A89-4A5D-8789-BC045D594A6B}"/>
              </a:ext>
            </a:extLst>
          </p:cNvPr>
          <p:cNvSpPr>
            <a:spLocks noGrp="1"/>
          </p:cNvSpPr>
          <p:nvPr>
            <p:ph type="title"/>
          </p:nvPr>
        </p:nvSpPr>
        <p:spPr>
          <a:xfrm>
            <a:off x="0" y="121934"/>
            <a:ext cx="7886700" cy="918925"/>
          </a:xfrm>
          <a:solidFill>
            <a:srgbClr val="92D050"/>
          </a:solidFill>
        </p:spPr>
        <p:txBody>
          <a:bodyPr/>
          <a:lstStyle/>
          <a:p>
            <a:pPr algn="l"/>
            <a:r>
              <a:rPr lang="en-GB" dirty="0"/>
              <a:t>Review task</a:t>
            </a:r>
          </a:p>
        </p:txBody>
      </p:sp>
      <p:sp>
        <p:nvSpPr>
          <p:cNvPr id="3" name="Content Placeholder 2">
            <a:extLst>
              <a:ext uri="{FF2B5EF4-FFF2-40B4-BE49-F238E27FC236}">
                <a16:creationId xmlns:a16="http://schemas.microsoft.com/office/drawing/2014/main" id="{CBCCEF73-EFCA-4F0B-BD10-53BF2853EAB4}"/>
              </a:ext>
            </a:extLst>
          </p:cNvPr>
          <p:cNvSpPr>
            <a:spLocks noGrp="1"/>
          </p:cNvSpPr>
          <p:nvPr>
            <p:ph idx="1"/>
          </p:nvPr>
        </p:nvSpPr>
        <p:spPr>
          <a:xfrm>
            <a:off x="218662" y="1825625"/>
            <a:ext cx="4042053" cy="4351338"/>
          </a:xfrm>
          <a:ln w="38100">
            <a:noFill/>
          </a:ln>
        </p:spPr>
        <p:txBody>
          <a:bodyPr>
            <a:normAutofit fontScale="85000" lnSpcReduction="20000"/>
          </a:bodyPr>
          <a:lstStyle/>
          <a:p>
            <a:pPr marL="0" indent="0">
              <a:buNone/>
            </a:pPr>
            <a:r>
              <a:rPr lang="en-GB" b="1" dirty="0"/>
              <a:t>Write an argument for or against the validity of a programme such as Woman’s Hour in 2022.</a:t>
            </a:r>
          </a:p>
          <a:p>
            <a:pPr marL="0" indent="0">
              <a:buNone/>
            </a:pPr>
            <a:endParaRPr lang="en-GB" dirty="0"/>
          </a:p>
          <a:p>
            <a:pPr marL="0" indent="0">
              <a:buNone/>
            </a:pPr>
            <a:r>
              <a:rPr lang="en-GB" b="1" dirty="0"/>
              <a:t>Challenge</a:t>
            </a:r>
            <a:r>
              <a:rPr lang="en-GB" dirty="0"/>
              <a:t>: include examples from the programme you listened to today and others that you have researched</a:t>
            </a:r>
          </a:p>
          <a:p>
            <a:pPr marL="0" indent="0">
              <a:buNone/>
            </a:pPr>
            <a:endParaRPr lang="en-GB" dirty="0"/>
          </a:p>
          <a:p>
            <a:pPr marL="0" indent="0">
              <a:buNone/>
            </a:pPr>
            <a:r>
              <a:rPr lang="en-GB" dirty="0"/>
              <a:t>To help: </a:t>
            </a:r>
            <a:r>
              <a:rPr lang="en-GB" dirty="0">
                <a:hlinkClick r:id="rId2"/>
              </a:rPr>
              <a:t>https://www.bbc.co.uk/programmes/p01lhyz1?page=1</a:t>
            </a:r>
            <a:endParaRPr lang="en-GB" dirty="0"/>
          </a:p>
          <a:p>
            <a:pPr marL="0" indent="0">
              <a:buNone/>
            </a:pPr>
            <a:endParaRPr lang="en-GB" dirty="0"/>
          </a:p>
        </p:txBody>
      </p:sp>
      <p:sp>
        <p:nvSpPr>
          <p:cNvPr id="4" name="TextBox 3">
            <a:extLst>
              <a:ext uri="{FF2B5EF4-FFF2-40B4-BE49-F238E27FC236}">
                <a16:creationId xmlns:a16="http://schemas.microsoft.com/office/drawing/2014/main" id="{DCEE37B9-7D39-0F36-D255-A1F25DF991C1}"/>
              </a:ext>
            </a:extLst>
          </p:cNvPr>
          <p:cNvSpPr txBox="1"/>
          <p:nvPr/>
        </p:nvSpPr>
        <p:spPr>
          <a:xfrm>
            <a:off x="4482547" y="1458725"/>
            <a:ext cx="4442791" cy="4524315"/>
          </a:xfrm>
          <a:prstGeom prst="rect">
            <a:avLst/>
          </a:prstGeom>
          <a:solidFill>
            <a:schemeClr val="accent6">
              <a:lumMod val="50000"/>
            </a:schemeClr>
          </a:solidFill>
        </p:spPr>
        <p:txBody>
          <a:bodyPr wrap="square" rtlCol="0">
            <a:spAutoFit/>
          </a:bodyPr>
          <a:lstStyle/>
          <a:p>
            <a:r>
              <a:rPr lang="en-GB" sz="2400" dirty="0">
                <a:solidFill>
                  <a:schemeClr val="bg1"/>
                </a:solidFill>
              </a:rPr>
              <a:t>Use these sentence starters for each paragraph:</a:t>
            </a:r>
          </a:p>
          <a:p>
            <a:endParaRPr lang="en-GB" sz="2400" dirty="0">
              <a:solidFill>
                <a:schemeClr val="bg1"/>
              </a:solidFill>
            </a:endParaRPr>
          </a:p>
          <a:p>
            <a:pPr marL="285750" indent="-285750">
              <a:buFont typeface="Arial" panose="020B0604020202020204" pitchFamily="34" charset="0"/>
              <a:buChar char="•"/>
            </a:pPr>
            <a:r>
              <a:rPr lang="en-GB" sz="2400" dirty="0">
                <a:solidFill>
                  <a:schemeClr val="bg1"/>
                </a:solidFill>
              </a:rPr>
              <a:t>Woman’s Hour was first aired… (a paragraph about the history)</a:t>
            </a:r>
          </a:p>
          <a:p>
            <a:pPr marL="285750" indent="-285750">
              <a:buFont typeface="Arial" panose="020B0604020202020204" pitchFamily="34" charset="0"/>
              <a:buChar char="•"/>
            </a:pPr>
            <a:r>
              <a:rPr lang="en-GB" sz="2400" dirty="0">
                <a:solidFill>
                  <a:schemeClr val="bg1"/>
                </a:solidFill>
              </a:rPr>
              <a:t>The first reason that Women’s Hour remains valid / is no longer valid is… (give examples from programmes)</a:t>
            </a:r>
          </a:p>
          <a:p>
            <a:pPr marL="285750" indent="-285750">
              <a:buFont typeface="Arial" panose="020B0604020202020204" pitchFamily="34" charset="0"/>
              <a:buChar char="•"/>
            </a:pPr>
            <a:r>
              <a:rPr lang="en-GB" sz="2400" dirty="0">
                <a:solidFill>
                  <a:schemeClr val="bg1"/>
                </a:solidFill>
              </a:rPr>
              <a:t>The second reason…</a:t>
            </a:r>
          </a:p>
          <a:p>
            <a:pPr marL="285750" indent="-285750">
              <a:buFont typeface="Arial" panose="020B0604020202020204" pitchFamily="34" charset="0"/>
              <a:buChar char="•"/>
            </a:pPr>
            <a:r>
              <a:rPr lang="en-GB" sz="2400" dirty="0">
                <a:solidFill>
                  <a:schemeClr val="bg1"/>
                </a:solidFill>
              </a:rPr>
              <a:t>The third reason…</a:t>
            </a:r>
          </a:p>
          <a:p>
            <a:pPr marL="285750" indent="-285750">
              <a:buFont typeface="Arial" panose="020B0604020202020204" pitchFamily="34" charset="0"/>
              <a:buChar char="•"/>
            </a:pPr>
            <a:r>
              <a:rPr lang="en-GB" sz="2400" dirty="0">
                <a:solidFill>
                  <a:schemeClr val="bg1"/>
                </a:solidFill>
              </a:rPr>
              <a:t>In conclusion…</a:t>
            </a:r>
          </a:p>
        </p:txBody>
      </p:sp>
    </p:spTree>
    <p:extLst>
      <p:ext uri="{BB962C8B-B14F-4D97-AF65-F5344CB8AC3E}">
        <p14:creationId xmlns:p14="http://schemas.microsoft.com/office/powerpoint/2010/main" val="388103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GB" dirty="0" smtClean="0"/>
              <a:t>Admin</a:t>
            </a:r>
            <a:endParaRPr lang="en-GB" dirty="0"/>
          </a:p>
        </p:txBody>
      </p:sp>
      <p:sp>
        <p:nvSpPr>
          <p:cNvPr id="3" name="Content Placeholder 2"/>
          <p:cNvSpPr>
            <a:spLocks noGrp="1"/>
          </p:cNvSpPr>
          <p:nvPr>
            <p:ph idx="1"/>
          </p:nvPr>
        </p:nvSpPr>
        <p:spPr/>
        <p:txBody>
          <a:bodyPr/>
          <a:lstStyle/>
          <a:p>
            <a:r>
              <a:rPr lang="en-GB" dirty="0" smtClean="0"/>
              <a:t>Next week is assessment week</a:t>
            </a:r>
          </a:p>
          <a:p>
            <a:r>
              <a:rPr lang="en-GB" dirty="0" smtClean="0"/>
              <a:t>As I have already mentioned, your assessment will be on Assassin’s Creed. </a:t>
            </a:r>
            <a:endParaRPr lang="en-GB" dirty="0"/>
          </a:p>
        </p:txBody>
      </p:sp>
    </p:spTree>
    <p:extLst>
      <p:ext uri="{BB962C8B-B14F-4D97-AF65-F5344CB8AC3E}">
        <p14:creationId xmlns:p14="http://schemas.microsoft.com/office/powerpoint/2010/main" val="1999885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983" y="0"/>
            <a:ext cx="6260055" cy="877488"/>
          </a:xfrm>
          <a:solidFill>
            <a:srgbClr val="92D050"/>
          </a:solidFill>
        </p:spPr>
        <p:txBody>
          <a:bodyPr/>
          <a:lstStyle/>
          <a:p>
            <a:r>
              <a:rPr lang="en-GB" dirty="0"/>
              <a:t>Radio 4</a:t>
            </a:r>
          </a:p>
        </p:txBody>
      </p:sp>
      <p:sp>
        <p:nvSpPr>
          <p:cNvPr id="3" name="Content Placeholder 2"/>
          <p:cNvSpPr>
            <a:spLocks noGrp="1"/>
          </p:cNvSpPr>
          <p:nvPr>
            <p:ph idx="1"/>
          </p:nvPr>
        </p:nvSpPr>
        <p:spPr>
          <a:xfrm>
            <a:off x="165371" y="1371600"/>
            <a:ext cx="8647889" cy="5225752"/>
          </a:xfrm>
          <a:noFill/>
          <a:ln w="38100">
            <a:noFill/>
          </a:ln>
        </p:spPr>
        <p:txBody>
          <a:bodyPr>
            <a:normAutofit fontScale="77500" lnSpcReduction="20000"/>
          </a:bodyPr>
          <a:lstStyle/>
          <a:p>
            <a:r>
              <a:rPr lang="en-GB" dirty="0"/>
              <a:t>Woman’s Hour was originally broadcast in October of 1946 on the BBC’s ‘light programme’ (this would become Radio 2). Topics included would be very domestic, ‘how to hang your husband’s suit’.</a:t>
            </a:r>
          </a:p>
          <a:p>
            <a:endParaRPr lang="en-GB" dirty="0"/>
          </a:p>
          <a:p>
            <a:r>
              <a:rPr lang="en-GB" dirty="0"/>
              <a:t>It is now broadcast on Radio 4. There are new episodes every day at 10AM. The current topics have been considered to be very hard-hitting including period poverty, abortion, and social injustices. This is intermittent with more light-hearted topics such a friendship and popular television.</a:t>
            </a:r>
          </a:p>
          <a:p>
            <a:endParaRPr lang="en-GB" dirty="0"/>
          </a:p>
          <a:p>
            <a:r>
              <a:rPr lang="en-GB" i="1" dirty="0"/>
              <a:t>“The remit of Radio 4 is to be a mixed speech service, offering in-depth news and current affairs and a wide range of other speech output including drama, readings, comedy, factual and magazine programmes. The service should appeal to listeners seeking intelligent programmes in many genres which inform, educate and entertain.”</a:t>
            </a:r>
          </a:p>
          <a:p>
            <a:endParaRPr lang="en-GB" b="1" dirty="0"/>
          </a:p>
          <a:p>
            <a:r>
              <a:rPr lang="en-GB" b="1" dirty="0"/>
              <a:t>Challenge: Where does Woman’s Hour fit into this remit?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7384"/>
            <a:ext cx="1857982" cy="12364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421113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2193"/>
          </a:xfrm>
          <a:solidFill>
            <a:srgbClr val="92D050"/>
          </a:solidFill>
        </p:spPr>
        <p:txBody>
          <a:bodyPr>
            <a:normAutofit/>
          </a:bodyPr>
          <a:lstStyle/>
          <a:p>
            <a:r>
              <a:rPr lang="en-GB" sz="3600" b="1" dirty="0"/>
              <a:t>How does WH fulfil the remit of the BBC?</a:t>
            </a:r>
          </a:p>
        </p:txBody>
      </p:sp>
      <p:sp>
        <p:nvSpPr>
          <p:cNvPr id="3" name="Content Placeholder 2"/>
          <p:cNvSpPr>
            <a:spLocks noGrp="1"/>
          </p:cNvSpPr>
          <p:nvPr>
            <p:ph idx="1"/>
          </p:nvPr>
        </p:nvSpPr>
        <p:spPr>
          <a:xfrm>
            <a:off x="301558" y="885217"/>
            <a:ext cx="8540884" cy="5651769"/>
          </a:xfrm>
          <a:noFill/>
          <a:ln w="38100">
            <a:noFill/>
          </a:ln>
        </p:spPr>
        <p:txBody>
          <a:bodyPr>
            <a:noAutofit/>
          </a:bodyPr>
          <a:lstStyle/>
          <a:p>
            <a:r>
              <a:rPr lang="en-GB" sz="2050" dirty="0"/>
              <a:t> Specialised programme, targets a niche audience</a:t>
            </a:r>
          </a:p>
          <a:p>
            <a:r>
              <a:rPr lang="en-GB" sz="2050" dirty="0"/>
              <a:t> The fact is it funded by a license fee allows greater freedom, creativity and experimentation.</a:t>
            </a:r>
          </a:p>
          <a:p>
            <a:r>
              <a:rPr lang="en-GB" sz="2050" dirty="0"/>
              <a:t> The programme has low production values: no music, location reporting, or clever editing</a:t>
            </a:r>
          </a:p>
          <a:p>
            <a:r>
              <a:rPr lang="en-GB" sz="2050" dirty="0"/>
              <a:t> The focus is the calibre of the guests and topics of discussion – </a:t>
            </a:r>
            <a:r>
              <a:rPr lang="en-GB" sz="2050" i="1" dirty="0"/>
              <a:t>too risky for commercial channels</a:t>
            </a:r>
          </a:p>
          <a:p>
            <a:endParaRPr lang="en-GB" sz="800" i="1" dirty="0"/>
          </a:p>
          <a:p>
            <a:pPr marL="0" indent="0">
              <a:buNone/>
            </a:pPr>
            <a:r>
              <a:rPr lang="en-GB" sz="2050" u="sng" dirty="0">
                <a:solidFill>
                  <a:schemeClr val="tx1">
                    <a:lumMod val="85000"/>
                    <a:lumOff val="15000"/>
                  </a:schemeClr>
                </a:solidFill>
              </a:rPr>
              <a:t>How does it conform to codes and conventions of speech-led radio broad-casts?</a:t>
            </a:r>
          </a:p>
          <a:p>
            <a:pPr marL="0" indent="0">
              <a:buNone/>
            </a:pPr>
            <a:endParaRPr lang="en-GB" sz="800" u="sng" dirty="0">
              <a:solidFill>
                <a:schemeClr val="tx1">
                  <a:lumMod val="85000"/>
                  <a:lumOff val="15000"/>
                </a:schemeClr>
              </a:solidFill>
            </a:endParaRPr>
          </a:p>
          <a:p>
            <a:r>
              <a:rPr lang="en-GB" sz="2050" dirty="0">
                <a:solidFill>
                  <a:schemeClr val="tx1">
                    <a:lumMod val="85000"/>
                    <a:lumOff val="15000"/>
                  </a:schemeClr>
                </a:solidFill>
              </a:rPr>
              <a:t>The presenter: popular, and appealing to target audience </a:t>
            </a:r>
          </a:p>
          <a:p>
            <a:r>
              <a:rPr lang="en-GB" sz="2050" dirty="0">
                <a:solidFill>
                  <a:schemeClr val="tx1">
                    <a:lumMod val="85000"/>
                    <a:lumOff val="15000"/>
                  </a:schemeClr>
                </a:solidFill>
              </a:rPr>
              <a:t> Discussion: periods, gender pay gap, contraception, make-up, education etc.</a:t>
            </a:r>
          </a:p>
          <a:p>
            <a:r>
              <a:rPr lang="en-GB" sz="2050" dirty="0">
                <a:solidFill>
                  <a:schemeClr val="tx1">
                    <a:lumMod val="85000"/>
                    <a:lumOff val="15000"/>
                  </a:schemeClr>
                </a:solidFill>
              </a:rPr>
              <a:t> Contributors: high-brow, elevated language, have own social media following</a:t>
            </a:r>
          </a:p>
          <a:p>
            <a:r>
              <a:rPr lang="en-GB" sz="2050" dirty="0">
                <a:solidFill>
                  <a:schemeClr val="tx1">
                    <a:lumMod val="85000"/>
                    <a:lumOff val="15000"/>
                  </a:schemeClr>
                </a:solidFill>
              </a:rPr>
              <a:t> Production and distribution: daily, 10am but available anytime on podcast</a:t>
            </a:r>
          </a:p>
        </p:txBody>
      </p:sp>
    </p:spTree>
    <p:extLst>
      <p:ext uri="{BB962C8B-B14F-4D97-AF65-F5344CB8AC3E}">
        <p14:creationId xmlns:p14="http://schemas.microsoft.com/office/powerpoint/2010/main" val="283167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7CE99-1D55-460E-7633-C72E09D7CDC0}"/>
              </a:ext>
            </a:extLst>
          </p:cNvPr>
          <p:cNvSpPr>
            <a:spLocks noGrp="1"/>
          </p:cNvSpPr>
          <p:nvPr>
            <p:ph type="title"/>
          </p:nvPr>
        </p:nvSpPr>
        <p:spPr>
          <a:xfrm>
            <a:off x="0" y="18255"/>
            <a:ext cx="7886700" cy="1325563"/>
          </a:xfrm>
          <a:solidFill>
            <a:srgbClr val="92D050"/>
          </a:solidFill>
        </p:spPr>
        <p:txBody>
          <a:bodyPr/>
          <a:lstStyle/>
          <a:p>
            <a:r>
              <a:rPr lang="en-GB" b="1" dirty="0"/>
              <a:t>Woman’s hour - then</a:t>
            </a:r>
          </a:p>
        </p:txBody>
      </p:sp>
      <p:sp>
        <p:nvSpPr>
          <p:cNvPr id="3" name="Content Placeholder 2">
            <a:extLst>
              <a:ext uri="{FF2B5EF4-FFF2-40B4-BE49-F238E27FC236}">
                <a16:creationId xmlns:a16="http://schemas.microsoft.com/office/drawing/2014/main" id="{50C14DE4-DDCD-B51A-05D7-1B6AAECEBCC3}"/>
              </a:ext>
            </a:extLst>
          </p:cNvPr>
          <p:cNvSpPr>
            <a:spLocks noGrp="1"/>
          </p:cNvSpPr>
          <p:nvPr>
            <p:ph idx="1"/>
          </p:nvPr>
        </p:nvSpPr>
        <p:spPr/>
        <p:txBody>
          <a:bodyPr/>
          <a:lstStyle/>
          <a:p>
            <a:r>
              <a:rPr lang="en-GB" dirty="0">
                <a:hlinkClick r:id="rId2"/>
              </a:rPr>
              <a:t>https://www.bbc.co.uk/sounds/play/p01ngy65</a:t>
            </a:r>
            <a:endParaRPr lang="en-GB" dirty="0"/>
          </a:p>
          <a:p>
            <a:r>
              <a:rPr lang="en-GB" b="0" i="0" dirty="0">
                <a:solidFill>
                  <a:srgbClr val="3A3C3E"/>
                </a:solidFill>
                <a:effectLst/>
                <a:latin typeface="ReithSans"/>
              </a:rPr>
              <a:t>Aileen Graham-Jones recalls driving the British political activist and leader of the British suffragette movement Emmeline Pankhurst around the country in 1911. Broadcast in 1950s (date not given)</a:t>
            </a:r>
            <a:endParaRPr lang="en-GB" dirty="0"/>
          </a:p>
        </p:txBody>
      </p:sp>
    </p:spTree>
    <p:extLst>
      <p:ext uri="{BB962C8B-B14F-4D97-AF65-F5344CB8AC3E}">
        <p14:creationId xmlns:p14="http://schemas.microsoft.com/office/powerpoint/2010/main" val="1305249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64196"/>
            <a:ext cx="7886700" cy="850831"/>
          </a:xfrm>
          <a:solidFill>
            <a:srgbClr val="92D050"/>
          </a:solidFill>
        </p:spPr>
        <p:txBody>
          <a:bodyPr>
            <a:normAutofit/>
          </a:bodyPr>
          <a:lstStyle/>
          <a:p>
            <a:pPr algn="l"/>
            <a:r>
              <a:rPr lang="en-GB" altLang="en-US" b="1" dirty="0"/>
              <a:t>The Evolution of WH</a:t>
            </a:r>
          </a:p>
        </p:txBody>
      </p:sp>
      <p:sp>
        <p:nvSpPr>
          <p:cNvPr id="4099" name="Content Placeholder 2"/>
          <p:cNvSpPr>
            <a:spLocks noGrp="1"/>
          </p:cNvSpPr>
          <p:nvPr>
            <p:ph idx="1"/>
          </p:nvPr>
        </p:nvSpPr>
        <p:spPr>
          <a:xfrm>
            <a:off x="301557" y="1254868"/>
            <a:ext cx="8599251" cy="5198468"/>
          </a:xfrm>
          <a:noFill/>
          <a:ln w="38100">
            <a:noFill/>
          </a:ln>
        </p:spPr>
        <p:txBody>
          <a:bodyPr>
            <a:normAutofit fontScale="70000" lnSpcReduction="20000"/>
          </a:bodyPr>
          <a:lstStyle/>
          <a:p>
            <a:pPr marL="0" indent="0">
              <a:buNone/>
            </a:pPr>
            <a:r>
              <a:rPr lang="en-GB" dirty="0"/>
              <a:t>Created by Norman Collins and originally presented by Alan Ivimey, </a:t>
            </a:r>
            <a:r>
              <a:rPr lang="en-GB" i="1" dirty="0"/>
              <a:t>Woman's Hour</a:t>
            </a:r>
            <a:r>
              <a:rPr lang="en-GB" dirty="0"/>
              <a:t> was first broadcast on 7 October 1946 on the BBC's Light Programme. Janet Quigley, who was also involved with the birth of the UK radio programme </a:t>
            </a:r>
            <a:r>
              <a:rPr lang="en-GB" i="1" dirty="0"/>
              <a:t>Today</a:t>
            </a:r>
            <a:r>
              <a:rPr lang="en-GB" dirty="0"/>
              <a:t>, has been credited with "virtually creating" the programme.</a:t>
            </a:r>
          </a:p>
          <a:p>
            <a:pPr marL="0" indent="0">
              <a:buNone/>
            </a:pPr>
            <a:r>
              <a:rPr lang="en-GB" dirty="0"/>
              <a:t>The programme was transferred to its current home on BBC Radio 4 in 1973. </a:t>
            </a:r>
          </a:p>
          <a:p>
            <a:pPr marL="0" indent="0">
              <a:buNone/>
            </a:pPr>
            <a:r>
              <a:rPr lang="en-GB" dirty="0"/>
              <a:t>In the early years the topics for the programme were arranged well in advance and printed in the </a:t>
            </a:r>
            <a:r>
              <a:rPr lang="en-GB" i="1" dirty="0"/>
              <a:t>Radio Times</a:t>
            </a:r>
            <a:r>
              <a:rPr lang="en-GB" dirty="0"/>
              <a:t> but by the 1980s there was a change to greater topicality. Clare </a:t>
            </a:r>
            <a:r>
              <a:rPr lang="en-GB" dirty="0" err="1"/>
              <a:t>Selerie</a:t>
            </a:r>
            <a:r>
              <a:rPr lang="en-GB" dirty="0"/>
              <a:t>-Gray became the producer in 1987 and steered the programme away from its tendency to include merely whimsical topics and ensured that the books read in the last section were more relevant to women's lives rather than ordinary novels. </a:t>
            </a:r>
          </a:p>
          <a:p>
            <a:pPr marL="0" indent="0">
              <a:buNone/>
            </a:pPr>
            <a:r>
              <a:rPr lang="en-GB" dirty="0"/>
              <a:t>For one week in April 2014, the programme was guest edited by J. K. Rowling, Kelly Holmes, and Lauren Laverne. It was the first time the programme had a guest editor since its initial decade of broadcast. In September 2015, the programme hosted "Woman's Hour Takeover" with a week of guest editors, including Kim Cattrall, Michelle </a:t>
            </a:r>
            <a:r>
              <a:rPr lang="en-GB" dirty="0" err="1"/>
              <a:t>Mone</a:t>
            </a:r>
            <a:r>
              <a:rPr lang="en-GB" dirty="0"/>
              <a:t> and Jacqueline Wilson.</a:t>
            </a:r>
          </a:p>
          <a:p>
            <a:pPr marL="0" indent="0">
              <a:buNone/>
            </a:pPr>
            <a:r>
              <a:rPr lang="en-GB" i="1" dirty="0"/>
              <a:t>Late Night Woman's Hour</a:t>
            </a:r>
            <a:r>
              <a:rPr lang="en-GB" dirty="0"/>
              <a:t>, a spinoff series, was launched in 2015, presented by Lauren Laverne. The series is broadcast in an 11 pm timeslot and each episode takes a single topic for discussion. The lateness of the broadcast allows for more freedom to handle topics considered unsuitable for the morning broadcast.</a:t>
            </a:r>
          </a:p>
          <a:p>
            <a:pPr marL="0" indent="0">
              <a:buNone/>
            </a:pPr>
            <a:endParaRPr lang="en-GB" altLang="en-US" sz="2400" b="1" dirty="0"/>
          </a:p>
        </p:txBody>
      </p:sp>
    </p:spTree>
    <p:extLst>
      <p:ext uri="{BB962C8B-B14F-4D97-AF65-F5344CB8AC3E}">
        <p14:creationId xmlns:p14="http://schemas.microsoft.com/office/powerpoint/2010/main" val="425691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10"/>
            <a:ext cx="7886700" cy="967563"/>
          </a:xfrm>
          <a:solidFill>
            <a:srgbClr val="92D050"/>
          </a:solidFill>
        </p:spPr>
        <p:txBody>
          <a:bodyPr/>
          <a:lstStyle/>
          <a:p>
            <a:pPr algn="l"/>
            <a:r>
              <a:rPr lang="en-GB" b="1" dirty="0"/>
              <a:t>Key historical info WH</a:t>
            </a:r>
          </a:p>
        </p:txBody>
      </p:sp>
      <p:sp>
        <p:nvSpPr>
          <p:cNvPr id="3" name="Content Placeholder 2"/>
          <p:cNvSpPr>
            <a:spLocks noGrp="1"/>
          </p:cNvSpPr>
          <p:nvPr>
            <p:ph idx="1"/>
          </p:nvPr>
        </p:nvSpPr>
        <p:spPr>
          <a:ln w="38100">
            <a:noFill/>
          </a:ln>
        </p:spPr>
        <p:txBody>
          <a:bodyPr/>
          <a:lstStyle/>
          <a:p>
            <a:pPr marL="0" indent="0">
              <a:buNone/>
            </a:pPr>
            <a:r>
              <a:rPr lang="en-GB" dirty="0"/>
              <a:t>Read the extracts from </a:t>
            </a:r>
            <a:r>
              <a:rPr lang="en-GB" i="1" dirty="0"/>
              <a:t>The Guardian </a:t>
            </a:r>
            <a:r>
              <a:rPr lang="en-GB" dirty="0"/>
              <a:t>about Woman’s Hour.</a:t>
            </a:r>
          </a:p>
          <a:p>
            <a:endParaRPr lang="en-GB" dirty="0"/>
          </a:p>
          <a:p>
            <a:r>
              <a:rPr lang="en-GB" dirty="0"/>
              <a:t>What do they tell us about the institutional values of the BBC?</a:t>
            </a:r>
          </a:p>
          <a:p>
            <a:r>
              <a:rPr lang="en-GB" dirty="0"/>
              <a:t>What does it tell us about how Woman’s Hour was originally received?</a:t>
            </a:r>
          </a:p>
          <a:p>
            <a:endParaRPr lang="en-GB" i="1" dirty="0"/>
          </a:p>
          <a:p>
            <a:endParaRPr lang="en-GB" dirty="0"/>
          </a:p>
        </p:txBody>
      </p:sp>
    </p:spTree>
    <p:extLst>
      <p:ext uri="{BB962C8B-B14F-4D97-AF65-F5344CB8AC3E}">
        <p14:creationId xmlns:p14="http://schemas.microsoft.com/office/powerpoint/2010/main" val="3629261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a:solidFill>
            <a:srgbClr val="92D050"/>
          </a:solidFill>
        </p:spPr>
        <p:txBody>
          <a:bodyPr>
            <a:normAutofit fontScale="90000"/>
          </a:bodyPr>
          <a:lstStyle/>
          <a:p>
            <a:r>
              <a:rPr lang="en-GB" sz="3200" b="1" dirty="0"/>
              <a:t>Extracts from an article in The Guardian (2016)</a:t>
            </a:r>
          </a:p>
        </p:txBody>
      </p:sp>
      <p:sp>
        <p:nvSpPr>
          <p:cNvPr id="3" name="Content Placeholder 2"/>
          <p:cNvSpPr>
            <a:spLocks noGrp="1"/>
          </p:cNvSpPr>
          <p:nvPr>
            <p:ph idx="1"/>
          </p:nvPr>
        </p:nvSpPr>
        <p:spPr>
          <a:xfrm>
            <a:off x="457200" y="1124744"/>
            <a:ext cx="8229600" cy="5976664"/>
          </a:xfrm>
        </p:spPr>
        <p:txBody>
          <a:bodyPr>
            <a:normAutofit fontScale="85000" lnSpcReduction="20000"/>
          </a:bodyPr>
          <a:lstStyle/>
          <a:p>
            <a:pPr marL="0" indent="0" fontAlgn="base">
              <a:buNone/>
            </a:pPr>
            <a:r>
              <a:rPr lang="en-US" dirty="0"/>
              <a:t>Garvey, who has presented the show alongside Murray for nine years, told the Guardian that a glance at the script from the first ever show – which featured a section on how to “put your best face forward” – revealed the vast shift in women’s lives in the past 70 years. “It ends ‘a light dusting of powder can do wonders for your look and the family morale’, which I think shows that we have come a very long way,” she said. “Looking at the issues we talk about today you </a:t>
            </a:r>
            <a:r>
              <a:rPr lang="en-US" dirty="0" err="1"/>
              <a:t>realise</a:t>
            </a:r>
            <a:r>
              <a:rPr lang="en-US" dirty="0"/>
              <a:t> how much things have changed in the last 70 years, and the huge shift in our expectations compared with our grandmothers.”</a:t>
            </a:r>
            <a:br>
              <a:rPr lang="en-US" dirty="0"/>
            </a:br>
            <a:endParaRPr lang="en-US" dirty="0"/>
          </a:p>
          <a:p>
            <a:pPr marL="0" indent="0" fontAlgn="base">
              <a:buNone/>
            </a:pPr>
            <a:r>
              <a:rPr lang="en-US" dirty="0"/>
              <a:t>But when Garvey joined the </a:t>
            </a:r>
            <a:r>
              <a:rPr lang="en-US" dirty="0" err="1"/>
              <a:t>programme</a:t>
            </a:r>
            <a:r>
              <a:rPr lang="en-US" dirty="0"/>
              <a:t> in 2007 she voiced some </a:t>
            </a:r>
            <a:r>
              <a:rPr lang="en-US" dirty="0" err="1"/>
              <a:t>scepticism</a:t>
            </a:r>
            <a:r>
              <a:rPr lang="en-US" dirty="0"/>
              <a:t> about its tone, saying: “One of my bugbears about it would be – and they know this – that there is too much about the negative side of being female and not enough about the many good factors.</a:t>
            </a:r>
          </a:p>
          <a:p>
            <a:pPr marL="0" indent="0" fontAlgn="base">
              <a:buNone/>
            </a:pPr>
            <a:r>
              <a:rPr lang="en-US" dirty="0"/>
              <a:t>“I would also like to have [fewer] middle-class ladies talking about cookery. Although there is nothing wrong with cookery, I think there is a massively middle-class bent to every </a:t>
            </a:r>
            <a:r>
              <a:rPr lang="en-US" dirty="0" err="1"/>
              <a:t>programme</a:t>
            </a:r>
            <a:r>
              <a:rPr lang="en-US" dirty="0"/>
              <a:t> on Radio 4.”</a:t>
            </a:r>
          </a:p>
        </p:txBody>
      </p:sp>
    </p:spTree>
    <p:extLst>
      <p:ext uri="{BB962C8B-B14F-4D97-AF65-F5344CB8AC3E}">
        <p14:creationId xmlns:p14="http://schemas.microsoft.com/office/powerpoint/2010/main" val="764123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59002"/>
          </a:xfrm>
          <a:solidFill>
            <a:srgbClr val="92D050"/>
          </a:solidFill>
        </p:spPr>
        <p:txBody>
          <a:bodyPr>
            <a:normAutofit/>
          </a:bodyPr>
          <a:lstStyle/>
          <a:p>
            <a:r>
              <a:rPr lang="en-GB" sz="3200" b="1" dirty="0"/>
              <a:t>Extracts from an article in The Guardian (2016)</a:t>
            </a:r>
            <a:endParaRPr lang="en-GB" sz="3200" dirty="0"/>
          </a:p>
        </p:txBody>
      </p:sp>
      <p:sp>
        <p:nvSpPr>
          <p:cNvPr id="3" name="Content Placeholder 2"/>
          <p:cNvSpPr>
            <a:spLocks noGrp="1"/>
          </p:cNvSpPr>
          <p:nvPr>
            <p:ph idx="1"/>
          </p:nvPr>
        </p:nvSpPr>
        <p:spPr>
          <a:xfrm>
            <a:off x="628650" y="1845080"/>
            <a:ext cx="7886700" cy="4915643"/>
          </a:xfrm>
        </p:spPr>
        <p:txBody>
          <a:bodyPr>
            <a:normAutofit fontScale="85000" lnSpcReduction="20000"/>
          </a:bodyPr>
          <a:lstStyle/>
          <a:p>
            <a:pPr marL="0" indent="0" fontAlgn="base">
              <a:buNone/>
            </a:pPr>
            <a:r>
              <a:rPr lang="en-US" dirty="0"/>
              <a:t>With 3.7 million listeners weekly, Woman’s Hour is now the second most popular daily podcast across </a:t>
            </a:r>
            <a:r>
              <a:rPr lang="en-US" dirty="0">
                <a:hlinkClick r:id="rId2"/>
              </a:rPr>
              <a:t>BBC</a:t>
            </a:r>
            <a:r>
              <a:rPr lang="en-US" dirty="0"/>
              <a:t> Radio – after The Archers – and a quarter of its listeners are under 35, while 40% are male.</a:t>
            </a:r>
            <a:br>
              <a:rPr lang="en-US" dirty="0"/>
            </a:br>
            <a:endParaRPr lang="en-US" dirty="0"/>
          </a:p>
          <a:p>
            <a:pPr marL="0" indent="0" fontAlgn="base">
              <a:buNone/>
            </a:pPr>
            <a:r>
              <a:rPr lang="en-US" dirty="0"/>
              <a:t>“There simply isn’t anything else like it,” said Garvey. “The running order is such an incredible cocktail of things that everybody will find something they are interested in, something they want to know more about, or something they want to tell their mother, daughter or friend – that’s why it works.”</a:t>
            </a:r>
            <a:br>
              <a:rPr lang="en-US" dirty="0"/>
            </a:br>
            <a:endParaRPr lang="en-US" dirty="0"/>
          </a:p>
          <a:p>
            <a:pPr marL="0" indent="0" fontAlgn="base">
              <a:buNone/>
            </a:pPr>
            <a:r>
              <a:rPr lang="en-US" dirty="0"/>
              <a:t>It survives, according to Murray, who has presented the </a:t>
            </a:r>
            <a:r>
              <a:rPr lang="en-US" dirty="0" err="1"/>
              <a:t>programme</a:t>
            </a:r>
            <a:r>
              <a:rPr lang="en-US" dirty="0"/>
              <a:t> for 29 years, “because it’s endlessly interesting, completely trustworthy and always up to date on the often neglected interests and concerns of 52% of the population”.</a:t>
            </a:r>
          </a:p>
        </p:txBody>
      </p:sp>
    </p:spTree>
    <p:extLst>
      <p:ext uri="{BB962C8B-B14F-4D97-AF65-F5344CB8AC3E}">
        <p14:creationId xmlns:p14="http://schemas.microsoft.com/office/powerpoint/2010/main" val="934758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112</TotalTime>
  <Words>1059</Words>
  <Application>Microsoft Office PowerPoint</Application>
  <PresentationFormat>On-screen Show (4:3)</PresentationFormat>
  <Paragraphs>92</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ReithSans</vt:lpstr>
      <vt:lpstr>Office Theme</vt:lpstr>
      <vt:lpstr>COM 1 SEC B</vt:lpstr>
      <vt:lpstr>Admin</vt:lpstr>
      <vt:lpstr>Radio 4</vt:lpstr>
      <vt:lpstr>How does WH fulfil the remit of the BBC?</vt:lpstr>
      <vt:lpstr>Woman’s hour - then</vt:lpstr>
      <vt:lpstr>The Evolution of WH</vt:lpstr>
      <vt:lpstr>Key historical info WH</vt:lpstr>
      <vt:lpstr>Extracts from an article in The Guardian (2016)</vt:lpstr>
      <vt:lpstr>Extracts from an article in The Guardian (2016)</vt:lpstr>
      <vt:lpstr>Extracts from an article in The Guardian (2016): The first programme…</vt:lpstr>
      <vt:lpstr>Extracts from an article in The Guardian</vt:lpstr>
      <vt:lpstr>So, the big question is…</vt:lpstr>
      <vt:lpstr>The gender price gap…</vt:lpstr>
      <vt:lpstr>Review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 SEC B</dc:title>
  <dc:creator>Clare Howard-Saunders</dc:creator>
  <cp:lastModifiedBy>Clare HOWARD-SAUNDERS</cp:lastModifiedBy>
  <cp:revision>4</cp:revision>
  <dcterms:created xsi:type="dcterms:W3CDTF">2023-11-09T15:41:22Z</dcterms:created>
  <dcterms:modified xsi:type="dcterms:W3CDTF">2024-04-23T09:40:00Z</dcterms:modified>
</cp:coreProperties>
</file>