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2" r:id="rId2"/>
    <p:sldId id="286" r:id="rId3"/>
    <p:sldId id="273" r:id="rId4"/>
    <p:sldId id="275" r:id="rId5"/>
    <p:sldId id="260" r:id="rId6"/>
    <p:sldId id="274" r:id="rId7"/>
    <p:sldId id="258" r:id="rId8"/>
    <p:sldId id="259" r:id="rId9"/>
    <p:sldId id="277" r:id="rId10"/>
    <p:sldId id="261" r:id="rId11"/>
    <p:sldId id="276" r:id="rId12"/>
    <p:sldId id="263" r:id="rId13"/>
    <p:sldId id="265" r:id="rId14"/>
    <p:sldId id="266" r:id="rId15"/>
    <p:sldId id="278" r:id="rId16"/>
    <p:sldId id="280" r:id="rId17"/>
    <p:sldId id="281" r:id="rId18"/>
    <p:sldId id="267" r:id="rId19"/>
    <p:sldId id="268" r:id="rId20"/>
    <p:sldId id="269" r:id="rId21"/>
    <p:sldId id="282" r:id="rId22"/>
    <p:sldId id="283" r:id="rId23"/>
    <p:sldId id="284"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1" d="100"/>
          <a:sy n="111" d="100"/>
        </p:scale>
        <p:origin x="3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FDA1F-5503-457F-836C-C5CC9CC91778}" type="datetimeFigureOut">
              <a:rPr lang="en-GB" smtClean="0"/>
              <a:t>24/04/2024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A6C79-F575-4A06-BD6C-4B9D7C67AFD2}" type="slidenum">
              <a:rPr lang="en-GB" smtClean="0"/>
              <a:t>‹#›</a:t>
            </a:fld>
            <a:endParaRPr lang="en-GB"/>
          </a:p>
        </p:txBody>
      </p:sp>
    </p:spTree>
    <p:extLst>
      <p:ext uri="{BB962C8B-B14F-4D97-AF65-F5344CB8AC3E}">
        <p14:creationId xmlns:p14="http://schemas.microsoft.com/office/powerpoint/2010/main" val="358182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44608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how a woman and man’s role has changed in society from the 50s an</a:t>
            </a:r>
            <a:r>
              <a:rPr lang="en-GB" baseline="0" dirty="0"/>
              <a:t>d how representations have changed. </a:t>
            </a:r>
          </a:p>
          <a:p>
            <a:r>
              <a:rPr lang="en-GB" baseline="0" dirty="0"/>
              <a:t>Raised awareness of inequality between males and females in the media and the BBC has made efforts to address gender imbalance. </a:t>
            </a:r>
          </a:p>
          <a:p>
            <a:r>
              <a:rPr lang="en-GB" baseline="0" dirty="0"/>
              <a:t>Consider how the impact of </a:t>
            </a:r>
            <a:r>
              <a:rPr lang="en-GB" baseline="0" dirty="0" err="1"/>
              <a:t>MeToo</a:t>
            </a:r>
            <a:r>
              <a:rPr lang="en-GB" baseline="0" dirty="0"/>
              <a:t> and other campaigns highlighting sexism / popularity of women’s podcasts show there is an audience for ‘women’s media’ </a:t>
            </a:r>
            <a:endParaRPr lang="en-GB" dirty="0"/>
          </a:p>
        </p:txBody>
      </p:sp>
      <p:sp>
        <p:nvSpPr>
          <p:cNvPr id="4" name="Slide Number Placeholder 3"/>
          <p:cNvSpPr>
            <a:spLocks noGrp="1"/>
          </p:cNvSpPr>
          <p:nvPr>
            <p:ph type="sldNum" sz="quarter" idx="10"/>
          </p:nvPr>
        </p:nvSpPr>
        <p:spPr/>
        <p:txBody>
          <a:bodyPr/>
          <a:lstStyle/>
          <a:p>
            <a:fld id="{6EB3ADAB-20C1-4A8D-AC06-5F6D9ED732FC}" type="slidenum">
              <a:rPr lang="en-GB" smtClean="0"/>
              <a:t>12</a:t>
            </a:fld>
            <a:endParaRPr lang="en-GB"/>
          </a:p>
        </p:txBody>
      </p:sp>
    </p:spTree>
    <p:extLst>
      <p:ext uri="{BB962C8B-B14F-4D97-AF65-F5344CB8AC3E}">
        <p14:creationId xmlns:p14="http://schemas.microsoft.com/office/powerpoint/2010/main" val="359548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26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10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 for WH</a:t>
            </a:r>
          </a:p>
        </p:txBody>
      </p:sp>
      <p:sp>
        <p:nvSpPr>
          <p:cNvPr id="4" name="Slide Number Placeholder 3"/>
          <p:cNvSpPr>
            <a:spLocks noGrp="1"/>
          </p:cNvSpPr>
          <p:nvPr>
            <p:ph type="sldNum" sz="quarter" idx="5"/>
          </p:nvPr>
        </p:nvSpPr>
        <p:spPr/>
        <p:txBody>
          <a:bodyPr/>
          <a:lstStyle/>
          <a:p>
            <a:fld id="{6EB3ADAB-20C1-4A8D-AC06-5F6D9ED732FC}" type="slidenum">
              <a:rPr lang="en-GB" smtClean="0"/>
              <a:t>23</a:t>
            </a:fld>
            <a:endParaRPr lang="en-GB"/>
          </a:p>
        </p:txBody>
      </p:sp>
    </p:spTree>
    <p:extLst>
      <p:ext uri="{BB962C8B-B14F-4D97-AF65-F5344CB8AC3E}">
        <p14:creationId xmlns:p14="http://schemas.microsoft.com/office/powerpoint/2010/main" val="351176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187771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327549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80264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11033E-AE6D-4EAB-8455-1287F91229AE}"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1739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11033E-AE6D-4EAB-8455-1287F91229AE}" type="datetimeFigureOut">
              <a:rPr lang="en-GB" smtClean="0"/>
              <a:t>24/04/2024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54300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11033E-AE6D-4EAB-8455-1287F91229AE}"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78626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11033E-AE6D-4EAB-8455-1287F91229AE}" type="datetimeFigureOut">
              <a:rPr lang="en-GB" smtClean="0"/>
              <a:t>24/04/2024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3253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11033E-AE6D-4EAB-8455-1287F91229AE}" type="datetimeFigureOut">
              <a:rPr lang="en-GB" smtClean="0"/>
              <a:t>24/04/2024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22789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033E-AE6D-4EAB-8455-1287F91229AE}" type="datetimeFigureOut">
              <a:rPr lang="en-GB" smtClean="0"/>
              <a:t>24/04/2024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10496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11033E-AE6D-4EAB-8455-1287F91229AE}"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27936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11033E-AE6D-4EAB-8455-1287F91229AE}" type="datetimeFigureOut">
              <a:rPr lang="en-GB" smtClean="0"/>
              <a:t>24/04/2024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C59-894F-43DC-831C-B583E76BB3B7}" type="slidenum">
              <a:rPr lang="en-GB" smtClean="0"/>
              <a:t>‹#›</a:t>
            </a:fld>
            <a:endParaRPr lang="en-GB"/>
          </a:p>
        </p:txBody>
      </p:sp>
    </p:spTree>
    <p:extLst>
      <p:ext uri="{BB962C8B-B14F-4D97-AF65-F5344CB8AC3E}">
        <p14:creationId xmlns:p14="http://schemas.microsoft.com/office/powerpoint/2010/main" val="417333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033E-AE6D-4EAB-8455-1287F91229AE}" type="datetimeFigureOut">
              <a:rPr lang="en-GB" smtClean="0"/>
              <a:t>24/04/2024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F2C59-894F-43DC-831C-B583E76BB3B7}" type="slidenum">
              <a:rPr lang="en-GB" smtClean="0"/>
              <a:t>‹#›</a:t>
            </a:fld>
            <a:endParaRPr lang="en-GB"/>
          </a:p>
        </p:txBody>
      </p:sp>
    </p:spTree>
    <p:extLst>
      <p:ext uri="{BB962C8B-B14F-4D97-AF65-F5344CB8AC3E}">
        <p14:creationId xmlns:p14="http://schemas.microsoft.com/office/powerpoint/2010/main" val="132160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programmes/p01lhyz1?page=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bc.co.uk/programmes/m001yhyj"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224" y="4305126"/>
            <a:ext cx="7807552" cy="767569"/>
          </a:xfrm>
        </p:spPr>
        <p:txBody>
          <a:bodyPr>
            <a:noAutofit/>
          </a:bodyPr>
          <a:lstStyle/>
          <a:p>
            <a:r>
              <a:rPr lang="en-GB" dirty="0" smtClean="0"/>
              <a:t>L4: </a:t>
            </a:r>
            <a:r>
              <a:rPr lang="en-GB" dirty="0"/>
              <a:t>To explore the </a:t>
            </a:r>
            <a:r>
              <a:rPr lang="en-GB" dirty="0" smtClean="0"/>
              <a:t>audience of </a:t>
            </a:r>
            <a:r>
              <a:rPr lang="en-GB" dirty="0"/>
              <a:t>Woman’s Hour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8" name="Title 1"/>
          <p:cNvSpPr txBox="1">
            <a:spLocks/>
          </p:cNvSpPr>
          <p:nvPr/>
        </p:nvSpPr>
        <p:spPr>
          <a:xfrm>
            <a:off x="0" y="2595271"/>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Woman’s Hour</a:t>
            </a:r>
          </a:p>
        </p:txBody>
      </p:sp>
      <p:pic>
        <p:nvPicPr>
          <p:cNvPr id="2" name="Picture 1">
            <a:extLst>
              <a:ext uri="{FF2B5EF4-FFF2-40B4-BE49-F238E27FC236}">
                <a16:creationId xmlns:a16="http://schemas.microsoft.com/office/drawing/2014/main" id="{6866B6B1-D9A2-1C87-F0EE-BA6A898FC405}"/>
              </a:ext>
            </a:extLst>
          </p:cNvPr>
          <p:cNvPicPr>
            <a:picLocks noChangeAspect="1"/>
          </p:cNvPicPr>
          <p:nvPr/>
        </p:nvPicPr>
        <p:blipFill>
          <a:blip r:embed="rId3"/>
          <a:stretch>
            <a:fillRect/>
          </a:stretch>
        </p:blipFill>
        <p:spPr>
          <a:xfrm>
            <a:off x="7452320" y="2729601"/>
            <a:ext cx="1549654" cy="896210"/>
          </a:xfrm>
          <a:prstGeom prst="rect">
            <a:avLst/>
          </a:prstGeom>
        </p:spPr>
      </p:pic>
    </p:spTree>
    <p:extLst>
      <p:ext uri="{BB962C8B-B14F-4D97-AF65-F5344CB8AC3E}">
        <p14:creationId xmlns:p14="http://schemas.microsoft.com/office/powerpoint/2010/main" val="191368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712922"/>
          </a:xfrm>
          <a:solidFill>
            <a:srgbClr val="92D050"/>
          </a:solidFill>
        </p:spPr>
        <p:txBody>
          <a:bodyPr>
            <a:normAutofit/>
          </a:bodyPr>
          <a:lstStyle/>
          <a:p>
            <a:pPr algn="l"/>
            <a:r>
              <a:rPr lang="en-GB" sz="3200" b="1" dirty="0"/>
              <a:t>WH </a:t>
            </a:r>
            <a:r>
              <a:rPr lang="en-GB" sz="3200" b="1" dirty="0" smtClean="0"/>
              <a:t>Audiences – mass or specialised?  </a:t>
            </a:r>
            <a:endParaRPr lang="en-GB" sz="3200" b="1" dirty="0"/>
          </a:p>
        </p:txBody>
      </p:sp>
      <p:sp>
        <p:nvSpPr>
          <p:cNvPr id="3" name="Content Placeholder 2"/>
          <p:cNvSpPr>
            <a:spLocks noGrp="1"/>
          </p:cNvSpPr>
          <p:nvPr>
            <p:ph idx="1"/>
          </p:nvPr>
        </p:nvSpPr>
        <p:spPr>
          <a:xfrm>
            <a:off x="108489" y="883403"/>
            <a:ext cx="8756542" cy="5191933"/>
          </a:xfrm>
          <a:ln w="38100">
            <a:noFill/>
          </a:ln>
        </p:spPr>
        <p:txBody>
          <a:bodyPr>
            <a:noAutofit/>
          </a:bodyPr>
          <a:lstStyle/>
          <a:p>
            <a:pPr marL="0" indent="0">
              <a:buNone/>
            </a:pPr>
            <a:r>
              <a:rPr lang="en-GB" sz="2400" dirty="0"/>
              <a:t>There has been a raised awareness about inequality between males and females in the media, and the BBC has made efforts to address gender imbalance. With a roster of female presenters across its radio channels, some people have questioned the relevance of a show just dedicated to </a:t>
            </a:r>
            <a:r>
              <a:rPr lang="en-GB" sz="2400" dirty="0" smtClean="0"/>
              <a:t>women. </a:t>
            </a:r>
            <a:r>
              <a:rPr lang="en-GB" sz="2400" dirty="0"/>
              <a:t>The impact of the #MeToo campaign and other social media campaigns highlighting sexism and the popularity of women’s podcasts, show there is a diverse and engaged audience for ‘women’s media’. </a:t>
            </a:r>
          </a:p>
          <a:p>
            <a:pPr marL="0" indent="0">
              <a:buNone/>
            </a:pPr>
            <a:r>
              <a:rPr lang="en-GB" sz="2400" b="0" i="0" dirty="0">
                <a:effectLst/>
              </a:rPr>
              <a:t>The topics discussed are not strictly based around female experiences. Although subjects like IVF, mastectomy and women’s safety are female-centric, other discussions about grief, adult literacy and disaster planning offer a female perspective on issues that would also interest male listeners.</a:t>
            </a:r>
          </a:p>
          <a:p>
            <a:pPr marL="0" indent="0">
              <a:buNone/>
            </a:pPr>
            <a:r>
              <a:rPr lang="en-GB" sz="2400" dirty="0"/>
              <a:t>Consider how men might respond to the content of </a:t>
            </a:r>
            <a:r>
              <a:rPr lang="en-GB" sz="2400" dirty="0" smtClean="0"/>
              <a:t>WH - might </a:t>
            </a:r>
            <a:r>
              <a:rPr lang="en-GB" sz="2400" dirty="0"/>
              <a:t>the fact that it is composed of only female members (similar to Loose Women) alienate or unsettle male listeners</a:t>
            </a:r>
            <a:r>
              <a:rPr lang="en-GB" sz="2400" dirty="0" smtClean="0"/>
              <a:t>?</a:t>
            </a:r>
            <a:endParaRPr lang="en-GB" sz="2400" dirty="0"/>
          </a:p>
        </p:txBody>
      </p:sp>
      <p:pic>
        <p:nvPicPr>
          <p:cNvPr id="4" name="Picture 3">
            <a:extLst>
              <a:ext uri="{FF2B5EF4-FFF2-40B4-BE49-F238E27FC236}">
                <a16:creationId xmlns:a16="http://schemas.microsoft.com/office/drawing/2014/main" id="{0535EAF2-FEF9-2C06-EDE1-9130665DFF65}"/>
              </a:ext>
            </a:extLst>
          </p:cNvPr>
          <p:cNvPicPr>
            <a:picLocks noChangeAspect="1"/>
          </p:cNvPicPr>
          <p:nvPr/>
        </p:nvPicPr>
        <p:blipFill>
          <a:blip r:embed="rId2"/>
          <a:stretch>
            <a:fillRect/>
          </a:stretch>
        </p:blipFill>
        <p:spPr>
          <a:xfrm>
            <a:off x="6804248" y="0"/>
            <a:ext cx="2339752" cy="712923"/>
          </a:xfrm>
          <a:prstGeom prst="rect">
            <a:avLst/>
          </a:prstGeom>
        </p:spPr>
      </p:pic>
    </p:spTree>
    <p:extLst>
      <p:ext uri="{BB962C8B-B14F-4D97-AF65-F5344CB8AC3E}">
        <p14:creationId xmlns:p14="http://schemas.microsoft.com/office/powerpoint/2010/main" val="329796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dirty="0" smtClean="0"/>
              <a:t>From ‘The Metro’</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261600" y="2166761"/>
            <a:ext cx="6620799" cy="2524477"/>
          </a:xfrm>
          <a:prstGeom prst="rect">
            <a:avLst/>
          </a:prstGeom>
        </p:spPr>
      </p:pic>
      <p:sp>
        <p:nvSpPr>
          <p:cNvPr id="5" name="TextBox 4"/>
          <p:cNvSpPr txBox="1"/>
          <p:nvPr/>
        </p:nvSpPr>
        <p:spPr>
          <a:xfrm>
            <a:off x="3533616" y="5317770"/>
            <a:ext cx="4664988" cy="1200329"/>
          </a:xfrm>
          <a:prstGeom prst="rect">
            <a:avLst/>
          </a:prstGeom>
          <a:solidFill>
            <a:srgbClr val="FFFF00"/>
          </a:solidFill>
        </p:spPr>
        <p:txBody>
          <a:bodyPr wrap="square" rtlCol="0">
            <a:spAutoFit/>
          </a:bodyPr>
          <a:lstStyle/>
          <a:p>
            <a:r>
              <a:rPr lang="en-GB" dirty="0" smtClean="0"/>
              <a:t>The male audience is currently estimated at 40% to 45%. This headline might give you a clue as to how men are ‘using’ the programme, but don’t forget, not all the content is like this. </a:t>
            </a:r>
            <a:endParaRPr lang="en-GB" dirty="0"/>
          </a:p>
        </p:txBody>
      </p:sp>
    </p:spTree>
    <p:extLst>
      <p:ext uri="{BB962C8B-B14F-4D97-AF65-F5344CB8AC3E}">
        <p14:creationId xmlns:p14="http://schemas.microsoft.com/office/powerpoint/2010/main" val="258754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6249"/>
          </a:xfrm>
          <a:solidFill>
            <a:srgbClr val="92D050"/>
          </a:solidFill>
        </p:spPr>
        <p:txBody>
          <a:bodyPr>
            <a:normAutofit/>
          </a:bodyPr>
          <a:lstStyle/>
          <a:p>
            <a:pPr algn="l"/>
            <a:r>
              <a:rPr lang="en-GB" dirty="0"/>
              <a:t>WH: Audience </a:t>
            </a:r>
          </a:p>
        </p:txBody>
      </p:sp>
      <p:sp>
        <p:nvSpPr>
          <p:cNvPr id="3" name="Content Placeholder 2"/>
          <p:cNvSpPr>
            <a:spLocks noGrp="1"/>
          </p:cNvSpPr>
          <p:nvPr>
            <p:ph idx="1"/>
          </p:nvPr>
        </p:nvSpPr>
        <p:spPr>
          <a:ln w="38100">
            <a:noFill/>
          </a:ln>
        </p:spPr>
        <p:txBody>
          <a:bodyPr/>
          <a:lstStyle/>
          <a:p>
            <a:r>
              <a:rPr lang="en-GB" dirty="0"/>
              <a:t>What other programmes can you think of that are composed of only female members? </a:t>
            </a:r>
          </a:p>
          <a:p>
            <a:r>
              <a:rPr lang="en-GB" dirty="0"/>
              <a:t>What is the effect on a male audience? </a:t>
            </a:r>
          </a:p>
          <a:p>
            <a:r>
              <a:rPr lang="en-GB" dirty="0"/>
              <a:t>How about a female audience? </a:t>
            </a:r>
          </a:p>
          <a:p>
            <a:endParaRPr lang="en-GB" dirty="0"/>
          </a:p>
        </p:txBody>
      </p:sp>
      <p:pic>
        <p:nvPicPr>
          <p:cNvPr id="4" name="Picture 3">
            <a:extLst>
              <a:ext uri="{FF2B5EF4-FFF2-40B4-BE49-F238E27FC236}">
                <a16:creationId xmlns:a16="http://schemas.microsoft.com/office/drawing/2014/main" id="{90214DE0-6CCE-483C-B63D-DDBA06ED2A96}"/>
              </a:ext>
            </a:extLst>
          </p:cNvPr>
          <p:cNvPicPr>
            <a:picLocks noChangeAspect="1"/>
          </p:cNvPicPr>
          <p:nvPr/>
        </p:nvPicPr>
        <p:blipFill>
          <a:blip r:embed="rId3"/>
          <a:stretch>
            <a:fillRect/>
          </a:stretch>
        </p:blipFill>
        <p:spPr>
          <a:xfrm>
            <a:off x="2555776" y="3933056"/>
            <a:ext cx="3829050" cy="1914525"/>
          </a:xfrm>
          <a:prstGeom prst="rect">
            <a:avLst/>
          </a:prstGeom>
        </p:spPr>
      </p:pic>
    </p:spTree>
    <p:extLst>
      <p:ext uri="{BB962C8B-B14F-4D97-AF65-F5344CB8AC3E}">
        <p14:creationId xmlns:p14="http://schemas.microsoft.com/office/powerpoint/2010/main" val="254773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789709"/>
          </a:xfrm>
          <a:solidFill>
            <a:srgbClr val="92D050"/>
          </a:solidFill>
        </p:spPr>
        <p:txBody>
          <a:bodyPr/>
          <a:lstStyle/>
          <a:p>
            <a:pPr algn="l"/>
            <a:r>
              <a:rPr lang="en-GB" dirty="0"/>
              <a:t>Mass vs specialised audiences </a:t>
            </a:r>
          </a:p>
        </p:txBody>
      </p:sp>
      <p:sp>
        <p:nvSpPr>
          <p:cNvPr id="3" name="Content Placeholder 2"/>
          <p:cNvSpPr>
            <a:spLocks noGrp="1"/>
          </p:cNvSpPr>
          <p:nvPr>
            <p:ph idx="1"/>
          </p:nvPr>
        </p:nvSpPr>
        <p:spPr>
          <a:xfrm>
            <a:off x="332509" y="1276003"/>
            <a:ext cx="8229600" cy="4853136"/>
          </a:xfrm>
          <a:ln w="38100">
            <a:noFill/>
          </a:ln>
        </p:spPr>
        <p:txBody>
          <a:bodyPr>
            <a:normAutofit lnSpcReduction="10000"/>
          </a:bodyPr>
          <a:lstStyle/>
          <a:p>
            <a:pPr>
              <a:lnSpc>
                <a:spcPct val="100000"/>
              </a:lnSpc>
              <a:spcBef>
                <a:spcPts val="600"/>
              </a:spcBef>
              <a:spcAft>
                <a:spcPts val="1200"/>
              </a:spcAft>
            </a:pPr>
            <a:r>
              <a:rPr lang="en-GB" sz="2000" dirty="0"/>
              <a:t>The BBC, as a public service broadcaster, has to cater for all audience demographics. </a:t>
            </a:r>
          </a:p>
          <a:p>
            <a:pPr>
              <a:lnSpc>
                <a:spcPct val="100000"/>
              </a:lnSpc>
              <a:spcBef>
                <a:spcPts val="600"/>
              </a:spcBef>
              <a:spcAft>
                <a:spcPts val="1200"/>
              </a:spcAft>
            </a:pPr>
            <a:r>
              <a:rPr lang="en-GB" sz="2000" dirty="0"/>
              <a:t>Remember that therefore includes both mass audiences and specialised. </a:t>
            </a:r>
          </a:p>
          <a:p>
            <a:pPr>
              <a:lnSpc>
                <a:spcPct val="100000"/>
              </a:lnSpc>
              <a:spcBef>
                <a:spcPts val="600"/>
              </a:spcBef>
              <a:spcAft>
                <a:spcPts val="1200"/>
              </a:spcAft>
            </a:pPr>
            <a:r>
              <a:rPr lang="en-GB" sz="2000" dirty="0"/>
              <a:t>As Radio 4 caters to a somewhat ageing population and has caused some controversy over the amount of money from the licence fee that they spend each year (as a result of being a speech based station which employs a large number of journalists, producers and contributors), it is important that they try to cater for a wider audience</a:t>
            </a:r>
            <a:r>
              <a:rPr lang="en-GB" sz="2000" i="1" dirty="0"/>
              <a:t>. Has this been addressed through the production of Woman’s Hour? Does the move to a podcast (in varying lengths and less controversial topics) also help to appeal to a wider audience? </a:t>
            </a:r>
          </a:p>
          <a:p>
            <a:pPr>
              <a:lnSpc>
                <a:spcPct val="100000"/>
              </a:lnSpc>
              <a:spcBef>
                <a:spcPts val="600"/>
              </a:spcBef>
              <a:spcAft>
                <a:spcPts val="1200"/>
              </a:spcAft>
            </a:pPr>
            <a:r>
              <a:rPr lang="en-GB" sz="2000" dirty="0" smtClean="0"/>
              <a:t>In </a:t>
            </a:r>
            <a:r>
              <a:rPr lang="en-GB" sz="2000" dirty="0"/>
              <a:t>2014, the BBC famously introduced a ban on all-male TV and radio panels to offset this dominance. </a:t>
            </a:r>
            <a:r>
              <a:rPr lang="en-GB" sz="2000" i="1" dirty="0"/>
              <a:t>So in terms of a preferred reading, consider why WH might be particularly welcome to some audiences. </a:t>
            </a:r>
          </a:p>
        </p:txBody>
      </p:sp>
    </p:spTree>
    <p:extLst>
      <p:ext uri="{BB962C8B-B14F-4D97-AF65-F5344CB8AC3E}">
        <p14:creationId xmlns:p14="http://schemas.microsoft.com/office/powerpoint/2010/main" val="419435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731520"/>
          </a:xfrm>
          <a:solidFill>
            <a:srgbClr val="92D050"/>
          </a:solidFill>
        </p:spPr>
        <p:txBody>
          <a:bodyPr/>
          <a:lstStyle/>
          <a:p>
            <a:pPr algn="l"/>
            <a:r>
              <a:rPr lang="en-GB" dirty="0"/>
              <a:t>Mass vs specialised audiences </a:t>
            </a:r>
          </a:p>
        </p:txBody>
      </p:sp>
      <p:sp>
        <p:nvSpPr>
          <p:cNvPr id="3" name="Content Placeholder 2"/>
          <p:cNvSpPr>
            <a:spLocks noGrp="1"/>
          </p:cNvSpPr>
          <p:nvPr>
            <p:ph idx="1"/>
          </p:nvPr>
        </p:nvSpPr>
        <p:spPr>
          <a:xfrm>
            <a:off x="282633" y="1176251"/>
            <a:ext cx="8229600" cy="4853136"/>
          </a:xfrm>
          <a:ln w="38100">
            <a:noFill/>
          </a:ln>
        </p:spPr>
        <p:txBody>
          <a:bodyPr>
            <a:normAutofit fontScale="70000" lnSpcReduction="20000"/>
          </a:bodyPr>
          <a:lstStyle/>
          <a:p>
            <a:r>
              <a:rPr lang="en-GB" b="0" i="0" dirty="0">
                <a:effectLst/>
              </a:rPr>
              <a:t>As a PSB, the BBC has a remit to produce content for all audience demographics. Consider whether Woman’s Hour has been designed to explicitly appeal to a specialised female audience as part of the remit of the organisation itself. An extension of this discussion might consider whether there are any other media products that appeal to this specific target audience on the radio (BBC or otherwise).</a:t>
            </a:r>
          </a:p>
          <a:p>
            <a:r>
              <a:rPr lang="en-GB" b="0" i="0" dirty="0">
                <a:effectLst/>
              </a:rPr>
              <a:t>Specialised audiences contribute to the diversity of the BBC and enhance the profile of Radio 4 as a station that caters for a broader demographic. In the case of Woman’s Hour, it is through the choice of presenters, guests and topics selected.</a:t>
            </a:r>
          </a:p>
          <a:p>
            <a:r>
              <a:rPr lang="en-GB" dirty="0"/>
              <a:t>T</a:t>
            </a:r>
            <a:r>
              <a:rPr lang="en-GB" b="0" i="0" dirty="0">
                <a:effectLst/>
              </a:rPr>
              <a:t>he programme airs a range of serious and more light-hearted stories to appeal to the demographic. In one week in March 2022, content included the release of Nazanin </a:t>
            </a:r>
            <a:r>
              <a:rPr lang="en-GB" b="0" i="0" dirty="0" err="1">
                <a:effectLst/>
              </a:rPr>
              <a:t>Zagahri</a:t>
            </a:r>
            <a:r>
              <a:rPr lang="en-GB" b="0" i="0" dirty="0">
                <a:effectLst/>
              </a:rPr>
              <a:t>-Radcliffe, body hair in history, growing up in poverty, domestic abuse and the first black Superwoman.</a:t>
            </a:r>
          </a:p>
          <a:p>
            <a:r>
              <a:rPr lang="en-GB" b="0" i="0" dirty="0">
                <a:effectLst/>
              </a:rPr>
              <a:t>Advances in technology have enabled radio audiences to access content across a range of digital platforms to suit their needs. Some audiences will loyally listen to the daily programme whilst others will ‘catch-up’, selecting the episodes that match their interest and concerns. Audiences can subscribe to the podcast ‘Woman’s Hour Daily’ to catchup on episodes and be notified when new ones are released.</a:t>
            </a:r>
            <a:endParaRPr lang="en-GB" i="1" dirty="0"/>
          </a:p>
        </p:txBody>
      </p:sp>
    </p:spTree>
    <p:extLst>
      <p:ext uri="{BB962C8B-B14F-4D97-AF65-F5344CB8AC3E}">
        <p14:creationId xmlns:p14="http://schemas.microsoft.com/office/powerpoint/2010/main" val="296096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48" y="2426400"/>
            <a:ext cx="7886700" cy="1325563"/>
          </a:xfrm>
          <a:solidFill>
            <a:srgbClr val="92D050"/>
          </a:solidFill>
        </p:spPr>
        <p:txBody>
          <a:bodyPr>
            <a:normAutofit/>
          </a:bodyPr>
          <a:lstStyle/>
          <a:p>
            <a:r>
              <a:rPr lang="en-GB" b="1" dirty="0" smtClean="0"/>
              <a:t>Another way to appeal to an audience is through INTERACTION</a:t>
            </a:r>
            <a:endParaRPr lang="en-GB" b="1" dirty="0"/>
          </a:p>
        </p:txBody>
      </p:sp>
    </p:spTree>
    <p:extLst>
      <p:ext uri="{BB962C8B-B14F-4D97-AF65-F5344CB8AC3E}">
        <p14:creationId xmlns:p14="http://schemas.microsoft.com/office/powerpoint/2010/main" val="381645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8"/>
          <p:cNvPicPr preferRelativeResize="0"/>
          <p:nvPr/>
        </p:nvPicPr>
        <p:blipFill rotWithShape="1">
          <a:blip r:embed="rId3">
            <a:alphaModFix/>
          </a:blip>
          <a:srcRect l="1916" t="22666" r="2750" b="5482"/>
          <a:stretch/>
        </p:blipFill>
        <p:spPr>
          <a:xfrm>
            <a:off x="937260" y="1883239"/>
            <a:ext cx="8130540" cy="3446951"/>
          </a:xfrm>
          <a:prstGeom prst="rect">
            <a:avLst/>
          </a:prstGeom>
          <a:noFill/>
          <a:ln>
            <a:noFill/>
          </a:ln>
        </p:spPr>
      </p:pic>
      <p:sp>
        <p:nvSpPr>
          <p:cNvPr id="216" name="Google Shape;216;p18"/>
          <p:cNvSpPr txBox="1"/>
          <p:nvPr/>
        </p:nvSpPr>
        <p:spPr>
          <a:xfrm>
            <a:off x="3398520" y="1461909"/>
            <a:ext cx="2918460" cy="276969"/>
          </a:xfrm>
          <a:prstGeom prst="rect">
            <a:avLst/>
          </a:prstGeom>
          <a:noFill/>
          <a:ln>
            <a:noFill/>
          </a:ln>
        </p:spPr>
        <p:txBody>
          <a:bodyPr spcFirstLastPara="1" wrap="square" lIns="68569" tIns="34275" rIns="68569" bIns="34275" anchor="t" anchorCtr="0">
            <a:spAutoFit/>
          </a:bodyPr>
          <a:lstStyle/>
          <a:p>
            <a:pPr algn="ctr"/>
            <a:r>
              <a:rPr lang="en-GB" sz="1350">
                <a:solidFill>
                  <a:schemeClr val="dk1"/>
                </a:solidFill>
                <a:latin typeface="Libre Franklin"/>
                <a:ea typeface="Libre Franklin"/>
                <a:cs typeface="Libre Franklin"/>
                <a:sym typeface="Libre Franklin"/>
              </a:rPr>
              <a:t>Woman’s Hour website</a:t>
            </a:r>
            <a:endParaRPr sz="1350"/>
          </a:p>
        </p:txBody>
      </p:sp>
      <p:sp>
        <p:nvSpPr>
          <p:cNvPr id="4" name="Title 1"/>
          <p:cNvSpPr txBox="1">
            <a:spLocks/>
          </p:cNvSpPr>
          <p:nvPr/>
        </p:nvSpPr>
        <p:spPr>
          <a:xfrm>
            <a:off x="628650" y="365126"/>
            <a:ext cx="7886700" cy="766249"/>
          </a:xfrm>
          <a:prstGeom prst="rect">
            <a:avLst/>
          </a:prstGeom>
          <a:solidFill>
            <a:srgbClr val="92D05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 the website </a:t>
            </a:r>
            <a:endParaRPr lang="en-GB" dirty="0"/>
          </a:p>
        </p:txBody>
      </p:sp>
    </p:spTree>
    <p:extLst>
      <p:ext uri="{BB962C8B-B14F-4D97-AF65-F5344CB8AC3E}">
        <p14:creationId xmlns:p14="http://schemas.microsoft.com/office/powerpoint/2010/main" val="334916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9"/>
          <p:cNvPicPr preferRelativeResize="0"/>
          <p:nvPr/>
        </p:nvPicPr>
        <p:blipFill rotWithShape="1">
          <a:blip r:embed="rId3">
            <a:alphaModFix/>
          </a:blip>
          <a:srcRect l="40250" t="17333" r="34500" b="18815"/>
          <a:stretch/>
        </p:blipFill>
        <p:spPr>
          <a:xfrm>
            <a:off x="617220" y="948690"/>
            <a:ext cx="3487397" cy="4960621"/>
          </a:xfrm>
          <a:prstGeom prst="rect">
            <a:avLst/>
          </a:prstGeom>
          <a:noFill/>
          <a:ln>
            <a:noFill/>
          </a:ln>
        </p:spPr>
      </p:pic>
      <p:pic>
        <p:nvPicPr>
          <p:cNvPr id="222" name="Google Shape;222;p19"/>
          <p:cNvPicPr preferRelativeResize="0"/>
          <p:nvPr/>
        </p:nvPicPr>
        <p:blipFill rotWithShape="1">
          <a:blip r:embed="rId4">
            <a:alphaModFix/>
          </a:blip>
          <a:srcRect l="37000" t="17185" r="38250" b="15999"/>
          <a:stretch/>
        </p:blipFill>
        <p:spPr>
          <a:xfrm>
            <a:off x="5730240" y="948690"/>
            <a:ext cx="3261360" cy="4952435"/>
          </a:xfrm>
          <a:prstGeom prst="rect">
            <a:avLst/>
          </a:prstGeom>
          <a:noFill/>
          <a:ln>
            <a:noFill/>
          </a:ln>
        </p:spPr>
      </p:pic>
      <p:cxnSp>
        <p:nvCxnSpPr>
          <p:cNvPr id="223" name="Google Shape;223;p19"/>
          <p:cNvCxnSpPr/>
          <p:nvPr/>
        </p:nvCxnSpPr>
        <p:spPr>
          <a:xfrm rot="10800000">
            <a:off x="4104616" y="1757363"/>
            <a:ext cx="467384" cy="0"/>
          </a:xfrm>
          <a:prstGeom prst="straightConnector1">
            <a:avLst/>
          </a:prstGeom>
          <a:noFill/>
          <a:ln w="34925" cap="flat" cmpd="sng">
            <a:solidFill>
              <a:schemeClr val="dk1"/>
            </a:solidFill>
            <a:prstDash val="solid"/>
            <a:round/>
            <a:headEnd type="none" w="sm" len="sm"/>
            <a:tailEnd type="triangle" w="med" len="med"/>
          </a:ln>
        </p:spPr>
      </p:cxnSp>
      <p:sp>
        <p:nvSpPr>
          <p:cNvPr id="224" name="Google Shape;224;p19"/>
          <p:cNvSpPr txBox="1"/>
          <p:nvPr/>
        </p:nvSpPr>
        <p:spPr>
          <a:xfrm>
            <a:off x="4636294" y="1607344"/>
            <a:ext cx="814388" cy="276969"/>
          </a:xfrm>
          <a:prstGeom prst="rect">
            <a:avLst/>
          </a:prstGeom>
          <a:noFill/>
          <a:ln>
            <a:noFill/>
          </a:ln>
        </p:spPr>
        <p:txBody>
          <a:bodyPr spcFirstLastPara="1" wrap="square" lIns="68569" tIns="34275" rIns="68569" bIns="34275" anchor="t" anchorCtr="0">
            <a:spAutoFit/>
          </a:bodyPr>
          <a:lstStyle/>
          <a:p>
            <a:r>
              <a:rPr lang="en-GB" sz="1350">
                <a:solidFill>
                  <a:schemeClr val="dk1"/>
                </a:solidFill>
                <a:latin typeface="Libre Franklin"/>
                <a:ea typeface="Libre Franklin"/>
                <a:cs typeface="Libre Franklin"/>
                <a:sym typeface="Libre Franklin"/>
              </a:rPr>
              <a:t>Twitter</a:t>
            </a:r>
            <a:endParaRPr sz="1350"/>
          </a:p>
        </p:txBody>
      </p:sp>
      <p:cxnSp>
        <p:nvCxnSpPr>
          <p:cNvPr id="225" name="Google Shape;225;p19"/>
          <p:cNvCxnSpPr/>
          <p:nvPr/>
        </p:nvCxnSpPr>
        <p:spPr>
          <a:xfrm>
            <a:off x="5193506" y="4586288"/>
            <a:ext cx="471488" cy="0"/>
          </a:xfrm>
          <a:prstGeom prst="straightConnector1">
            <a:avLst/>
          </a:prstGeom>
          <a:noFill/>
          <a:ln w="34925" cap="flat" cmpd="sng">
            <a:solidFill>
              <a:schemeClr val="dk1"/>
            </a:solidFill>
            <a:prstDash val="solid"/>
            <a:round/>
            <a:headEnd type="none" w="sm" len="sm"/>
            <a:tailEnd type="triangle" w="med" len="med"/>
          </a:ln>
        </p:spPr>
      </p:cxnSp>
      <p:sp>
        <p:nvSpPr>
          <p:cNvPr id="226" name="Google Shape;226;p19"/>
          <p:cNvSpPr txBox="1"/>
          <p:nvPr/>
        </p:nvSpPr>
        <p:spPr>
          <a:xfrm>
            <a:off x="4338162" y="4447788"/>
            <a:ext cx="906304" cy="276969"/>
          </a:xfrm>
          <a:prstGeom prst="rect">
            <a:avLst/>
          </a:prstGeom>
          <a:noFill/>
          <a:ln>
            <a:noFill/>
          </a:ln>
        </p:spPr>
        <p:txBody>
          <a:bodyPr spcFirstLastPara="1" wrap="square" lIns="68569" tIns="34275" rIns="68569" bIns="34275" anchor="t" anchorCtr="0">
            <a:spAutoFit/>
          </a:bodyPr>
          <a:lstStyle/>
          <a:p>
            <a:r>
              <a:rPr lang="en-GB" sz="1350">
                <a:solidFill>
                  <a:schemeClr val="dk1"/>
                </a:solidFill>
                <a:latin typeface="Libre Franklin"/>
                <a:ea typeface="Libre Franklin"/>
                <a:cs typeface="Libre Franklin"/>
                <a:sym typeface="Libre Franklin"/>
              </a:rPr>
              <a:t>Instagram </a:t>
            </a:r>
            <a:endParaRPr sz="1350"/>
          </a:p>
        </p:txBody>
      </p:sp>
      <p:sp>
        <p:nvSpPr>
          <p:cNvPr id="8" name="Title 1"/>
          <p:cNvSpPr txBox="1">
            <a:spLocks/>
          </p:cNvSpPr>
          <p:nvPr/>
        </p:nvSpPr>
        <p:spPr>
          <a:xfrm>
            <a:off x="0" y="0"/>
            <a:ext cx="7886700" cy="766249"/>
          </a:xfrm>
          <a:prstGeom prst="rect">
            <a:avLst/>
          </a:prstGeom>
          <a:solidFill>
            <a:srgbClr val="92D05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 Social media </a:t>
            </a:r>
            <a:endParaRPr lang="en-GB" dirty="0"/>
          </a:p>
        </p:txBody>
      </p:sp>
    </p:spTree>
    <p:extLst>
      <p:ext uri="{BB962C8B-B14F-4D97-AF65-F5344CB8AC3E}">
        <p14:creationId xmlns:p14="http://schemas.microsoft.com/office/powerpoint/2010/main" val="3082022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8351-79E9-420C-8766-902C59D4462D}"/>
              </a:ext>
            </a:extLst>
          </p:cNvPr>
          <p:cNvSpPr>
            <a:spLocks noGrp="1"/>
          </p:cNvSpPr>
          <p:nvPr>
            <p:ph type="title"/>
          </p:nvPr>
        </p:nvSpPr>
        <p:spPr>
          <a:xfrm>
            <a:off x="0" y="179147"/>
            <a:ext cx="8515350" cy="843742"/>
          </a:xfrm>
          <a:solidFill>
            <a:srgbClr val="92D050"/>
          </a:solidFill>
          <a:ln>
            <a:solidFill>
              <a:srgbClr val="7030A0"/>
            </a:solidFill>
          </a:ln>
        </p:spPr>
        <p:txBody>
          <a:bodyPr>
            <a:normAutofit/>
          </a:bodyPr>
          <a:lstStyle/>
          <a:p>
            <a:r>
              <a:rPr lang="en-GB" dirty="0"/>
              <a:t>Clay </a:t>
            </a:r>
            <a:r>
              <a:rPr lang="en-GB" dirty="0" err="1"/>
              <a:t>Shirky</a:t>
            </a:r>
            <a:r>
              <a:rPr lang="en-GB" dirty="0"/>
              <a:t>, ‘End of Audience Theory’</a:t>
            </a:r>
          </a:p>
        </p:txBody>
      </p:sp>
      <p:sp>
        <p:nvSpPr>
          <p:cNvPr id="3" name="Content Placeholder 2">
            <a:extLst>
              <a:ext uri="{FF2B5EF4-FFF2-40B4-BE49-F238E27FC236}">
                <a16:creationId xmlns:a16="http://schemas.microsoft.com/office/drawing/2014/main" id="{70EE5737-D9AA-45F2-A6F5-D24284C9E090}"/>
              </a:ext>
            </a:extLst>
          </p:cNvPr>
          <p:cNvSpPr>
            <a:spLocks noGrp="1"/>
          </p:cNvSpPr>
          <p:nvPr>
            <p:ph idx="1"/>
          </p:nvPr>
        </p:nvSpPr>
        <p:spPr>
          <a:xfrm>
            <a:off x="154983" y="1379348"/>
            <a:ext cx="8663553" cy="5478651"/>
          </a:xfrm>
          <a:ln w="28575">
            <a:noFill/>
          </a:ln>
        </p:spPr>
        <p:txBody>
          <a:bodyPr>
            <a:normAutofit lnSpcReduction="10000"/>
          </a:bodyPr>
          <a:lstStyle/>
          <a:p>
            <a:r>
              <a:rPr lang="en-GB" dirty="0" err="1"/>
              <a:t>Shirky</a:t>
            </a:r>
            <a:r>
              <a:rPr lang="en-GB" dirty="0"/>
              <a:t> put forward that there is no such thing as a ‘passive’ audience now. People, generally, do not aimlessly consume media and never think about it again. </a:t>
            </a:r>
          </a:p>
          <a:p>
            <a:r>
              <a:rPr lang="en-GB" dirty="0"/>
              <a:t>We are now ‘active’ audiences. We expect to be able to like/share/comment on the media product. </a:t>
            </a:r>
          </a:p>
          <a:p>
            <a:r>
              <a:rPr lang="en-GB" dirty="0"/>
              <a:t>Technology largely allows us to do this. </a:t>
            </a:r>
          </a:p>
          <a:p>
            <a:r>
              <a:rPr lang="en-GB" dirty="0"/>
              <a:t>We can now ‘speak back’ to producers of media content, shifting the hierarchy and giving more power to audiences.</a:t>
            </a:r>
          </a:p>
          <a:p>
            <a:r>
              <a:rPr lang="en-GB" dirty="0" smtClean="0"/>
              <a:t>In WH: </a:t>
            </a:r>
            <a:r>
              <a:rPr lang="en-GB" dirty="0"/>
              <a:t>e</a:t>
            </a:r>
            <a:r>
              <a:rPr lang="en-GB" dirty="0" smtClean="0"/>
              <a:t>ach </a:t>
            </a:r>
            <a:r>
              <a:rPr lang="en-GB" dirty="0"/>
              <a:t>show begins with various ways you can get in touch: email, </a:t>
            </a:r>
            <a:r>
              <a:rPr lang="en-GB" dirty="0" err="1"/>
              <a:t>Whatsapp</a:t>
            </a:r>
            <a:r>
              <a:rPr lang="en-GB" dirty="0"/>
              <a:t> (voice note option), social media, and text. Audiences are actively encouraged to contact the </a:t>
            </a:r>
            <a:r>
              <a:rPr lang="en-GB" dirty="0" smtClean="0"/>
              <a:t>show</a:t>
            </a:r>
            <a:r>
              <a:rPr lang="en-GB" dirty="0"/>
              <a:t>.</a:t>
            </a:r>
            <a:endParaRPr lang="en-GB" dirty="0"/>
          </a:p>
        </p:txBody>
      </p:sp>
    </p:spTree>
    <p:extLst>
      <p:ext uri="{BB962C8B-B14F-4D97-AF65-F5344CB8AC3E}">
        <p14:creationId xmlns:p14="http://schemas.microsoft.com/office/powerpoint/2010/main" val="68530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AA4F-BDA9-43DA-8C00-F88F4889FFFC}"/>
              </a:ext>
            </a:extLst>
          </p:cNvPr>
          <p:cNvSpPr>
            <a:spLocks noGrp="1"/>
          </p:cNvSpPr>
          <p:nvPr>
            <p:ph type="title"/>
          </p:nvPr>
        </p:nvSpPr>
        <p:spPr>
          <a:xfrm>
            <a:off x="0" y="0"/>
            <a:ext cx="7886700" cy="449451"/>
          </a:xfrm>
          <a:solidFill>
            <a:srgbClr val="92D050"/>
          </a:solidFill>
        </p:spPr>
        <p:txBody>
          <a:bodyPr>
            <a:normAutofit fontScale="90000"/>
          </a:bodyPr>
          <a:lstStyle/>
          <a:p>
            <a:r>
              <a:rPr lang="en-GB" dirty="0"/>
              <a:t>Evaluating Shirky</a:t>
            </a:r>
          </a:p>
        </p:txBody>
      </p:sp>
      <p:sp>
        <p:nvSpPr>
          <p:cNvPr id="3" name="Content Placeholder 2">
            <a:extLst>
              <a:ext uri="{FF2B5EF4-FFF2-40B4-BE49-F238E27FC236}">
                <a16:creationId xmlns:a16="http://schemas.microsoft.com/office/drawing/2014/main" id="{9A548DC9-0AAD-4F15-A0ED-8EB379A176C4}"/>
              </a:ext>
            </a:extLst>
          </p:cNvPr>
          <p:cNvSpPr>
            <a:spLocks noGrp="1"/>
          </p:cNvSpPr>
          <p:nvPr>
            <p:ph idx="1"/>
          </p:nvPr>
        </p:nvSpPr>
        <p:spPr>
          <a:xfrm>
            <a:off x="628650" y="1301858"/>
            <a:ext cx="7886700" cy="4875105"/>
          </a:xfrm>
        </p:spPr>
        <p:txBody>
          <a:bodyPr>
            <a:normAutofit/>
          </a:bodyPr>
          <a:lstStyle/>
          <a:p>
            <a:pPr marL="0" indent="0">
              <a:buNone/>
            </a:pPr>
            <a:r>
              <a:rPr lang="en-GB" b="1" dirty="0"/>
              <a:t>There is no doubt new digital medias have made it easier to audiences to interact, but the extent to which they actually participate is worth debating</a:t>
            </a:r>
          </a:p>
          <a:p>
            <a:pPr marL="0" indent="0">
              <a:buNone/>
            </a:pPr>
            <a:r>
              <a:rPr lang="en-GB" dirty="0"/>
              <a:t>Nico </a:t>
            </a:r>
            <a:r>
              <a:rPr lang="en-GB" dirty="0" err="1"/>
              <a:t>Carpentier</a:t>
            </a:r>
            <a:r>
              <a:rPr lang="en-GB" dirty="0"/>
              <a:t>: ‘</a:t>
            </a:r>
            <a:r>
              <a:rPr lang="en-GB" i="1" dirty="0"/>
              <a:t>the presupposition of a hyperactive and </a:t>
            </a:r>
            <a:r>
              <a:rPr lang="en-GB" i="1" dirty="0" err="1"/>
              <a:t>hyperproductive</a:t>
            </a:r>
            <a:r>
              <a:rPr lang="en-GB" i="1" dirty="0"/>
              <a:t> audience […] is not always substantiated by actual audience practices.’</a:t>
            </a:r>
          </a:p>
          <a:p>
            <a:pPr marL="0" indent="0">
              <a:buNone/>
            </a:pPr>
            <a:r>
              <a:rPr lang="en-GB" b="1" dirty="0"/>
              <a:t>How many people commented compared to how many people viewed?</a:t>
            </a:r>
          </a:p>
          <a:p>
            <a:pPr marL="0" indent="0">
              <a:buNone/>
            </a:pPr>
            <a:r>
              <a:rPr lang="en-GB" dirty="0"/>
              <a:t>An example from their Instagram page: several hundred ‘likes’ and tens of comments, compared to millions of listeners?</a:t>
            </a:r>
          </a:p>
        </p:txBody>
      </p:sp>
    </p:spTree>
    <p:extLst>
      <p:ext uri="{BB962C8B-B14F-4D97-AF65-F5344CB8AC3E}">
        <p14:creationId xmlns:p14="http://schemas.microsoft.com/office/powerpoint/2010/main" val="303713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893-7A89-4A5D-8789-BC045D594A6B}"/>
              </a:ext>
            </a:extLst>
          </p:cNvPr>
          <p:cNvSpPr>
            <a:spLocks noGrp="1"/>
          </p:cNvSpPr>
          <p:nvPr>
            <p:ph type="title"/>
          </p:nvPr>
        </p:nvSpPr>
        <p:spPr>
          <a:xfrm>
            <a:off x="0" y="121934"/>
            <a:ext cx="7886700" cy="918925"/>
          </a:xfrm>
          <a:solidFill>
            <a:srgbClr val="92D050"/>
          </a:solidFill>
        </p:spPr>
        <p:txBody>
          <a:bodyPr>
            <a:normAutofit fontScale="90000"/>
          </a:bodyPr>
          <a:lstStyle/>
          <a:p>
            <a:pPr algn="l"/>
            <a:r>
              <a:rPr lang="en-GB" dirty="0"/>
              <a:t>Review </a:t>
            </a:r>
            <a:r>
              <a:rPr lang="en-GB" dirty="0" smtClean="0"/>
              <a:t>task from last lesson – how did you do?</a:t>
            </a:r>
            <a:endParaRPr lang="en-GB" dirty="0"/>
          </a:p>
        </p:txBody>
      </p:sp>
      <p:sp>
        <p:nvSpPr>
          <p:cNvPr id="3" name="Content Placeholder 2">
            <a:extLst>
              <a:ext uri="{FF2B5EF4-FFF2-40B4-BE49-F238E27FC236}">
                <a16:creationId xmlns:a16="http://schemas.microsoft.com/office/drawing/2014/main" id="{CBCCEF73-EFCA-4F0B-BD10-53BF2853EAB4}"/>
              </a:ext>
            </a:extLst>
          </p:cNvPr>
          <p:cNvSpPr>
            <a:spLocks noGrp="1"/>
          </p:cNvSpPr>
          <p:nvPr>
            <p:ph idx="1"/>
          </p:nvPr>
        </p:nvSpPr>
        <p:spPr>
          <a:xfrm>
            <a:off x="218662" y="1825625"/>
            <a:ext cx="4042053" cy="4351338"/>
          </a:xfrm>
          <a:ln w="38100">
            <a:noFill/>
          </a:ln>
        </p:spPr>
        <p:txBody>
          <a:bodyPr>
            <a:normAutofit fontScale="85000" lnSpcReduction="20000"/>
          </a:bodyPr>
          <a:lstStyle/>
          <a:p>
            <a:pPr marL="0" indent="0">
              <a:buNone/>
            </a:pPr>
            <a:r>
              <a:rPr lang="en-GB" b="1" dirty="0"/>
              <a:t>Write an argument for or against the validity of a programme such as Woman’s Hour in 2022.</a:t>
            </a:r>
          </a:p>
          <a:p>
            <a:pPr marL="0" indent="0">
              <a:buNone/>
            </a:pPr>
            <a:endParaRPr lang="en-GB" dirty="0"/>
          </a:p>
          <a:p>
            <a:pPr marL="0" indent="0">
              <a:buNone/>
            </a:pPr>
            <a:r>
              <a:rPr lang="en-GB" b="1" dirty="0"/>
              <a:t>Challenge</a:t>
            </a:r>
            <a:r>
              <a:rPr lang="en-GB" dirty="0"/>
              <a:t>: include examples from the programme you listened to today and others that you have researched</a:t>
            </a:r>
          </a:p>
          <a:p>
            <a:pPr marL="0" indent="0">
              <a:buNone/>
            </a:pPr>
            <a:endParaRPr lang="en-GB" dirty="0"/>
          </a:p>
          <a:p>
            <a:pPr marL="0" indent="0">
              <a:buNone/>
            </a:pPr>
            <a:r>
              <a:rPr lang="en-GB" dirty="0"/>
              <a:t>To help: </a:t>
            </a:r>
            <a:r>
              <a:rPr lang="en-GB" dirty="0">
                <a:hlinkClick r:id="rId2"/>
              </a:rPr>
              <a:t>https://www.bbc.co.uk/programmes/p01lhyz1?page=1</a:t>
            </a:r>
            <a:endParaRPr lang="en-GB" dirty="0"/>
          </a:p>
          <a:p>
            <a:pPr marL="0" indent="0">
              <a:buNone/>
            </a:pPr>
            <a:endParaRPr lang="en-GB" dirty="0"/>
          </a:p>
        </p:txBody>
      </p:sp>
      <p:sp>
        <p:nvSpPr>
          <p:cNvPr id="4" name="TextBox 3">
            <a:extLst>
              <a:ext uri="{FF2B5EF4-FFF2-40B4-BE49-F238E27FC236}">
                <a16:creationId xmlns:a16="http://schemas.microsoft.com/office/drawing/2014/main" id="{DCEE37B9-7D39-0F36-D255-A1F25DF991C1}"/>
              </a:ext>
            </a:extLst>
          </p:cNvPr>
          <p:cNvSpPr txBox="1"/>
          <p:nvPr/>
        </p:nvSpPr>
        <p:spPr>
          <a:xfrm>
            <a:off x="4482547" y="1458725"/>
            <a:ext cx="4442791" cy="4524315"/>
          </a:xfrm>
          <a:prstGeom prst="rect">
            <a:avLst/>
          </a:prstGeom>
          <a:solidFill>
            <a:schemeClr val="accent6">
              <a:lumMod val="50000"/>
            </a:schemeClr>
          </a:solidFill>
        </p:spPr>
        <p:txBody>
          <a:bodyPr wrap="square" rtlCol="0">
            <a:spAutoFit/>
          </a:bodyPr>
          <a:lstStyle/>
          <a:p>
            <a:r>
              <a:rPr lang="en-GB" sz="2400" dirty="0">
                <a:solidFill>
                  <a:schemeClr val="bg1"/>
                </a:solidFill>
              </a:rPr>
              <a:t>Use these sentence starters for each paragraph:</a:t>
            </a:r>
          </a:p>
          <a:p>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Woman’s Hour was first aired… (a paragraph about the history)</a:t>
            </a:r>
          </a:p>
          <a:p>
            <a:pPr marL="285750" indent="-285750">
              <a:buFont typeface="Arial" panose="020B0604020202020204" pitchFamily="34" charset="0"/>
              <a:buChar char="•"/>
            </a:pPr>
            <a:r>
              <a:rPr lang="en-GB" sz="2400" dirty="0">
                <a:solidFill>
                  <a:schemeClr val="bg1"/>
                </a:solidFill>
              </a:rPr>
              <a:t>The first reason that Women’s Hour remains valid / is no longer valid is… (give examples from programmes)</a:t>
            </a:r>
          </a:p>
          <a:p>
            <a:pPr marL="285750" indent="-285750">
              <a:buFont typeface="Arial" panose="020B0604020202020204" pitchFamily="34" charset="0"/>
              <a:buChar char="•"/>
            </a:pPr>
            <a:r>
              <a:rPr lang="en-GB" sz="2400" dirty="0">
                <a:solidFill>
                  <a:schemeClr val="bg1"/>
                </a:solidFill>
              </a:rPr>
              <a:t>The second reason…</a:t>
            </a:r>
          </a:p>
          <a:p>
            <a:pPr marL="285750" indent="-285750">
              <a:buFont typeface="Arial" panose="020B0604020202020204" pitchFamily="34" charset="0"/>
              <a:buChar char="•"/>
            </a:pPr>
            <a:r>
              <a:rPr lang="en-GB" sz="2400" dirty="0">
                <a:solidFill>
                  <a:schemeClr val="bg1"/>
                </a:solidFill>
              </a:rPr>
              <a:t>The third reason…</a:t>
            </a:r>
          </a:p>
          <a:p>
            <a:pPr marL="285750" indent="-285750">
              <a:buFont typeface="Arial" panose="020B0604020202020204" pitchFamily="34" charset="0"/>
              <a:buChar char="•"/>
            </a:pPr>
            <a:r>
              <a:rPr lang="en-GB" sz="2400" dirty="0">
                <a:solidFill>
                  <a:schemeClr val="bg1"/>
                </a:solidFill>
              </a:rPr>
              <a:t>In conclusion…</a:t>
            </a:r>
          </a:p>
        </p:txBody>
      </p:sp>
    </p:spTree>
    <p:extLst>
      <p:ext uri="{BB962C8B-B14F-4D97-AF65-F5344CB8AC3E}">
        <p14:creationId xmlns:p14="http://schemas.microsoft.com/office/powerpoint/2010/main" val="1454359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AF57-DC4B-4010-A064-D8713C28AAD7}"/>
              </a:ext>
            </a:extLst>
          </p:cNvPr>
          <p:cNvSpPr>
            <a:spLocks noGrp="1"/>
          </p:cNvSpPr>
          <p:nvPr>
            <p:ph type="title"/>
          </p:nvPr>
        </p:nvSpPr>
        <p:spPr>
          <a:xfrm>
            <a:off x="0" y="105313"/>
            <a:ext cx="7886700" cy="1325563"/>
          </a:xfrm>
          <a:solidFill>
            <a:srgbClr val="92D050"/>
          </a:solidFill>
        </p:spPr>
        <p:txBody>
          <a:bodyPr>
            <a:normAutofit fontScale="90000"/>
          </a:bodyPr>
          <a:lstStyle/>
          <a:p>
            <a:r>
              <a:rPr lang="en-GB" dirty="0" smtClean="0"/>
              <a:t>In summary:</a:t>
            </a:r>
            <a:br>
              <a:rPr lang="en-GB" dirty="0" smtClean="0"/>
            </a:br>
            <a:r>
              <a:rPr lang="en-GB" dirty="0" smtClean="0"/>
              <a:t>How </a:t>
            </a:r>
            <a:r>
              <a:rPr lang="en-GB" dirty="0"/>
              <a:t>does WH appeal to audiences?</a:t>
            </a:r>
          </a:p>
        </p:txBody>
      </p:sp>
      <p:sp>
        <p:nvSpPr>
          <p:cNvPr id="3" name="Content Placeholder 2">
            <a:extLst>
              <a:ext uri="{FF2B5EF4-FFF2-40B4-BE49-F238E27FC236}">
                <a16:creationId xmlns:a16="http://schemas.microsoft.com/office/drawing/2014/main" id="{B33C0109-F9A1-44C8-B9F3-6B47C18E7611}"/>
              </a:ext>
            </a:extLst>
          </p:cNvPr>
          <p:cNvSpPr>
            <a:spLocks noGrp="1"/>
          </p:cNvSpPr>
          <p:nvPr>
            <p:ph idx="1"/>
          </p:nvPr>
        </p:nvSpPr>
        <p:spPr>
          <a:ln w="38100">
            <a:solidFill>
              <a:schemeClr val="accent1"/>
            </a:solidFill>
          </a:ln>
        </p:spPr>
        <p:txBody>
          <a:bodyPr>
            <a:normAutofit fontScale="92500" lnSpcReduction="10000"/>
          </a:bodyPr>
          <a:lstStyle/>
          <a:p>
            <a:r>
              <a:rPr lang="en-GB" dirty="0"/>
              <a:t> The choice of presenter – similar </a:t>
            </a:r>
            <a:r>
              <a:rPr lang="en-GB" dirty="0" smtClean="0"/>
              <a:t>life experiences </a:t>
            </a:r>
            <a:r>
              <a:rPr lang="en-GB" dirty="0"/>
              <a:t>to the target audience</a:t>
            </a:r>
          </a:p>
          <a:p>
            <a:r>
              <a:rPr lang="en-GB" dirty="0"/>
              <a:t> The language and mode of address are aimed at a </a:t>
            </a:r>
            <a:r>
              <a:rPr lang="en-GB" dirty="0" smtClean="0"/>
              <a:t>youngish (late 20s?) </a:t>
            </a:r>
            <a:r>
              <a:rPr lang="en-GB" dirty="0" smtClean="0"/>
              <a:t>to </a:t>
            </a:r>
            <a:r>
              <a:rPr lang="en-GB" dirty="0" smtClean="0"/>
              <a:t>middle-aged and older </a:t>
            </a:r>
            <a:r>
              <a:rPr lang="en-GB" dirty="0"/>
              <a:t>female target </a:t>
            </a:r>
            <a:r>
              <a:rPr lang="en-GB" dirty="0" smtClean="0"/>
              <a:t>demographic – a specialised audience</a:t>
            </a:r>
            <a:endParaRPr lang="en-GB" dirty="0"/>
          </a:p>
          <a:p>
            <a:r>
              <a:rPr lang="en-GB" dirty="0" smtClean="0"/>
              <a:t>Themes </a:t>
            </a:r>
            <a:r>
              <a:rPr lang="en-GB" dirty="0"/>
              <a:t>of the programme are constructed to be of interest to the audience</a:t>
            </a:r>
          </a:p>
          <a:p>
            <a:r>
              <a:rPr lang="en-GB" dirty="0"/>
              <a:t> Audience is constructed through the style of programme and the choice of guests – educated and high-brow females</a:t>
            </a:r>
          </a:p>
          <a:p>
            <a:r>
              <a:rPr lang="en-GB" dirty="0"/>
              <a:t> Available across a range of platforms</a:t>
            </a:r>
          </a:p>
        </p:txBody>
      </p:sp>
    </p:spTree>
    <p:extLst>
      <p:ext uri="{BB962C8B-B14F-4D97-AF65-F5344CB8AC3E}">
        <p14:creationId xmlns:p14="http://schemas.microsoft.com/office/powerpoint/2010/main" val="78188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6248-06F3-468D-8A40-AA604619D5A2}"/>
              </a:ext>
            </a:extLst>
          </p:cNvPr>
          <p:cNvSpPr>
            <a:spLocks noGrp="1"/>
          </p:cNvSpPr>
          <p:nvPr>
            <p:ph type="title"/>
          </p:nvPr>
        </p:nvSpPr>
        <p:spPr>
          <a:xfrm>
            <a:off x="272188" y="200113"/>
            <a:ext cx="7886700" cy="1325563"/>
          </a:xfrm>
          <a:solidFill>
            <a:srgbClr val="92D050"/>
          </a:solidFill>
        </p:spPr>
        <p:txBody>
          <a:bodyPr/>
          <a:lstStyle/>
          <a:p>
            <a:pPr algn="l"/>
            <a:r>
              <a:rPr lang="en-GB" dirty="0"/>
              <a:t>Review</a:t>
            </a:r>
          </a:p>
        </p:txBody>
      </p:sp>
      <p:sp>
        <p:nvSpPr>
          <p:cNvPr id="3" name="Content Placeholder 2">
            <a:extLst>
              <a:ext uri="{FF2B5EF4-FFF2-40B4-BE49-F238E27FC236}">
                <a16:creationId xmlns:a16="http://schemas.microsoft.com/office/drawing/2014/main" id="{DE920DBE-EBF9-46A0-B3C3-D53FE2B0F8E9}"/>
              </a:ext>
            </a:extLst>
          </p:cNvPr>
          <p:cNvSpPr>
            <a:spLocks noGrp="1"/>
          </p:cNvSpPr>
          <p:nvPr>
            <p:ph idx="1"/>
          </p:nvPr>
        </p:nvSpPr>
        <p:spPr>
          <a:ln w="38100">
            <a:noFill/>
          </a:ln>
        </p:spPr>
        <p:txBody>
          <a:bodyPr/>
          <a:lstStyle/>
          <a:p>
            <a:pPr marL="514350" indent="-514350">
              <a:buAutoNum type="arabicPeriod"/>
            </a:pPr>
            <a:r>
              <a:rPr lang="en-GB" dirty="0"/>
              <a:t>What is appealing about radio to an audience?</a:t>
            </a:r>
          </a:p>
          <a:p>
            <a:pPr marL="514350" indent="-514350">
              <a:buAutoNum type="arabicPeriod"/>
            </a:pPr>
            <a:r>
              <a:rPr lang="en-GB" dirty="0"/>
              <a:t> Summarise the target audience of WH – think about mass, or specialised?</a:t>
            </a:r>
          </a:p>
          <a:p>
            <a:pPr marL="514350" indent="-514350">
              <a:buAutoNum type="arabicPeriod"/>
            </a:pPr>
            <a:r>
              <a:rPr lang="en-GB" dirty="0"/>
              <a:t> How does WH appeal to its audience?</a:t>
            </a:r>
          </a:p>
          <a:p>
            <a:pPr marL="514350" indent="-514350">
              <a:buAutoNum type="arabicPeriod"/>
            </a:pPr>
            <a:endParaRPr lang="en-GB" dirty="0"/>
          </a:p>
          <a:p>
            <a:pPr marL="0" indent="0">
              <a:buNone/>
            </a:pPr>
            <a:r>
              <a:rPr lang="en-GB" b="1" dirty="0"/>
              <a:t>Challenge: </a:t>
            </a:r>
            <a:r>
              <a:rPr lang="en-GB" dirty="0"/>
              <a:t>does WH exclude men?</a:t>
            </a:r>
          </a:p>
        </p:txBody>
      </p:sp>
      <p:sp>
        <p:nvSpPr>
          <p:cNvPr id="4" name="TextBox 3"/>
          <p:cNvSpPr txBox="1"/>
          <p:nvPr/>
        </p:nvSpPr>
        <p:spPr>
          <a:xfrm rot="1967894">
            <a:off x="5988778" y="735520"/>
            <a:ext cx="3256404" cy="584775"/>
          </a:xfrm>
          <a:prstGeom prst="rect">
            <a:avLst/>
          </a:prstGeom>
          <a:solidFill>
            <a:srgbClr val="FFFF00"/>
          </a:solidFill>
        </p:spPr>
        <p:txBody>
          <a:bodyPr wrap="none" rtlCol="0">
            <a:spAutoFit/>
          </a:bodyPr>
          <a:lstStyle/>
          <a:p>
            <a:r>
              <a:rPr lang="en-GB" sz="3200" b="1" dirty="0" smtClean="0"/>
              <a:t>FLASH FORWARD!</a:t>
            </a:r>
            <a:endParaRPr lang="en-GB" sz="3200" b="1" dirty="0"/>
          </a:p>
        </p:txBody>
      </p:sp>
    </p:spTree>
    <p:extLst>
      <p:ext uri="{BB962C8B-B14F-4D97-AF65-F5344CB8AC3E}">
        <p14:creationId xmlns:p14="http://schemas.microsoft.com/office/powerpoint/2010/main" val="6017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 listen to an episode  and pick out </a:t>
            </a:r>
            <a:r>
              <a:rPr lang="en-GB" smtClean="0"/>
              <a:t>more examples</a:t>
            </a:r>
            <a:endParaRPr lang="en-GB"/>
          </a:p>
        </p:txBody>
      </p:sp>
      <p:sp>
        <p:nvSpPr>
          <p:cNvPr id="3" name="Content Placeholder 2"/>
          <p:cNvSpPr>
            <a:spLocks noGrp="1"/>
          </p:cNvSpPr>
          <p:nvPr>
            <p:ph idx="1"/>
          </p:nvPr>
        </p:nvSpPr>
        <p:spPr/>
        <p:txBody>
          <a:bodyPr/>
          <a:lstStyle/>
          <a:p>
            <a:r>
              <a:rPr lang="en-US" dirty="0">
                <a:hlinkClick r:id="rId2"/>
              </a:rPr>
              <a:t>BBC Radio 4 - Woman's Hour, </a:t>
            </a:r>
            <a:r>
              <a:rPr lang="en-US" dirty="0" err="1">
                <a:hlinkClick r:id="rId2"/>
              </a:rPr>
              <a:t>Zeinab</a:t>
            </a:r>
            <a:r>
              <a:rPr lang="en-US" dirty="0">
                <a:hlinkClick r:id="rId2"/>
              </a:rPr>
              <a:t> </a:t>
            </a:r>
            <a:r>
              <a:rPr lang="en-US" dirty="0" err="1">
                <a:hlinkClick r:id="rId2"/>
              </a:rPr>
              <a:t>Badawi</a:t>
            </a:r>
            <a:r>
              <a:rPr lang="en-US" dirty="0">
                <a:hlinkClick r:id="rId2"/>
              </a:rPr>
              <a:t>, Singing and periods, How is the debate over abortion shaping the US election?</a:t>
            </a:r>
            <a:endParaRPr lang="en-GB" dirty="0"/>
          </a:p>
        </p:txBody>
      </p:sp>
    </p:spTree>
    <p:extLst>
      <p:ext uri="{BB962C8B-B14F-4D97-AF65-F5344CB8AC3E}">
        <p14:creationId xmlns:p14="http://schemas.microsoft.com/office/powerpoint/2010/main" val="383685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30CF-C73E-47C5-8AD0-03FC4DCE85A1}"/>
              </a:ext>
            </a:extLst>
          </p:cNvPr>
          <p:cNvSpPr>
            <a:spLocks noGrp="1"/>
          </p:cNvSpPr>
          <p:nvPr>
            <p:ph type="title"/>
          </p:nvPr>
        </p:nvSpPr>
        <p:spPr>
          <a:solidFill>
            <a:schemeClr val="accent1"/>
          </a:solidFill>
        </p:spPr>
        <p:txBody>
          <a:bodyPr>
            <a:normAutofit/>
          </a:bodyPr>
          <a:lstStyle/>
          <a:p>
            <a:r>
              <a:rPr lang="en-GB" dirty="0"/>
              <a:t>2019: Example of stepped questions (a)</a:t>
            </a:r>
          </a:p>
        </p:txBody>
      </p:sp>
      <p:pic>
        <p:nvPicPr>
          <p:cNvPr id="4" name="Content Placeholder 3">
            <a:extLst>
              <a:ext uri="{FF2B5EF4-FFF2-40B4-BE49-F238E27FC236}">
                <a16:creationId xmlns:a16="http://schemas.microsoft.com/office/drawing/2014/main" id="{0AE9A55F-8EA9-44BF-BB46-129E09A2FDCA}"/>
              </a:ext>
            </a:extLst>
          </p:cNvPr>
          <p:cNvPicPr>
            <a:picLocks noGrp="1" noChangeAspect="1"/>
          </p:cNvPicPr>
          <p:nvPr>
            <p:ph idx="1"/>
          </p:nvPr>
        </p:nvPicPr>
        <p:blipFill>
          <a:blip r:embed="rId3"/>
          <a:stretch>
            <a:fillRect/>
          </a:stretch>
        </p:blipFill>
        <p:spPr>
          <a:xfrm>
            <a:off x="1187624" y="2132856"/>
            <a:ext cx="6959245" cy="3192470"/>
          </a:xfrm>
          <a:prstGeom prst="rect">
            <a:avLst/>
          </a:prstGeom>
          <a:ln w="38100">
            <a:solidFill>
              <a:schemeClr val="accent1"/>
            </a:solidFill>
          </a:ln>
        </p:spPr>
      </p:pic>
    </p:spTree>
    <p:extLst>
      <p:ext uri="{BB962C8B-B14F-4D97-AF65-F5344CB8AC3E}">
        <p14:creationId xmlns:p14="http://schemas.microsoft.com/office/powerpoint/2010/main" val="421705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l"/>
            <a:r>
              <a:rPr lang="en-GB" dirty="0"/>
              <a:t>How were the audience grouped?</a:t>
            </a:r>
          </a:p>
        </p:txBody>
      </p:sp>
      <p:sp>
        <p:nvSpPr>
          <p:cNvPr id="3" name="Content Placeholder 2"/>
          <p:cNvSpPr>
            <a:spLocks noGrp="1"/>
          </p:cNvSpPr>
          <p:nvPr>
            <p:ph idx="1"/>
          </p:nvPr>
        </p:nvSpPr>
        <p:spPr>
          <a:ln w="38100">
            <a:solidFill>
              <a:schemeClr val="accent1"/>
            </a:solidFill>
          </a:ln>
        </p:spPr>
        <p:txBody>
          <a:bodyPr>
            <a:normAutofit fontScale="85000" lnSpcReduction="20000"/>
          </a:bodyPr>
          <a:lstStyle/>
          <a:p>
            <a:r>
              <a:rPr lang="en-GB" dirty="0"/>
              <a:t> Audience were targeted by content, reflecting gender, age, lifestyle, and taste – distinct sense of middle-class values highlighted through discussion of dinner parties, tea lights, and </a:t>
            </a:r>
            <a:r>
              <a:rPr lang="en-GB" dirty="0" err="1"/>
              <a:t>hygge</a:t>
            </a:r>
            <a:endParaRPr lang="en-GB" dirty="0"/>
          </a:p>
          <a:p>
            <a:r>
              <a:rPr lang="en-GB" dirty="0"/>
              <a:t>Expectation the female listener will have a historical understanding of have women’s roles have changed since the 1950s</a:t>
            </a:r>
          </a:p>
          <a:p>
            <a:r>
              <a:rPr lang="en-GB" dirty="0"/>
              <a:t> Assumption the women listening are professional and independent</a:t>
            </a:r>
          </a:p>
          <a:p>
            <a:r>
              <a:rPr lang="en-GB" dirty="0"/>
              <a:t> Topics clearly target a middle-class, intelligent, younger audience</a:t>
            </a:r>
          </a:p>
          <a:p>
            <a:r>
              <a:rPr lang="en-GB" dirty="0"/>
              <a:t>1 hour – total discussion. Ability to concentrate? Sustaining interest?</a:t>
            </a:r>
          </a:p>
          <a:p>
            <a:endParaRPr lang="en-GB" dirty="0"/>
          </a:p>
        </p:txBody>
      </p:sp>
    </p:spTree>
    <p:extLst>
      <p:ext uri="{BB962C8B-B14F-4D97-AF65-F5344CB8AC3E}">
        <p14:creationId xmlns:p14="http://schemas.microsoft.com/office/powerpoint/2010/main" val="107929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6248-06F3-468D-8A40-AA604619D5A2}"/>
              </a:ext>
            </a:extLst>
          </p:cNvPr>
          <p:cNvSpPr>
            <a:spLocks noGrp="1"/>
          </p:cNvSpPr>
          <p:nvPr>
            <p:ph type="title"/>
          </p:nvPr>
        </p:nvSpPr>
        <p:spPr>
          <a:xfrm>
            <a:off x="272188" y="200113"/>
            <a:ext cx="7886700" cy="1325563"/>
          </a:xfrm>
          <a:solidFill>
            <a:srgbClr val="92D050"/>
          </a:solidFill>
        </p:spPr>
        <p:txBody>
          <a:bodyPr/>
          <a:lstStyle/>
          <a:p>
            <a:pPr algn="l"/>
            <a:r>
              <a:rPr lang="en-GB" dirty="0"/>
              <a:t>Review</a:t>
            </a:r>
          </a:p>
        </p:txBody>
      </p:sp>
      <p:sp>
        <p:nvSpPr>
          <p:cNvPr id="3" name="Content Placeholder 2">
            <a:extLst>
              <a:ext uri="{FF2B5EF4-FFF2-40B4-BE49-F238E27FC236}">
                <a16:creationId xmlns:a16="http://schemas.microsoft.com/office/drawing/2014/main" id="{DE920DBE-EBF9-46A0-B3C3-D53FE2B0F8E9}"/>
              </a:ext>
            </a:extLst>
          </p:cNvPr>
          <p:cNvSpPr>
            <a:spLocks noGrp="1"/>
          </p:cNvSpPr>
          <p:nvPr>
            <p:ph idx="1"/>
          </p:nvPr>
        </p:nvSpPr>
        <p:spPr>
          <a:ln w="38100">
            <a:noFill/>
          </a:ln>
        </p:spPr>
        <p:txBody>
          <a:bodyPr/>
          <a:lstStyle/>
          <a:p>
            <a:pPr marL="514350" indent="-514350">
              <a:buAutoNum type="arabicPeriod"/>
            </a:pPr>
            <a:r>
              <a:rPr lang="en-GB" dirty="0"/>
              <a:t>What is appealing about radio to an audience?</a:t>
            </a:r>
          </a:p>
          <a:p>
            <a:pPr marL="514350" indent="-514350">
              <a:buAutoNum type="arabicPeriod"/>
            </a:pPr>
            <a:r>
              <a:rPr lang="en-GB" dirty="0"/>
              <a:t> Summarise the target audience of WH – think about mass, or specialised?</a:t>
            </a:r>
          </a:p>
          <a:p>
            <a:pPr marL="514350" indent="-514350">
              <a:buAutoNum type="arabicPeriod"/>
            </a:pPr>
            <a:r>
              <a:rPr lang="en-GB" dirty="0"/>
              <a:t> How does WH appeal to its audience?</a:t>
            </a:r>
          </a:p>
          <a:p>
            <a:pPr marL="514350" indent="-514350">
              <a:buAutoNum type="arabicPeriod"/>
            </a:pPr>
            <a:endParaRPr lang="en-GB" dirty="0"/>
          </a:p>
          <a:p>
            <a:pPr marL="0" indent="0">
              <a:buNone/>
            </a:pPr>
            <a:r>
              <a:rPr lang="en-GB" b="1" dirty="0"/>
              <a:t>Challenge: </a:t>
            </a:r>
            <a:r>
              <a:rPr lang="en-GB" dirty="0"/>
              <a:t>does WH exclude men?</a:t>
            </a:r>
          </a:p>
        </p:txBody>
      </p:sp>
      <p:sp>
        <p:nvSpPr>
          <p:cNvPr id="4" name="TextBox 3"/>
          <p:cNvSpPr txBox="1"/>
          <p:nvPr/>
        </p:nvSpPr>
        <p:spPr>
          <a:xfrm rot="1967894">
            <a:off x="5988778" y="735520"/>
            <a:ext cx="3256404" cy="584775"/>
          </a:xfrm>
          <a:prstGeom prst="rect">
            <a:avLst/>
          </a:prstGeom>
          <a:solidFill>
            <a:srgbClr val="FFFF00"/>
          </a:solidFill>
        </p:spPr>
        <p:txBody>
          <a:bodyPr wrap="none" rtlCol="0">
            <a:spAutoFit/>
          </a:bodyPr>
          <a:lstStyle/>
          <a:p>
            <a:r>
              <a:rPr lang="en-GB" sz="3200" b="1" dirty="0" smtClean="0"/>
              <a:t>FLASH FORWARD!</a:t>
            </a:r>
            <a:endParaRPr lang="en-GB" sz="3200" b="1" dirty="0"/>
          </a:p>
        </p:txBody>
      </p:sp>
    </p:spTree>
    <p:extLst>
      <p:ext uri="{BB962C8B-B14F-4D97-AF65-F5344CB8AC3E}">
        <p14:creationId xmlns:p14="http://schemas.microsoft.com/office/powerpoint/2010/main" val="371929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48" y="2426400"/>
            <a:ext cx="7886700" cy="1325563"/>
          </a:xfrm>
          <a:solidFill>
            <a:srgbClr val="92D050"/>
          </a:solidFill>
        </p:spPr>
        <p:txBody>
          <a:bodyPr/>
          <a:lstStyle/>
          <a:p>
            <a:r>
              <a:rPr lang="en-GB" b="1" dirty="0" smtClean="0"/>
              <a:t>One way to appeal to an audience is through THE MEDIUM</a:t>
            </a:r>
            <a:endParaRPr lang="en-GB" b="1" dirty="0"/>
          </a:p>
        </p:txBody>
      </p:sp>
    </p:spTree>
    <p:extLst>
      <p:ext uri="{BB962C8B-B14F-4D97-AF65-F5344CB8AC3E}">
        <p14:creationId xmlns:p14="http://schemas.microsoft.com/office/powerpoint/2010/main" val="69153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929898"/>
          </a:xfrm>
          <a:solidFill>
            <a:srgbClr val="92D050"/>
          </a:solidFill>
        </p:spPr>
        <p:txBody>
          <a:bodyPr/>
          <a:lstStyle/>
          <a:p>
            <a:pPr algn="l"/>
            <a:r>
              <a:rPr lang="en-GB" dirty="0"/>
              <a:t>What is </a:t>
            </a:r>
            <a:r>
              <a:rPr lang="en-GB" dirty="0" smtClean="0"/>
              <a:t>the appeal of radio</a:t>
            </a:r>
            <a:r>
              <a:rPr lang="en-GB"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9979047"/>
              </p:ext>
            </p:extLst>
          </p:nvPr>
        </p:nvGraphicFramePr>
        <p:xfrm>
          <a:off x="294468" y="1177871"/>
          <a:ext cx="8632556" cy="5275467"/>
        </p:xfrm>
        <a:graphic>
          <a:graphicData uri="http://schemas.openxmlformats.org/drawingml/2006/table">
            <a:tbl>
              <a:tblPr firstRow="1" bandRow="1">
                <a:tableStyleId>{93296810-A885-4BE3-A3E7-6D5BEEA58F35}</a:tableStyleId>
              </a:tblPr>
              <a:tblGrid>
                <a:gridCol w="2730067">
                  <a:extLst>
                    <a:ext uri="{9D8B030D-6E8A-4147-A177-3AD203B41FA5}">
                      <a16:colId xmlns:a16="http://schemas.microsoft.com/office/drawing/2014/main" val="2553121353"/>
                    </a:ext>
                  </a:extLst>
                </a:gridCol>
                <a:gridCol w="5902489">
                  <a:extLst>
                    <a:ext uri="{9D8B030D-6E8A-4147-A177-3AD203B41FA5}">
                      <a16:colId xmlns:a16="http://schemas.microsoft.com/office/drawing/2014/main" val="4273864223"/>
                    </a:ext>
                  </a:extLst>
                </a:gridCol>
              </a:tblGrid>
              <a:tr h="562203">
                <a:tc>
                  <a:txBody>
                    <a:bodyPr/>
                    <a:lstStyle/>
                    <a:p>
                      <a:r>
                        <a:rPr lang="en-GB" sz="2400" dirty="0"/>
                        <a:t>Medium</a:t>
                      </a:r>
                    </a:p>
                  </a:txBody>
                  <a:tcPr anchor="ctr"/>
                </a:tc>
                <a:tc>
                  <a:txBody>
                    <a:bodyPr/>
                    <a:lstStyle/>
                    <a:p>
                      <a:r>
                        <a:rPr lang="en-GB" sz="2400" dirty="0"/>
                        <a:t>Explanation</a:t>
                      </a:r>
                    </a:p>
                  </a:txBody>
                  <a:tcPr anchor="ctr"/>
                </a:tc>
                <a:extLst>
                  <a:ext uri="{0D108BD9-81ED-4DB2-BD59-A6C34878D82A}">
                    <a16:rowId xmlns:a16="http://schemas.microsoft.com/office/drawing/2014/main" val="2583903764"/>
                  </a:ext>
                </a:extLst>
              </a:tr>
              <a:tr h="970378">
                <a:tc>
                  <a:txBody>
                    <a:bodyPr/>
                    <a:lstStyle/>
                    <a:p>
                      <a:r>
                        <a:rPr lang="en-GB" sz="2400" dirty="0"/>
                        <a:t>Blind medium</a:t>
                      </a:r>
                    </a:p>
                  </a:txBody>
                  <a:tcPr anchor="ctr"/>
                </a:tc>
                <a:tc>
                  <a:txBody>
                    <a:bodyPr/>
                    <a:lstStyle/>
                    <a:p>
                      <a:r>
                        <a:rPr lang="en-GB" sz="2400" dirty="0"/>
                        <a:t>Hearing, with no visual images. Imagination?</a:t>
                      </a:r>
                    </a:p>
                  </a:txBody>
                  <a:tcPr anchor="ctr"/>
                </a:tc>
                <a:extLst>
                  <a:ext uri="{0D108BD9-81ED-4DB2-BD59-A6C34878D82A}">
                    <a16:rowId xmlns:a16="http://schemas.microsoft.com/office/drawing/2014/main" val="4150105730"/>
                  </a:ext>
                </a:extLst>
              </a:tr>
              <a:tr h="1386254">
                <a:tc>
                  <a:txBody>
                    <a:bodyPr/>
                    <a:lstStyle/>
                    <a:p>
                      <a:r>
                        <a:rPr lang="en-GB" sz="2400" dirty="0"/>
                        <a:t>Companion medium</a:t>
                      </a:r>
                    </a:p>
                  </a:txBody>
                  <a:tcPr anchor="ctr"/>
                </a:tc>
                <a:tc>
                  <a:txBody>
                    <a:bodyPr/>
                    <a:lstStyle/>
                    <a:p>
                      <a:r>
                        <a:rPr lang="en-GB" sz="2400" dirty="0"/>
                        <a:t>Strong sense of personal communication. Interactive opportunities</a:t>
                      </a:r>
                      <a:r>
                        <a:rPr lang="en-GB" sz="2400" baseline="0" dirty="0"/>
                        <a:t> so call or text in/get a ‘mention/phone-ins</a:t>
                      </a:r>
                      <a:endParaRPr lang="en-GB" sz="2400" dirty="0"/>
                    </a:p>
                  </a:txBody>
                  <a:tcPr anchor="ctr"/>
                </a:tc>
                <a:extLst>
                  <a:ext uri="{0D108BD9-81ED-4DB2-BD59-A6C34878D82A}">
                    <a16:rowId xmlns:a16="http://schemas.microsoft.com/office/drawing/2014/main" val="2038808829"/>
                  </a:ext>
                </a:extLst>
              </a:tr>
              <a:tr h="970378">
                <a:tc>
                  <a:txBody>
                    <a:bodyPr/>
                    <a:lstStyle/>
                    <a:p>
                      <a:r>
                        <a:rPr lang="en-GB" sz="2400" dirty="0"/>
                        <a:t>Intimate medium</a:t>
                      </a:r>
                    </a:p>
                  </a:txBody>
                  <a:tcPr anchor="ctr"/>
                </a:tc>
                <a:tc>
                  <a:txBody>
                    <a:bodyPr/>
                    <a:lstStyle/>
                    <a:p>
                      <a:r>
                        <a:rPr lang="en-GB" sz="2400" dirty="0"/>
                        <a:t>Personal, encourages intimacy by mode of direct address</a:t>
                      </a:r>
                    </a:p>
                  </a:txBody>
                  <a:tcPr anchor="ctr"/>
                </a:tc>
                <a:extLst>
                  <a:ext uri="{0D108BD9-81ED-4DB2-BD59-A6C34878D82A}">
                    <a16:rowId xmlns:a16="http://schemas.microsoft.com/office/drawing/2014/main" val="2533941944"/>
                  </a:ext>
                </a:extLst>
              </a:tr>
              <a:tr h="1386254">
                <a:tc>
                  <a:txBody>
                    <a:bodyPr/>
                    <a:lstStyle/>
                    <a:p>
                      <a:r>
                        <a:rPr lang="en-GB" sz="2400" dirty="0"/>
                        <a:t>Undemanding</a:t>
                      </a:r>
                      <a:r>
                        <a:rPr lang="en-GB" sz="2400" baseline="0" dirty="0"/>
                        <a:t> medium</a:t>
                      </a:r>
                      <a:endParaRPr lang="en-GB" sz="2400" dirty="0"/>
                    </a:p>
                  </a:txBody>
                  <a:tcPr anchor="ctr"/>
                </a:tc>
                <a:tc>
                  <a:txBody>
                    <a:bodyPr/>
                    <a:lstStyle/>
                    <a:p>
                      <a:r>
                        <a:rPr lang="en-GB" sz="2400" dirty="0"/>
                        <a:t>Ability</a:t>
                      </a:r>
                      <a:r>
                        <a:rPr lang="en-GB" sz="2400" baseline="0" dirty="0"/>
                        <a:t> to do other things whilst listening; a listener doesn’t need to devote all of their time to the platform</a:t>
                      </a:r>
                      <a:endParaRPr lang="en-GB" sz="2400" dirty="0"/>
                    </a:p>
                  </a:txBody>
                  <a:tcPr anchor="ctr"/>
                </a:tc>
                <a:extLst>
                  <a:ext uri="{0D108BD9-81ED-4DB2-BD59-A6C34878D82A}">
                    <a16:rowId xmlns:a16="http://schemas.microsoft.com/office/drawing/2014/main" val="659445709"/>
                  </a:ext>
                </a:extLst>
              </a:tr>
            </a:tbl>
          </a:graphicData>
        </a:graphic>
      </p:graphicFrame>
    </p:spTree>
    <p:extLst>
      <p:ext uri="{BB962C8B-B14F-4D97-AF65-F5344CB8AC3E}">
        <p14:creationId xmlns:p14="http://schemas.microsoft.com/office/powerpoint/2010/main" val="236596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48" y="2426400"/>
            <a:ext cx="7886700" cy="1325563"/>
          </a:xfrm>
          <a:solidFill>
            <a:srgbClr val="92D050"/>
          </a:solidFill>
        </p:spPr>
        <p:txBody>
          <a:bodyPr>
            <a:normAutofit fontScale="90000"/>
          </a:bodyPr>
          <a:lstStyle/>
          <a:p>
            <a:r>
              <a:rPr lang="en-GB" b="1" dirty="0" smtClean="0"/>
              <a:t>Another way to appeal to an audience is through THE CHOICE OF HOSTS</a:t>
            </a:r>
            <a:endParaRPr lang="en-GB" b="1" dirty="0"/>
          </a:p>
        </p:txBody>
      </p:sp>
    </p:spTree>
    <p:extLst>
      <p:ext uri="{BB962C8B-B14F-4D97-AF65-F5344CB8AC3E}">
        <p14:creationId xmlns:p14="http://schemas.microsoft.com/office/powerpoint/2010/main" val="10905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14" y="142740"/>
            <a:ext cx="7886700" cy="659517"/>
          </a:xfrm>
          <a:solidFill>
            <a:srgbClr val="92D050"/>
          </a:solidFill>
        </p:spPr>
        <p:txBody>
          <a:bodyPr>
            <a:normAutofit fontScale="90000"/>
          </a:bodyPr>
          <a:lstStyle/>
          <a:p>
            <a:pPr algn="l"/>
            <a:r>
              <a:rPr lang="en-GB" dirty="0"/>
              <a:t>WH Hosts – </a:t>
            </a:r>
            <a:r>
              <a:rPr lang="en-GB" dirty="0" err="1" smtClean="0"/>
              <a:t>Nual</a:t>
            </a:r>
            <a:r>
              <a:rPr lang="en-GB" dirty="0" err="1" smtClean="0"/>
              <a:t>a</a:t>
            </a:r>
            <a:r>
              <a:rPr lang="en-GB" dirty="0" smtClean="0"/>
              <a:t> McGovern</a:t>
            </a:r>
            <a:endParaRPr lang="en-GB" dirty="0"/>
          </a:p>
        </p:txBody>
      </p:sp>
      <p:sp>
        <p:nvSpPr>
          <p:cNvPr id="3" name="Content Placeholder 2"/>
          <p:cNvSpPr>
            <a:spLocks noGrp="1"/>
          </p:cNvSpPr>
          <p:nvPr>
            <p:ph sz="half" idx="1"/>
          </p:nvPr>
        </p:nvSpPr>
        <p:spPr>
          <a:xfrm>
            <a:off x="210914" y="922149"/>
            <a:ext cx="5853456" cy="4983162"/>
          </a:xfrm>
          <a:ln w="28575">
            <a:noFill/>
          </a:ln>
        </p:spPr>
        <p:txBody>
          <a:bodyPr>
            <a:noAutofit/>
          </a:bodyPr>
          <a:lstStyle/>
          <a:p>
            <a:pPr marL="0" indent="0">
              <a:buNone/>
            </a:pPr>
            <a:r>
              <a:rPr lang="en-US" sz="1700" dirty="0" smtClean="0"/>
              <a:t>‘</a:t>
            </a:r>
            <a:r>
              <a:rPr lang="en-US" sz="1700" dirty="0" err="1" smtClean="0"/>
              <a:t>Nuala</a:t>
            </a:r>
            <a:r>
              <a:rPr lang="en-US" sz="1700" dirty="0" smtClean="0"/>
              <a:t> </a:t>
            </a:r>
            <a:r>
              <a:rPr lang="en-US" sz="1700" dirty="0"/>
              <a:t>McGovern joins the Woman's Hour presenting team on 13 May. She is already a much-loved voice for Woman’s Hour listeners, having previously hosted the </a:t>
            </a:r>
            <a:r>
              <a:rPr lang="en-US" sz="1700" dirty="0" err="1"/>
              <a:t>programme</a:t>
            </a:r>
            <a:r>
              <a:rPr lang="en-US" sz="1700" dirty="0"/>
              <a:t> in 2023 to cover Emma Barnett’s maternity leave. She hosted the live reveal of the Woman's Hour 2023 Power List, which included interviewing captain of the England women’s football team, Leah Williamson, who topped the list. During her time on the </a:t>
            </a:r>
            <a:r>
              <a:rPr lang="en-US" sz="1700" dirty="0" err="1"/>
              <a:t>programme</a:t>
            </a:r>
            <a:r>
              <a:rPr lang="en-US" sz="1700" dirty="0"/>
              <a:t>, </a:t>
            </a:r>
            <a:r>
              <a:rPr lang="en-US" sz="1700" dirty="0" err="1"/>
              <a:t>Nuala</a:t>
            </a:r>
            <a:r>
              <a:rPr lang="en-US" sz="1700" dirty="0"/>
              <a:t> interviewed an incredible line-up of women including Malala Yousafzai, Laura Dern, </a:t>
            </a:r>
            <a:r>
              <a:rPr lang="en-US" sz="1700" dirty="0" err="1"/>
              <a:t>Rosamund</a:t>
            </a:r>
            <a:r>
              <a:rPr lang="en-US" sz="1700" dirty="0"/>
              <a:t> Pike, Arlo Parks, and the Deputy Commissioner of the Met Police Dame Lynne Owens, who spoke about women's safety.</a:t>
            </a:r>
          </a:p>
          <a:p>
            <a:pPr marL="0" indent="0">
              <a:buNone/>
            </a:pPr>
            <a:r>
              <a:rPr lang="en-US" sz="1700" dirty="0" err="1"/>
              <a:t>Nuala</a:t>
            </a:r>
            <a:r>
              <a:rPr lang="en-US" sz="1700" dirty="0"/>
              <a:t> brings a wealth of live broadcasting experience to Woman’s Hour: in her 20-year career, she has presented across the BBC network, and is currently one of the leading presenters on the BBC World Service. She has reported for the BBC on many of the most important events in recent history, including as part of BBC radio’s prestigious ceremonial team, commentating at both the funeral of Queen Elizabeth II and the coronation of King Charles III and as the lead presenter for Donald Trump’s inauguration in Washington, D.C. for the World Service. As well as journalistic rigor, </a:t>
            </a:r>
            <a:r>
              <a:rPr lang="en-US" sz="1700" dirty="0" err="1"/>
              <a:t>Nuala</a:t>
            </a:r>
            <a:r>
              <a:rPr lang="en-US" sz="1700" dirty="0"/>
              <a:t> is known for her warm and empathetic approach to interviews, making her the perfect fit for the diverse range of stories covered by Woman’s Hour</a:t>
            </a:r>
            <a:r>
              <a:rPr lang="en-US" sz="1700" dirty="0" smtClean="0"/>
              <a:t>.’ (from the BBC website)</a:t>
            </a:r>
            <a:endParaRPr lang="en-US" sz="1700" dirty="0"/>
          </a:p>
          <a:p>
            <a:pPr marL="0" indent="0">
              <a:spcAft>
                <a:spcPts val="600"/>
              </a:spcAft>
              <a:buNone/>
            </a:pPr>
            <a:endParaRPr lang="en-GB" sz="1700" dirty="0"/>
          </a:p>
        </p:txBody>
      </p:sp>
      <p:pic>
        <p:nvPicPr>
          <p:cNvPr id="1026" name="Picture 2" descr="https://ichef.bbci.co.uk/images/ic/336xn/p0hrj5np.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34974" y="3036498"/>
            <a:ext cx="3079630" cy="2007821"/>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0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306"/>
            <a:ext cx="7886700" cy="662094"/>
          </a:xfrm>
          <a:solidFill>
            <a:srgbClr val="92D050"/>
          </a:solidFill>
        </p:spPr>
        <p:txBody>
          <a:bodyPr>
            <a:normAutofit fontScale="90000"/>
          </a:bodyPr>
          <a:lstStyle/>
          <a:p>
            <a:pPr algn="l"/>
            <a:r>
              <a:rPr lang="en-GB" dirty="0"/>
              <a:t>WH Hosts – Anita Rani </a:t>
            </a:r>
          </a:p>
        </p:txBody>
      </p:sp>
      <p:sp>
        <p:nvSpPr>
          <p:cNvPr id="3" name="Content Placeholder 2"/>
          <p:cNvSpPr>
            <a:spLocks noGrp="1"/>
          </p:cNvSpPr>
          <p:nvPr>
            <p:ph sz="half" idx="1"/>
          </p:nvPr>
        </p:nvSpPr>
        <p:spPr>
          <a:xfrm>
            <a:off x="155860" y="1112103"/>
            <a:ext cx="5720400" cy="4983162"/>
          </a:xfrm>
          <a:ln w="28575">
            <a:noFill/>
          </a:ln>
        </p:spPr>
        <p:txBody>
          <a:bodyPr>
            <a:noAutofit/>
          </a:bodyPr>
          <a:lstStyle/>
          <a:p>
            <a:pPr marL="0" indent="0">
              <a:buNone/>
            </a:pPr>
            <a:r>
              <a:rPr lang="en-US" sz="1700" dirty="0" smtClean="0"/>
              <a:t>‘An </a:t>
            </a:r>
            <a:r>
              <a:rPr lang="en-US" sz="1700" dirty="0"/>
              <a:t>RTS Award-winning broadcaster with a career spanning nearly 20 years, Anita Rani is a hugely popular presenter with TV audiences. As one of the lead presenters on BBC One’s </a:t>
            </a:r>
            <a:r>
              <a:rPr lang="en-US" sz="1700" dirty="0" err="1"/>
              <a:t>Countryfile</a:t>
            </a:r>
            <a:r>
              <a:rPr lang="en-US" sz="1700" dirty="0"/>
              <a:t>, Anita has become a familiar face on British television whilst also presenting a range of explorative documentaries for the BBC including Bollywood: The World’s Biggest Film Industry; My Family, Partition and Me: India 1947, War On Plastic with Hugh and Anita alongside Hugh </a:t>
            </a:r>
            <a:r>
              <a:rPr lang="en-US" sz="1700" dirty="0" err="1"/>
              <a:t>Fearnley-Whittingstall</a:t>
            </a:r>
            <a:r>
              <a:rPr lang="en-US" sz="1700" dirty="0"/>
              <a:t>, social history series Saved by a Stranger as well as hosting the quiz show The Answer Trap on Channel 4.</a:t>
            </a:r>
          </a:p>
          <a:p>
            <a:pPr marL="0" indent="0">
              <a:buNone/>
            </a:pPr>
            <a:r>
              <a:rPr lang="en-US" sz="1700" dirty="0"/>
              <a:t>Anita’s TV projects have included presenting Channel 4’s Britain’s Best Parent?, appearing on Celebrity </a:t>
            </a:r>
            <a:r>
              <a:rPr lang="en-US" sz="1700" dirty="0" err="1"/>
              <a:t>Gogglebox</a:t>
            </a:r>
            <a:r>
              <a:rPr lang="en-US" sz="1700" dirty="0"/>
              <a:t> alongside her father and presenting Beneath The Crown, a YouTube series for Netflix described as the ultimate viewing companion to the latest series of the hit show, The Crown.</a:t>
            </a:r>
          </a:p>
          <a:p>
            <a:pPr marL="0" indent="0">
              <a:buNone/>
            </a:pPr>
            <a:r>
              <a:rPr lang="en-US" sz="1700" dirty="0"/>
              <a:t>Growing up in Bradford, Anita had her own radio show on Sunrise Radio at the age of 14, joining the BBC’s Asian Network in 2005 and covering numerous slots for BBC Radio 2.</a:t>
            </a:r>
          </a:p>
          <a:p>
            <a:pPr marL="0" indent="0">
              <a:buNone/>
            </a:pPr>
            <a:r>
              <a:rPr lang="en-US" sz="1700" dirty="0"/>
              <a:t>Anita’s memoir, </a:t>
            </a:r>
            <a:r>
              <a:rPr lang="en-US" sz="1700" i="1" dirty="0"/>
              <a:t>The Right Sort of Girl </a:t>
            </a:r>
            <a:r>
              <a:rPr lang="en-US" sz="1700" dirty="0"/>
              <a:t>was published July 2021</a:t>
            </a:r>
            <a:r>
              <a:rPr lang="en-US" sz="1700" dirty="0" smtClean="0"/>
              <a:t>.’ (from the BBC website)</a:t>
            </a:r>
            <a:endParaRPr lang="en-US" sz="1700" dirty="0"/>
          </a:p>
          <a:p>
            <a:pPr marL="0" indent="0">
              <a:buNone/>
            </a:pPr>
            <a:endParaRPr lang="en-GB" sz="1700" dirty="0"/>
          </a:p>
        </p:txBody>
      </p:sp>
      <p:pic>
        <p:nvPicPr>
          <p:cNvPr id="6" name="Content Placeholder 5">
            <a:extLst>
              <a:ext uri="{FF2B5EF4-FFF2-40B4-BE49-F238E27FC236}">
                <a16:creationId xmlns:a16="http://schemas.microsoft.com/office/drawing/2014/main" id="{955188EE-AFD9-12CB-9FB3-3A64F17FE172}"/>
              </a:ext>
            </a:extLst>
          </p:cNvPr>
          <p:cNvPicPr>
            <a:picLocks noGrp="1" noChangeAspect="1"/>
          </p:cNvPicPr>
          <p:nvPr>
            <p:ph sz="half" idx="2"/>
          </p:nvPr>
        </p:nvPicPr>
        <p:blipFill>
          <a:blip r:embed="rId2"/>
          <a:stretch>
            <a:fillRect/>
          </a:stretch>
        </p:blipFill>
        <p:spPr>
          <a:xfrm>
            <a:off x="5876260" y="1600199"/>
            <a:ext cx="3009990" cy="4006971"/>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87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48" y="1403512"/>
            <a:ext cx="7886700" cy="2874020"/>
          </a:xfrm>
          <a:solidFill>
            <a:srgbClr val="92D050"/>
          </a:solidFill>
        </p:spPr>
        <p:txBody>
          <a:bodyPr>
            <a:normAutofit fontScale="90000"/>
          </a:bodyPr>
          <a:lstStyle/>
          <a:p>
            <a:r>
              <a:rPr lang="en-GB" b="1" dirty="0" smtClean="0"/>
              <a:t>Another way to appeal to an audience is through choosing to target a MASS AUDIENCE or a SPECIALISED AUDIENCE. What is Woman’s Hour?</a:t>
            </a:r>
            <a:endParaRPr lang="en-GB" b="1" dirty="0"/>
          </a:p>
        </p:txBody>
      </p:sp>
    </p:spTree>
    <p:extLst>
      <p:ext uri="{BB962C8B-B14F-4D97-AF65-F5344CB8AC3E}">
        <p14:creationId xmlns:p14="http://schemas.microsoft.com/office/powerpoint/2010/main" val="2674515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TotalTime>
  <Words>2002</Words>
  <Application>Microsoft Office PowerPoint</Application>
  <PresentationFormat>On-screen Show (4:3)</PresentationFormat>
  <Paragraphs>113</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Libre Franklin</vt:lpstr>
      <vt:lpstr>Office Theme</vt:lpstr>
      <vt:lpstr>COM 1 SEC B</vt:lpstr>
      <vt:lpstr>Review task from last lesson – how did you do?</vt:lpstr>
      <vt:lpstr>Review</vt:lpstr>
      <vt:lpstr>One way to appeal to an audience is through THE MEDIUM</vt:lpstr>
      <vt:lpstr>What is the appeal of radio? </vt:lpstr>
      <vt:lpstr>Another way to appeal to an audience is through THE CHOICE OF HOSTS</vt:lpstr>
      <vt:lpstr>WH Hosts – Nuala McGovern</vt:lpstr>
      <vt:lpstr>WH Hosts – Anita Rani </vt:lpstr>
      <vt:lpstr>Another way to appeal to an audience is through choosing to target a MASS AUDIENCE or a SPECIALISED AUDIENCE. What is Woman’s Hour?</vt:lpstr>
      <vt:lpstr>WH Audiences – mass or specialised?  </vt:lpstr>
      <vt:lpstr>From ‘The Metro’</vt:lpstr>
      <vt:lpstr>WH: Audience </vt:lpstr>
      <vt:lpstr>Mass vs specialised audiences </vt:lpstr>
      <vt:lpstr>Mass vs specialised audiences </vt:lpstr>
      <vt:lpstr>Another way to appeal to an audience is through INTERACTION</vt:lpstr>
      <vt:lpstr>PowerPoint Presentation</vt:lpstr>
      <vt:lpstr>PowerPoint Presentation</vt:lpstr>
      <vt:lpstr>Clay Shirky, ‘End of Audience Theory’</vt:lpstr>
      <vt:lpstr>Evaluating Shirky</vt:lpstr>
      <vt:lpstr>In summary: How does WH appeal to audiences?</vt:lpstr>
      <vt:lpstr>Review</vt:lpstr>
      <vt:lpstr>Task – listen to an episode  and pick out more examples</vt:lpstr>
      <vt:lpstr>2019: Example of stepped questions (a)</vt:lpstr>
      <vt:lpstr>How were the audience grouped?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11</cp:revision>
  <dcterms:created xsi:type="dcterms:W3CDTF">2023-11-14T11:22:47Z</dcterms:created>
  <dcterms:modified xsi:type="dcterms:W3CDTF">2024-04-24T11:36:17Z</dcterms:modified>
</cp:coreProperties>
</file>