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72" r:id="rId2"/>
    <p:sldId id="305" r:id="rId3"/>
    <p:sldId id="307" r:id="rId4"/>
    <p:sldId id="310" r:id="rId5"/>
    <p:sldId id="379" r:id="rId6"/>
    <p:sldId id="311" r:id="rId7"/>
    <p:sldId id="346" r:id="rId8"/>
    <p:sldId id="294" r:id="rId9"/>
    <p:sldId id="368" r:id="rId10"/>
    <p:sldId id="369" r:id="rId11"/>
    <p:sldId id="347" r:id="rId12"/>
    <p:sldId id="370" r:id="rId13"/>
    <p:sldId id="378" r:id="rId14"/>
    <p:sldId id="363" r:id="rId15"/>
    <p:sldId id="308" r:id="rId16"/>
    <p:sldId id="380" r:id="rId1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re Howard-Saunders" initials="CH" lastIdx="1" clrIdx="0">
    <p:extLst>
      <p:ext uri="{19B8F6BF-5375-455C-9EA6-DF929625EA0E}">
        <p15:presenceInfo xmlns:p15="http://schemas.microsoft.com/office/powerpoint/2012/main" userId="c21fb37210b29a2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85" d="100"/>
          <a:sy n="85" d="100"/>
        </p:scale>
        <p:origin x="132" y="5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8-20T18:37:44.076" idx="1">
    <p:pos x="10" y="10"/>
    <p:text/>
    <p:extLst>
      <p:ext uri="{C676402C-5697-4E1C-873F-D02D1690AC5C}">
        <p15:threadingInfo xmlns:p15="http://schemas.microsoft.com/office/powerpoint/2012/main" timeZoneBias="-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ABFDA1F-5503-457F-836C-C5CC9CC91778}" type="datetimeFigureOut">
              <a:rPr lang="en-GB" smtClean="0"/>
              <a:t>26/04/2024</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63A6C79-F575-4A06-BD6C-4B9D7C67AFD2}" type="slidenum">
              <a:rPr lang="en-GB" smtClean="0"/>
              <a:t>‹#›</a:t>
            </a:fld>
            <a:endParaRPr lang="en-GB"/>
          </a:p>
        </p:txBody>
      </p:sp>
    </p:spTree>
    <p:extLst>
      <p:ext uri="{BB962C8B-B14F-4D97-AF65-F5344CB8AC3E}">
        <p14:creationId xmlns:p14="http://schemas.microsoft.com/office/powerpoint/2010/main" val="3581827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1241425"/>
            <a:ext cx="4464050" cy="3349625"/>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F8E717-ACE4-453D-8FB3-8A2931F7BBE1}"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Header Placeholder 4"/>
          <p:cNvSpPr>
            <a:spLocks noGrp="1"/>
          </p:cNvSpPr>
          <p:nvPr>
            <p:ph type="hd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Calibri" panose="020F0502020204030204"/>
                <a:ea typeface="+mn-ea"/>
                <a:cs typeface="+mn-cs"/>
              </a:rPr>
              <a:t>Term 1 Lesson 1</a:t>
            </a:r>
          </a:p>
        </p:txBody>
      </p:sp>
    </p:spTree>
    <p:extLst>
      <p:ext uri="{BB962C8B-B14F-4D97-AF65-F5344CB8AC3E}">
        <p14:creationId xmlns:p14="http://schemas.microsoft.com/office/powerpoint/2010/main" val="4460887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 A3 sheets</a:t>
            </a:r>
          </a:p>
        </p:txBody>
      </p:sp>
      <p:sp>
        <p:nvSpPr>
          <p:cNvPr id="4" name="Slide Number Placeholder 3"/>
          <p:cNvSpPr>
            <a:spLocks noGrp="1"/>
          </p:cNvSpPr>
          <p:nvPr>
            <p:ph type="sldNum" sz="quarter" idx="10"/>
          </p:nvPr>
        </p:nvSpPr>
        <p:spPr/>
        <p:txBody>
          <a:bodyPr/>
          <a:lstStyle/>
          <a:p>
            <a:fld id="{6EB3ADAB-20C1-4A8D-AC06-5F6D9ED732FC}" type="slidenum">
              <a:rPr lang="en-GB" smtClean="0"/>
              <a:t>15</a:t>
            </a:fld>
            <a:endParaRPr lang="en-GB"/>
          </a:p>
        </p:txBody>
      </p:sp>
    </p:spTree>
    <p:extLst>
      <p:ext uri="{BB962C8B-B14F-4D97-AF65-F5344CB8AC3E}">
        <p14:creationId xmlns:p14="http://schemas.microsoft.com/office/powerpoint/2010/main" val="838753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11033E-AE6D-4EAB-8455-1287F91229AE}" type="datetimeFigureOut">
              <a:rPr lang="en-GB" smtClean="0"/>
              <a:t>26/04/2024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8F2C59-894F-43DC-831C-B583E76BB3B7}" type="slidenum">
              <a:rPr lang="en-GB" smtClean="0"/>
              <a:t>‹#›</a:t>
            </a:fld>
            <a:endParaRPr lang="en-GB"/>
          </a:p>
        </p:txBody>
      </p:sp>
    </p:spTree>
    <p:extLst>
      <p:ext uri="{BB962C8B-B14F-4D97-AF65-F5344CB8AC3E}">
        <p14:creationId xmlns:p14="http://schemas.microsoft.com/office/powerpoint/2010/main" val="1877717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11033E-AE6D-4EAB-8455-1287F91229AE}" type="datetimeFigureOut">
              <a:rPr lang="en-GB" smtClean="0"/>
              <a:t>26/04/2024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8F2C59-894F-43DC-831C-B583E76BB3B7}" type="slidenum">
              <a:rPr lang="en-GB" smtClean="0"/>
              <a:t>‹#›</a:t>
            </a:fld>
            <a:endParaRPr lang="en-GB"/>
          </a:p>
        </p:txBody>
      </p:sp>
    </p:spTree>
    <p:extLst>
      <p:ext uri="{BB962C8B-B14F-4D97-AF65-F5344CB8AC3E}">
        <p14:creationId xmlns:p14="http://schemas.microsoft.com/office/powerpoint/2010/main" val="3275494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11033E-AE6D-4EAB-8455-1287F91229AE}" type="datetimeFigureOut">
              <a:rPr lang="en-GB" smtClean="0"/>
              <a:t>26/04/2024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8F2C59-894F-43DC-831C-B583E76BB3B7}" type="slidenum">
              <a:rPr lang="en-GB" smtClean="0"/>
              <a:t>‹#›</a:t>
            </a:fld>
            <a:endParaRPr lang="en-GB"/>
          </a:p>
        </p:txBody>
      </p:sp>
    </p:spTree>
    <p:extLst>
      <p:ext uri="{BB962C8B-B14F-4D97-AF65-F5344CB8AC3E}">
        <p14:creationId xmlns:p14="http://schemas.microsoft.com/office/powerpoint/2010/main" val="2802647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11033E-AE6D-4EAB-8455-1287F91229AE}" type="datetimeFigureOut">
              <a:rPr lang="en-GB" smtClean="0"/>
              <a:t>26/04/2024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8F2C59-894F-43DC-831C-B583E76BB3B7}" type="slidenum">
              <a:rPr lang="en-GB" smtClean="0"/>
              <a:t>‹#›</a:t>
            </a:fld>
            <a:endParaRPr lang="en-GB"/>
          </a:p>
        </p:txBody>
      </p:sp>
    </p:spTree>
    <p:extLst>
      <p:ext uri="{BB962C8B-B14F-4D97-AF65-F5344CB8AC3E}">
        <p14:creationId xmlns:p14="http://schemas.microsoft.com/office/powerpoint/2010/main" val="417395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11033E-AE6D-4EAB-8455-1287F91229AE}" type="datetimeFigureOut">
              <a:rPr lang="en-GB" smtClean="0"/>
              <a:t>26/04/2024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8F2C59-894F-43DC-831C-B583E76BB3B7}" type="slidenum">
              <a:rPr lang="en-GB" smtClean="0"/>
              <a:t>‹#›</a:t>
            </a:fld>
            <a:endParaRPr lang="en-GB"/>
          </a:p>
        </p:txBody>
      </p:sp>
    </p:spTree>
    <p:extLst>
      <p:ext uri="{BB962C8B-B14F-4D97-AF65-F5344CB8AC3E}">
        <p14:creationId xmlns:p14="http://schemas.microsoft.com/office/powerpoint/2010/main" val="543009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11033E-AE6D-4EAB-8455-1287F91229AE}" type="datetimeFigureOut">
              <a:rPr lang="en-GB" smtClean="0"/>
              <a:t>26/04/2024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8F2C59-894F-43DC-831C-B583E76BB3B7}" type="slidenum">
              <a:rPr lang="en-GB" smtClean="0"/>
              <a:t>‹#›</a:t>
            </a:fld>
            <a:endParaRPr lang="en-GB"/>
          </a:p>
        </p:txBody>
      </p:sp>
    </p:spTree>
    <p:extLst>
      <p:ext uri="{BB962C8B-B14F-4D97-AF65-F5344CB8AC3E}">
        <p14:creationId xmlns:p14="http://schemas.microsoft.com/office/powerpoint/2010/main" val="2786263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11033E-AE6D-4EAB-8455-1287F91229AE}" type="datetimeFigureOut">
              <a:rPr lang="en-GB" smtClean="0"/>
              <a:t>26/04/2024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A8F2C59-894F-43DC-831C-B583E76BB3B7}" type="slidenum">
              <a:rPr lang="en-GB" smtClean="0"/>
              <a:t>‹#›</a:t>
            </a:fld>
            <a:endParaRPr lang="en-GB"/>
          </a:p>
        </p:txBody>
      </p:sp>
    </p:spTree>
    <p:extLst>
      <p:ext uri="{BB962C8B-B14F-4D97-AF65-F5344CB8AC3E}">
        <p14:creationId xmlns:p14="http://schemas.microsoft.com/office/powerpoint/2010/main" val="2325383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11033E-AE6D-4EAB-8455-1287F91229AE}" type="datetimeFigureOut">
              <a:rPr lang="en-GB" smtClean="0"/>
              <a:t>26/04/2024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A8F2C59-894F-43DC-831C-B583E76BB3B7}" type="slidenum">
              <a:rPr lang="en-GB" smtClean="0"/>
              <a:t>‹#›</a:t>
            </a:fld>
            <a:endParaRPr lang="en-GB"/>
          </a:p>
        </p:txBody>
      </p:sp>
    </p:spTree>
    <p:extLst>
      <p:ext uri="{BB962C8B-B14F-4D97-AF65-F5344CB8AC3E}">
        <p14:creationId xmlns:p14="http://schemas.microsoft.com/office/powerpoint/2010/main" val="227891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11033E-AE6D-4EAB-8455-1287F91229AE}" type="datetimeFigureOut">
              <a:rPr lang="en-GB" smtClean="0"/>
              <a:t>26/04/2024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A8F2C59-894F-43DC-831C-B583E76BB3B7}" type="slidenum">
              <a:rPr lang="en-GB" smtClean="0"/>
              <a:t>‹#›</a:t>
            </a:fld>
            <a:endParaRPr lang="en-GB"/>
          </a:p>
        </p:txBody>
      </p:sp>
    </p:spTree>
    <p:extLst>
      <p:ext uri="{BB962C8B-B14F-4D97-AF65-F5344CB8AC3E}">
        <p14:creationId xmlns:p14="http://schemas.microsoft.com/office/powerpoint/2010/main" val="104963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611033E-AE6D-4EAB-8455-1287F91229AE}" type="datetimeFigureOut">
              <a:rPr lang="en-GB" smtClean="0"/>
              <a:t>26/04/2024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8F2C59-894F-43DC-831C-B583E76BB3B7}" type="slidenum">
              <a:rPr lang="en-GB" smtClean="0"/>
              <a:t>‹#›</a:t>
            </a:fld>
            <a:endParaRPr lang="en-GB"/>
          </a:p>
        </p:txBody>
      </p:sp>
    </p:spTree>
    <p:extLst>
      <p:ext uri="{BB962C8B-B14F-4D97-AF65-F5344CB8AC3E}">
        <p14:creationId xmlns:p14="http://schemas.microsoft.com/office/powerpoint/2010/main" val="4279367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611033E-AE6D-4EAB-8455-1287F91229AE}" type="datetimeFigureOut">
              <a:rPr lang="en-GB" smtClean="0"/>
              <a:t>26/04/2024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8F2C59-894F-43DC-831C-B583E76BB3B7}" type="slidenum">
              <a:rPr lang="en-GB" smtClean="0"/>
              <a:t>‹#›</a:t>
            </a:fld>
            <a:endParaRPr lang="en-GB"/>
          </a:p>
        </p:txBody>
      </p:sp>
    </p:spTree>
    <p:extLst>
      <p:ext uri="{BB962C8B-B14F-4D97-AF65-F5344CB8AC3E}">
        <p14:creationId xmlns:p14="http://schemas.microsoft.com/office/powerpoint/2010/main" val="4173334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11033E-AE6D-4EAB-8455-1287F91229AE}" type="datetimeFigureOut">
              <a:rPr lang="en-GB" smtClean="0"/>
              <a:t>26/04/2024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8F2C59-894F-43DC-831C-B583E76BB3B7}" type="slidenum">
              <a:rPr lang="en-GB" smtClean="0"/>
              <a:t>‹#›</a:t>
            </a:fld>
            <a:endParaRPr lang="en-GB"/>
          </a:p>
        </p:txBody>
      </p:sp>
    </p:spTree>
    <p:extLst>
      <p:ext uri="{BB962C8B-B14F-4D97-AF65-F5344CB8AC3E}">
        <p14:creationId xmlns:p14="http://schemas.microsoft.com/office/powerpoint/2010/main" val="13216043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ZLTHpUPhFt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8224" y="4305126"/>
            <a:ext cx="7807552" cy="767569"/>
          </a:xfrm>
        </p:spPr>
        <p:txBody>
          <a:bodyPr>
            <a:noAutofit/>
          </a:bodyPr>
          <a:lstStyle/>
          <a:p>
            <a:r>
              <a:rPr lang="en-GB" dirty="0"/>
              <a:t>L5: Exploring the industry behind Woman’s Hour</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D9F2017-00EC-410E-BC58-683B3B49D387}"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Title 5"/>
          <p:cNvSpPr>
            <a:spLocks noGrp="1"/>
          </p:cNvSpPr>
          <p:nvPr>
            <p:ph type="ctrTitle"/>
          </p:nvPr>
        </p:nvSpPr>
        <p:spPr>
          <a:xfrm>
            <a:off x="0" y="834887"/>
            <a:ext cx="9144000" cy="1497496"/>
          </a:xfrm>
          <a:solidFill>
            <a:srgbClr val="92D050"/>
          </a:solidFill>
        </p:spPr>
        <p:txBody>
          <a:bodyPr>
            <a:noAutofit/>
          </a:bodyPr>
          <a:lstStyle/>
          <a:p>
            <a:r>
              <a:rPr lang="en-GB" sz="9600" b="1" dirty="0">
                <a:latin typeface="+mn-lt"/>
              </a:rPr>
              <a:t>COM 1 SEC B</a:t>
            </a:r>
          </a:p>
        </p:txBody>
      </p:sp>
      <p:sp>
        <p:nvSpPr>
          <p:cNvPr id="8" name="Title 1"/>
          <p:cNvSpPr txBox="1">
            <a:spLocks/>
          </p:cNvSpPr>
          <p:nvPr/>
        </p:nvSpPr>
        <p:spPr>
          <a:xfrm>
            <a:off x="0" y="2595271"/>
            <a:ext cx="9144000" cy="1193769"/>
          </a:xfrm>
          <a:prstGeom prst="rect">
            <a:avLst/>
          </a:prstGeom>
          <a:solidFill>
            <a:schemeClr val="bg1">
              <a:lumMod val="65000"/>
            </a:schemeClr>
          </a:solid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GB" sz="6000" b="1" i="0" u="none" strike="noStrike" kern="1200" cap="none" spc="0" normalizeH="0" baseline="0" noProof="0" dirty="0">
                <a:ln>
                  <a:noFill/>
                </a:ln>
                <a:solidFill>
                  <a:prstClr val="black"/>
                </a:solidFill>
                <a:effectLst/>
                <a:uLnTx/>
                <a:uFillTx/>
                <a:latin typeface="Calibri Light" panose="020F0302020204030204"/>
                <a:ea typeface="+mj-ea"/>
                <a:cs typeface="+mj-cs"/>
              </a:rPr>
              <a:t>Woman’s Hour</a:t>
            </a:r>
          </a:p>
        </p:txBody>
      </p:sp>
      <p:pic>
        <p:nvPicPr>
          <p:cNvPr id="2" name="Picture 1">
            <a:extLst>
              <a:ext uri="{FF2B5EF4-FFF2-40B4-BE49-F238E27FC236}">
                <a16:creationId xmlns:a16="http://schemas.microsoft.com/office/drawing/2014/main" id="{6866B6B1-D9A2-1C87-F0EE-BA6A898FC405}"/>
              </a:ext>
            </a:extLst>
          </p:cNvPr>
          <p:cNvPicPr>
            <a:picLocks noChangeAspect="1"/>
          </p:cNvPicPr>
          <p:nvPr/>
        </p:nvPicPr>
        <p:blipFill>
          <a:blip r:embed="rId3"/>
          <a:stretch>
            <a:fillRect/>
          </a:stretch>
        </p:blipFill>
        <p:spPr>
          <a:xfrm>
            <a:off x="7452320" y="2729601"/>
            <a:ext cx="1549654" cy="896210"/>
          </a:xfrm>
          <a:prstGeom prst="rect">
            <a:avLst/>
          </a:prstGeom>
        </p:spPr>
      </p:pic>
    </p:spTree>
    <p:extLst>
      <p:ext uri="{BB962C8B-B14F-4D97-AF65-F5344CB8AC3E}">
        <p14:creationId xmlns:p14="http://schemas.microsoft.com/office/powerpoint/2010/main" val="19136801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2480"/>
            <a:ext cx="7886700" cy="841104"/>
          </a:xfrm>
          <a:solidFill>
            <a:srgbClr val="FFFF00"/>
          </a:solidFill>
        </p:spPr>
        <p:txBody>
          <a:bodyPr/>
          <a:lstStyle/>
          <a:p>
            <a:r>
              <a:rPr lang="en-GB" dirty="0"/>
              <a:t>Evaluating Curran and Seaton</a:t>
            </a:r>
          </a:p>
        </p:txBody>
      </p:sp>
      <p:sp>
        <p:nvSpPr>
          <p:cNvPr id="3" name="Content Placeholder 2"/>
          <p:cNvSpPr>
            <a:spLocks noGrp="1"/>
          </p:cNvSpPr>
          <p:nvPr>
            <p:ph idx="1"/>
          </p:nvPr>
        </p:nvSpPr>
        <p:spPr>
          <a:xfrm>
            <a:off x="160506" y="1156054"/>
            <a:ext cx="8822987" cy="5351750"/>
          </a:xfrm>
        </p:spPr>
        <p:txBody>
          <a:bodyPr>
            <a:normAutofit fontScale="77500" lnSpcReduction="20000"/>
          </a:bodyPr>
          <a:lstStyle/>
          <a:p>
            <a:pPr marL="0" indent="0">
              <a:spcAft>
                <a:spcPts val="600"/>
              </a:spcAft>
              <a:buNone/>
            </a:pPr>
            <a:r>
              <a:rPr lang="en-GB" b="1" dirty="0"/>
              <a:t>Are all companies driven by profit? Is WH?</a:t>
            </a:r>
          </a:p>
          <a:p>
            <a:pPr marL="0" indent="0">
              <a:spcAft>
                <a:spcPts val="600"/>
              </a:spcAft>
              <a:buNone/>
            </a:pPr>
            <a:endParaRPr lang="en-GB" b="1" dirty="0"/>
          </a:p>
          <a:p>
            <a:pPr>
              <a:spcAft>
                <a:spcPts val="600"/>
              </a:spcAft>
            </a:pPr>
            <a:r>
              <a:rPr lang="en-GB" dirty="0"/>
              <a:t>It could be argued that WH challenges the idea that media is controlled by a small number of companies driven by the logic of profit and power. </a:t>
            </a:r>
          </a:p>
          <a:p>
            <a:pPr>
              <a:spcAft>
                <a:spcPts val="600"/>
              </a:spcAft>
            </a:pPr>
            <a:r>
              <a:rPr lang="en-GB" dirty="0">
                <a:solidFill>
                  <a:schemeClr val="accent6">
                    <a:lumMod val="75000"/>
                  </a:schemeClr>
                </a:solidFill>
              </a:rPr>
              <a:t>Although the BBC is undoubtedly a large, significant company, the nature of PSB is at odds with the ‘logic of profit and power’…..because of the licence fee, the BBC is freed from the pressure of having to generate profit in the same way as its commercial rivals. This means that they are free to target more niche audiences and create content for </a:t>
            </a:r>
            <a:r>
              <a:rPr lang="en-GB" b="1" dirty="0">
                <a:solidFill>
                  <a:schemeClr val="accent6">
                    <a:lumMod val="75000"/>
                  </a:schemeClr>
                </a:solidFill>
              </a:rPr>
              <a:t>everyone</a:t>
            </a:r>
            <a:r>
              <a:rPr lang="en-GB" dirty="0">
                <a:solidFill>
                  <a:schemeClr val="accent6">
                    <a:lumMod val="75000"/>
                  </a:schemeClr>
                </a:solidFill>
              </a:rPr>
              <a:t>, not just a mainstream audience. </a:t>
            </a:r>
          </a:p>
          <a:p>
            <a:pPr>
              <a:spcAft>
                <a:spcPts val="600"/>
              </a:spcAft>
            </a:pPr>
            <a:r>
              <a:rPr lang="en-GB" dirty="0"/>
              <a:t>The fact that WH is available as a podcast might also be used to support Curran and Seaton’s idea that </a:t>
            </a:r>
            <a:r>
              <a:rPr lang="en-GB" b="1" dirty="0"/>
              <a:t>socially diverse patterns of ownership </a:t>
            </a:r>
            <a:r>
              <a:rPr lang="en-GB" dirty="0"/>
              <a:t>help create varied and adventurous productions. Think about the number of podcasts that you can access across a huge range of genres and topics. The fact that podcasts are relatively inexpensive to produce and that they are able to be digitally distributed means that producers can take risks and develop more edgy/ individual/ adventurous content that could potentially reach diverse international audiences. </a:t>
            </a:r>
          </a:p>
          <a:p>
            <a:pPr>
              <a:spcAft>
                <a:spcPts val="600"/>
              </a:spcAft>
            </a:pPr>
            <a:endParaRPr lang="en-GB" dirty="0"/>
          </a:p>
        </p:txBody>
      </p:sp>
    </p:spTree>
    <p:extLst>
      <p:ext uri="{BB962C8B-B14F-4D97-AF65-F5344CB8AC3E}">
        <p14:creationId xmlns:p14="http://schemas.microsoft.com/office/powerpoint/2010/main" val="2241163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7E093-B1F2-407A-A0F2-D054467BD776}"/>
              </a:ext>
            </a:extLst>
          </p:cNvPr>
          <p:cNvSpPr>
            <a:spLocks noGrp="1"/>
          </p:cNvSpPr>
          <p:nvPr>
            <p:ph type="title"/>
          </p:nvPr>
        </p:nvSpPr>
        <p:spPr>
          <a:xfrm>
            <a:off x="0" y="102479"/>
            <a:ext cx="7886700" cy="695189"/>
          </a:xfrm>
          <a:solidFill>
            <a:srgbClr val="92D050"/>
          </a:solidFill>
        </p:spPr>
        <p:txBody>
          <a:bodyPr/>
          <a:lstStyle/>
          <a:p>
            <a:pPr algn="l"/>
            <a:r>
              <a:rPr lang="en-GB" dirty="0"/>
              <a:t>Livingstone and Lunt</a:t>
            </a:r>
          </a:p>
        </p:txBody>
      </p:sp>
      <p:sp>
        <p:nvSpPr>
          <p:cNvPr id="3" name="Content Placeholder 2">
            <a:extLst>
              <a:ext uri="{FF2B5EF4-FFF2-40B4-BE49-F238E27FC236}">
                <a16:creationId xmlns:a16="http://schemas.microsoft.com/office/drawing/2014/main" id="{82462ADD-6278-4269-815C-9BECBE0E14B2}"/>
              </a:ext>
            </a:extLst>
          </p:cNvPr>
          <p:cNvSpPr>
            <a:spLocks noGrp="1"/>
          </p:cNvSpPr>
          <p:nvPr>
            <p:ph idx="1"/>
          </p:nvPr>
        </p:nvSpPr>
        <p:spPr>
          <a:xfrm>
            <a:off x="404913" y="1253330"/>
            <a:ext cx="8495895" cy="5089103"/>
          </a:xfrm>
          <a:ln w="28575">
            <a:noFill/>
          </a:ln>
        </p:spPr>
        <p:txBody>
          <a:bodyPr>
            <a:normAutofit/>
          </a:bodyPr>
          <a:lstStyle/>
          <a:p>
            <a:pPr marL="0" indent="0">
              <a:spcAft>
                <a:spcPts val="600"/>
              </a:spcAft>
              <a:buNone/>
            </a:pPr>
            <a:r>
              <a:rPr lang="en-GB" dirty="0"/>
              <a:t>The idea that there is an underlying struggle in recent UK regulation policy between the needs to further the interests of the citizens (by offering protection from harmful or offensive material) and the needs to further the interests of consumers (by offering choice, ensuring value for money and market competition).</a:t>
            </a:r>
          </a:p>
          <a:p>
            <a:pPr marL="0" indent="0">
              <a:spcAft>
                <a:spcPts val="600"/>
              </a:spcAft>
              <a:buNone/>
            </a:pPr>
            <a:endParaRPr lang="en-GB" dirty="0"/>
          </a:p>
          <a:p>
            <a:pPr marL="0" indent="0">
              <a:spcAft>
                <a:spcPts val="600"/>
              </a:spcAft>
              <a:buNone/>
            </a:pPr>
            <a:r>
              <a:rPr lang="en-GB" b="1" dirty="0"/>
              <a:t>How can WH be regulated if not by the producers? </a:t>
            </a:r>
            <a:r>
              <a:rPr lang="en-GB" dirty="0"/>
              <a:t>Some of the topics are undeniably adult but easily accessible through iPlayer…</a:t>
            </a:r>
          </a:p>
        </p:txBody>
      </p:sp>
    </p:spTree>
    <p:extLst>
      <p:ext uri="{BB962C8B-B14F-4D97-AF65-F5344CB8AC3E}">
        <p14:creationId xmlns:p14="http://schemas.microsoft.com/office/powerpoint/2010/main" val="4261930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7E093-B1F2-407A-A0F2-D054467BD776}"/>
              </a:ext>
            </a:extLst>
          </p:cNvPr>
          <p:cNvSpPr>
            <a:spLocks noGrp="1"/>
          </p:cNvSpPr>
          <p:nvPr>
            <p:ph type="title"/>
          </p:nvPr>
        </p:nvSpPr>
        <p:spPr>
          <a:xfrm>
            <a:off x="0" y="0"/>
            <a:ext cx="7886700" cy="763283"/>
          </a:xfrm>
          <a:solidFill>
            <a:srgbClr val="92D050"/>
          </a:solidFill>
        </p:spPr>
        <p:txBody>
          <a:bodyPr/>
          <a:lstStyle/>
          <a:p>
            <a:pPr algn="l"/>
            <a:r>
              <a:rPr lang="en-GB" dirty="0"/>
              <a:t>Livingstone and Lunt</a:t>
            </a:r>
          </a:p>
        </p:txBody>
      </p:sp>
      <p:sp>
        <p:nvSpPr>
          <p:cNvPr id="3" name="Content Placeholder 2">
            <a:extLst>
              <a:ext uri="{FF2B5EF4-FFF2-40B4-BE49-F238E27FC236}">
                <a16:creationId xmlns:a16="http://schemas.microsoft.com/office/drawing/2014/main" id="{82462ADD-6278-4269-815C-9BECBE0E14B2}"/>
              </a:ext>
            </a:extLst>
          </p:cNvPr>
          <p:cNvSpPr>
            <a:spLocks noGrp="1"/>
          </p:cNvSpPr>
          <p:nvPr>
            <p:ph idx="1"/>
          </p:nvPr>
        </p:nvSpPr>
        <p:spPr>
          <a:xfrm>
            <a:off x="121596" y="856035"/>
            <a:ext cx="9022404" cy="4980562"/>
          </a:xfrm>
          <a:ln w="28575">
            <a:noFill/>
          </a:ln>
        </p:spPr>
        <p:txBody>
          <a:bodyPr>
            <a:noAutofit/>
          </a:bodyPr>
          <a:lstStyle/>
          <a:p>
            <a:pPr>
              <a:spcAft>
                <a:spcPts val="1200"/>
              </a:spcAft>
            </a:pPr>
            <a:r>
              <a:rPr lang="en-GB" sz="2050" b="0" i="0" dirty="0">
                <a:effectLst/>
              </a:rPr>
              <a:t>The BBC is regulated by Ofcom as established in the Communication Act of 2003. The role of Ofcom includes ensuring that services such as radio are of high quality and appeal to a wide audience and to protect audiences from offensive or harmful material. Anyone can complain to Ofcom about a programme.</a:t>
            </a:r>
          </a:p>
          <a:p>
            <a:pPr algn="l">
              <a:spcAft>
                <a:spcPts val="1200"/>
              </a:spcAft>
            </a:pPr>
            <a:r>
              <a:rPr lang="en-GB" sz="2050" b="0" i="0" dirty="0">
                <a:solidFill>
                  <a:schemeClr val="accent6">
                    <a:lumMod val="75000"/>
                  </a:schemeClr>
                </a:solidFill>
                <a:effectLst/>
              </a:rPr>
              <a:t>The BBC operates both a consumer-based regulatory model offering choice for audiences and a citizen-based one, taking responsibility to self-regulate its content. As a PSB, the BBC has strict guidelines about what content can be broadcast or published. BBC1 for instance rarely features sex, nudity or swearing, and all the broadcast channels (TV and radio) follow the ‘watershed’. </a:t>
            </a:r>
          </a:p>
          <a:p>
            <a:pPr algn="l">
              <a:spcAft>
                <a:spcPts val="1200"/>
              </a:spcAft>
            </a:pPr>
            <a:r>
              <a:rPr lang="en-GB" sz="2050" b="0" i="0" dirty="0">
                <a:effectLst/>
              </a:rPr>
              <a:t>The developments in technology with content distributed across different digital platforms has made regulation more complex. However, the BBC’s role as a self-regulator seemingly challenges Livingston and Lunt’s assumption that ‘new media’ is harder to regulate. The BBC has considered the access of potential audiences and regulated within the institution. For example, in February 2021, the BBC received 564 complaints regarding a Woman’s Hour interview with Zara Mohammed, the first female leader of the Muslim Council of Great Britain. The main issue was an accusation of bias and the hostile questioning style of presenter Emma Barnett. The BBC subsequently removed the clip of the interview from digital platforms</a:t>
            </a:r>
          </a:p>
        </p:txBody>
      </p:sp>
    </p:spTree>
    <p:extLst>
      <p:ext uri="{BB962C8B-B14F-4D97-AF65-F5344CB8AC3E}">
        <p14:creationId xmlns:p14="http://schemas.microsoft.com/office/powerpoint/2010/main" val="1951471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7E093-B1F2-407A-A0F2-D054467BD776}"/>
              </a:ext>
            </a:extLst>
          </p:cNvPr>
          <p:cNvSpPr>
            <a:spLocks noGrp="1"/>
          </p:cNvSpPr>
          <p:nvPr>
            <p:ph type="title"/>
          </p:nvPr>
        </p:nvSpPr>
        <p:spPr>
          <a:xfrm>
            <a:off x="0" y="0"/>
            <a:ext cx="9144000" cy="1138237"/>
          </a:xfrm>
          <a:solidFill>
            <a:srgbClr val="92D050"/>
          </a:solidFill>
        </p:spPr>
        <p:txBody>
          <a:bodyPr>
            <a:normAutofit fontScale="90000"/>
          </a:bodyPr>
          <a:lstStyle/>
          <a:p>
            <a:pPr algn="l"/>
            <a:r>
              <a:rPr lang="en-GB" sz="2800" dirty="0"/>
              <a:t>An example to discuss: the Emma Thompson interview. Is this a failure of regulation where consumer choice has trumped consumer protection? </a:t>
            </a:r>
          </a:p>
        </p:txBody>
      </p:sp>
      <p:sp>
        <p:nvSpPr>
          <p:cNvPr id="3" name="Content Placeholder 2">
            <a:extLst>
              <a:ext uri="{FF2B5EF4-FFF2-40B4-BE49-F238E27FC236}">
                <a16:creationId xmlns:a16="http://schemas.microsoft.com/office/drawing/2014/main" id="{82462ADD-6278-4269-815C-9BECBE0E14B2}"/>
              </a:ext>
            </a:extLst>
          </p:cNvPr>
          <p:cNvSpPr>
            <a:spLocks noGrp="1"/>
          </p:cNvSpPr>
          <p:nvPr>
            <p:ph idx="1"/>
          </p:nvPr>
        </p:nvSpPr>
        <p:spPr>
          <a:xfrm>
            <a:off x="336820" y="1524068"/>
            <a:ext cx="8476440" cy="4818366"/>
          </a:xfrm>
          <a:ln w="28575">
            <a:noFill/>
          </a:ln>
        </p:spPr>
        <p:txBody>
          <a:bodyPr>
            <a:normAutofit fontScale="92500" lnSpcReduction="20000"/>
          </a:bodyPr>
          <a:lstStyle/>
          <a:p>
            <a:pPr marL="0" indent="0">
              <a:buNone/>
            </a:pPr>
            <a:r>
              <a:rPr lang="en-GB" dirty="0"/>
              <a:t>Livingstone and Lunt argued media was becoming increasingly difficult to regulate in the modern world. Children, for example, have reasonably easy access to a vast range of content which may not be suitable. Woman’s Hour, although broadcast at a time most children would be at school, is also available as a podcast at any time. Registering is fairly easy; the only barrier being two buttons asking if you are over 13 or not with no real verification. In terms of Woman’s Hour, many valid topics are discussed in an informative and intelligent way but it could be argued some content is unsuitable for young children who may stumble upon it. An example of this could be an interview with Nannie McPhee actor, Emma Thompson titled ‘I greatly regret the demise of the full bush.’ Barnett says ‘I don’t wish to lower the tone but can we talk about pubes?’ There is an argument to be made that this content might not be appropriate for young children…</a:t>
            </a:r>
          </a:p>
        </p:txBody>
      </p:sp>
    </p:spTree>
    <p:extLst>
      <p:ext uri="{BB962C8B-B14F-4D97-AF65-F5344CB8AC3E}">
        <p14:creationId xmlns:p14="http://schemas.microsoft.com/office/powerpoint/2010/main" val="3985043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2752"/>
            <a:ext cx="7886700" cy="841103"/>
          </a:xfrm>
          <a:solidFill>
            <a:srgbClr val="92D050"/>
          </a:solidFill>
        </p:spPr>
        <p:txBody>
          <a:bodyPr/>
          <a:lstStyle/>
          <a:p>
            <a:r>
              <a:rPr lang="en-GB" dirty="0"/>
              <a:t>Evaluating Livingstone and Lunt</a:t>
            </a:r>
          </a:p>
        </p:txBody>
      </p:sp>
      <p:sp>
        <p:nvSpPr>
          <p:cNvPr id="3" name="Content Placeholder 2"/>
          <p:cNvSpPr>
            <a:spLocks noGrp="1"/>
          </p:cNvSpPr>
          <p:nvPr>
            <p:ph idx="1"/>
          </p:nvPr>
        </p:nvSpPr>
        <p:spPr>
          <a:xfrm>
            <a:off x="473007" y="1446246"/>
            <a:ext cx="8359708" cy="4351338"/>
          </a:xfrm>
        </p:spPr>
        <p:txBody>
          <a:bodyPr/>
          <a:lstStyle/>
          <a:p>
            <a:r>
              <a:rPr lang="en-GB" dirty="0"/>
              <a:t> WHO should be responsible for regulating online media?</a:t>
            </a:r>
          </a:p>
          <a:p>
            <a:endParaRPr lang="en-GB" dirty="0"/>
          </a:p>
          <a:p>
            <a:r>
              <a:rPr lang="en-GB" dirty="0"/>
              <a:t> WHAT is more important: </a:t>
            </a:r>
            <a:r>
              <a:rPr lang="en-GB" i="1" dirty="0"/>
              <a:t>being protected from potentially harmful content OR having full access to information?</a:t>
            </a:r>
          </a:p>
          <a:p>
            <a:endParaRPr lang="en-GB" i="1" dirty="0"/>
          </a:p>
          <a:p>
            <a:pPr marL="0" indent="0">
              <a:buNone/>
            </a:pPr>
            <a:r>
              <a:rPr lang="en-GB" dirty="0"/>
              <a:t>Consider: media interaction and its impact, especially on young people.</a:t>
            </a:r>
          </a:p>
        </p:txBody>
      </p:sp>
    </p:spTree>
    <p:extLst>
      <p:ext uri="{BB962C8B-B14F-4D97-AF65-F5344CB8AC3E}">
        <p14:creationId xmlns:p14="http://schemas.microsoft.com/office/powerpoint/2010/main" val="4223881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7886700" cy="787940"/>
          </a:xfrm>
          <a:solidFill>
            <a:srgbClr val="92D050"/>
          </a:solidFill>
        </p:spPr>
        <p:txBody>
          <a:bodyPr/>
          <a:lstStyle/>
          <a:p>
            <a:pPr algn="l"/>
            <a:r>
              <a:rPr lang="en-US" dirty="0"/>
              <a:t>Industry: Radio </a:t>
            </a:r>
            <a:r>
              <a:rPr lang="en-US" dirty="0" smtClean="0"/>
              <a:t>summary sheet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69078113"/>
              </p:ext>
            </p:extLst>
          </p:nvPr>
        </p:nvGraphicFramePr>
        <p:xfrm>
          <a:off x="223735" y="972766"/>
          <a:ext cx="8725711" cy="5735841"/>
        </p:xfrm>
        <a:graphic>
          <a:graphicData uri="http://schemas.openxmlformats.org/drawingml/2006/table">
            <a:tbl>
              <a:tblPr firstRow="1" bandRow="1">
                <a:tableStyleId>{5C22544A-7EE6-4342-B048-85BDC9FD1C3A}</a:tableStyleId>
              </a:tblPr>
              <a:tblGrid>
                <a:gridCol w="1933736">
                  <a:extLst>
                    <a:ext uri="{9D8B030D-6E8A-4147-A177-3AD203B41FA5}">
                      <a16:colId xmlns:a16="http://schemas.microsoft.com/office/drawing/2014/main" val="20000"/>
                    </a:ext>
                  </a:extLst>
                </a:gridCol>
                <a:gridCol w="6791975">
                  <a:extLst>
                    <a:ext uri="{9D8B030D-6E8A-4147-A177-3AD203B41FA5}">
                      <a16:colId xmlns:a16="http://schemas.microsoft.com/office/drawing/2014/main" val="20001"/>
                    </a:ext>
                  </a:extLst>
                </a:gridCol>
              </a:tblGrid>
              <a:tr h="440699">
                <a:tc>
                  <a:txBody>
                    <a:bodyPr/>
                    <a:lstStyle/>
                    <a:p>
                      <a:r>
                        <a:rPr lang="en-US" dirty="0">
                          <a:solidFill>
                            <a:srgbClr val="000000"/>
                          </a:solidFill>
                        </a:rPr>
                        <a:t>Industry Area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r>
                        <a:rPr lang="en-US" dirty="0">
                          <a:solidFill>
                            <a:srgbClr val="000000"/>
                          </a:solidFill>
                        </a:rPr>
                        <a:t>Notes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0"/>
                  </a:ext>
                </a:extLst>
              </a:tr>
              <a:tr h="1197828">
                <a:tc>
                  <a:txBody>
                    <a:bodyPr/>
                    <a:lstStyle/>
                    <a:p>
                      <a:r>
                        <a:rPr lang="en-US" sz="1600" dirty="0">
                          <a:solidFill>
                            <a:srgbClr val="000000"/>
                          </a:solidFill>
                        </a:rPr>
                        <a:t>Public service broadcasting </a:t>
                      </a:r>
                    </a:p>
                    <a:p>
                      <a:endParaRPr lang="en-US" sz="1600" dirty="0">
                        <a:solidFill>
                          <a:srgbClr val="000000"/>
                        </a:solidFill>
                      </a:endParaRPr>
                    </a:p>
                    <a:p>
                      <a:endParaRPr lang="en-US" sz="1600"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1"/>
                  </a:ext>
                </a:extLst>
              </a:tr>
              <a:tr h="1471618">
                <a:tc>
                  <a:txBody>
                    <a:bodyPr/>
                    <a:lstStyle/>
                    <a:p>
                      <a:r>
                        <a:rPr lang="en-US" sz="1600" dirty="0">
                          <a:solidFill>
                            <a:srgbClr val="000000"/>
                          </a:solidFill>
                        </a:rPr>
                        <a:t>How radio has adapted</a:t>
                      </a:r>
                      <a:r>
                        <a:rPr lang="en-US" sz="1600" baseline="0" dirty="0">
                          <a:solidFill>
                            <a:srgbClr val="000000"/>
                          </a:solidFill>
                        </a:rPr>
                        <a:t> to technical change </a:t>
                      </a:r>
                      <a:endParaRPr lang="en-US" sz="1600" baseline="0">
                        <a:solidFill>
                          <a:srgbClr val="000000"/>
                        </a:solidFill>
                      </a:endParaRPr>
                    </a:p>
                    <a:p>
                      <a:endParaRPr lang="en-US" sz="1600" baseline="0" dirty="0">
                        <a:solidFill>
                          <a:srgbClr val="000000"/>
                        </a:solidFill>
                      </a:endParaRPr>
                    </a:p>
                    <a:p>
                      <a:endParaRPr lang="en-US" sz="1600"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2"/>
                  </a:ext>
                </a:extLst>
              </a:tr>
              <a:tr h="1197828">
                <a:tc>
                  <a:txBody>
                    <a:bodyPr/>
                    <a:lstStyle/>
                    <a:p>
                      <a:r>
                        <a:rPr lang="en-US" sz="1600" dirty="0">
                          <a:solidFill>
                            <a:srgbClr val="000000"/>
                          </a:solidFill>
                        </a:rPr>
                        <a:t>How the BBC radio is regulated </a:t>
                      </a:r>
                    </a:p>
                    <a:p>
                      <a:endParaRPr lang="en-US" sz="1600" dirty="0">
                        <a:solidFill>
                          <a:srgbClr val="000000"/>
                        </a:solidFill>
                      </a:endParaRPr>
                    </a:p>
                    <a:p>
                      <a:endParaRPr lang="en-US" sz="1600"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3"/>
                  </a:ext>
                </a:extLst>
              </a:tr>
              <a:tr h="1427868">
                <a:tc>
                  <a:txBody>
                    <a:bodyPr/>
                    <a:lstStyle/>
                    <a:p>
                      <a:r>
                        <a:rPr lang="en-US" sz="1600" dirty="0">
                          <a:solidFill>
                            <a:srgbClr val="000000"/>
                          </a:solidFill>
                        </a:rPr>
                        <a:t>How </a:t>
                      </a:r>
                      <a:r>
                        <a:rPr lang="en-US" sz="1600" dirty="0" smtClean="0">
                          <a:solidFill>
                            <a:srgbClr val="000000"/>
                          </a:solidFill>
                        </a:rPr>
                        <a:t>theories about industry can</a:t>
                      </a:r>
                      <a:r>
                        <a:rPr lang="en-US" sz="1600" baseline="0" dirty="0" smtClean="0">
                          <a:solidFill>
                            <a:srgbClr val="000000"/>
                          </a:solidFill>
                        </a:rPr>
                        <a:t> be applied to WH</a:t>
                      </a:r>
                      <a:endParaRPr lang="en-US" sz="1600"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dirty="0">
                        <a:solidFill>
                          <a:srgbClr val="000000"/>
                        </a:solidFill>
                      </a:endParaRP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6021542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73124"/>
          </a:xfrm>
          <a:solidFill>
            <a:srgbClr val="92D050"/>
          </a:solidFill>
        </p:spPr>
        <p:txBody>
          <a:bodyPr/>
          <a:lstStyle/>
          <a:p>
            <a:r>
              <a:rPr lang="en-GB" dirty="0"/>
              <a:t>H</a:t>
            </a:r>
            <a:r>
              <a:rPr lang="en-GB" dirty="0" smtClean="0"/>
              <a:t>omework</a:t>
            </a:r>
            <a:endParaRPr lang="en-GB" dirty="0"/>
          </a:p>
        </p:txBody>
      </p:sp>
      <p:sp>
        <p:nvSpPr>
          <p:cNvPr id="3" name="Content Placeholder 2"/>
          <p:cNvSpPr>
            <a:spLocks noGrp="1"/>
          </p:cNvSpPr>
          <p:nvPr>
            <p:ph idx="1"/>
          </p:nvPr>
        </p:nvSpPr>
        <p:spPr/>
        <p:txBody>
          <a:bodyPr>
            <a:normAutofit/>
          </a:bodyPr>
          <a:lstStyle/>
          <a:p>
            <a:r>
              <a:rPr lang="en-GB" dirty="0" smtClean="0"/>
              <a:t>Finish off </a:t>
            </a:r>
            <a:r>
              <a:rPr lang="en-GB" dirty="0" smtClean="0"/>
              <a:t>the summary sheet from slide </a:t>
            </a:r>
            <a:r>
              <a:rPr lang="en-GB" dirty="0" smtClean="0"/>
              <a:t>15</a:t>
            </a:r>
            <a:endParaRPr lang="en-GB" dirty="0" smtClean="0"/>
          </a:p>
        </p:txBody>
      </p:sp>
    </p:spTree>
    <p:extLst>
      <p:ext uri="{BB962C8B-B14F-4D97-AF65-F5344CB8AC3E}">
        <p14:creationId xmlns:p14="http://schemas.microsoft.com/office/powerpoint/2010/main" val="4252519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7886700" cy="846306"/>
          </a:xfrm>
          <a:solidFill>
            <a:srgbClr val="92D050"/>
          </a:solidFill>
        </p:spPr>
        <p:txBody>
          <a:bodyPr/>
          <a:lstStyle/>
          <a:p>
            <a:pPr algn="l"/>
            <a:r>
              <a:rPr lang="en-GB" b="1" dirty="0"/>
              <a:t>WH Recap		</a:t>
            </a:r>
          </a:p>
        </p:txBody>
      </p:sp>
      <p:sp>
        <p:nvSpPr>
          <p:cNvPr id="3" name="Content Placeholder 2"/>
          <p:cNvSpPr>
            <a:spLocks noGrp="1"/>
          </p:cNvSpPr>
          <p:nvPr>
            <p:ph idx="1"/>
          </p:nvPr>
        </p:nvSpPr>
        <p:spPr>
          <a:xfrm>
            <a:off x="434097" y="1387881"/>
            <a:ext cx="7886700" cy="4351338"/>
          </a:xfrm>
          <a:ln w="38100">
            <a:noFill/>
          </a:ln>
        </p:spPr>
        <p:txBody>
          <a:bodyPr/>
          <a:lstStyle/>
          <a:p>
            <a:pPr marL="0" indent="0">
              <a:buNone/>
            </a:pPr>
            <a:r>
              <a:rPr lang="en-GB" b="1" dirty="0"/>
              <a:t>Woman’s Hour was launched in the 1940s… </a:t>
            </a:r>
          </a:p>
          <a:p>
            <a:pPr marL="0" indent="0">
              <a:buNone/>
            </a:pPr>
            <a:endParaRPr lang="en-GB" dirty="0"/>
          </a:p>
          <a:p>
            <a:pPr marL="0" indent="0">
              <a:buNone/>
            </a:pPr>
            <a:r>
              <a:rPr lang="en-GB" i="1" dirty="0"/>
              <a:t>How have representations and expectations of gender developed since then? </a:t>
            </a:r>
          </a:p>
          <a:p>
            <a:pPr marL="0" indent="0">
              <a:buNone/>
            </a:pPr>
            <a:r>
              <a:rPr lang="en-GB" i="1" dirty="0">
                <a:solidFill>
                  <a:srgbClr val="FF0000"/>
                </a:solidFill>
              </a:rPr>
              <a:t>5 ideas!</a:t>
            </a:r>
          </a:p>
          <a:p>
            <a:pPr marL="0" indent="0">
              <a:buNone/>
            </a:pPr>
            <a:endParaRPr lang="en-GB" i="1" dirty="0"/>
          </a:p>
          <a:p>
            <a:pPr marL="0" indent="0">
              <a:buNone/>
            </a:pPr>
            <a:r>
              <a:rPr lang="en-GB" i="1" dirty="0"/>
              <a:t>How has media changed in that time? </a:t>
            </a:r>
          </a:p>
          <a:p>
            <a:pPr marL="0" indent="0">
              <a:buNone/>
            </a:pPr>
            <a:r>
              <a:rPr lang="en-GB" i="1" dirty="0">
                <a:solidFill>
                  <a:srgbClr val="FF0000"/>
                </a:solidFill>
              </a:rPr>
              <a:t>5 ideas!</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76267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4524"/>
            <a:ext cx="8998085" cy="948108"/>
          </a:xfrm>
          <a:solidFill>
            <a:srgbClr val="92D050"/>
          </a:solidFill>
        </p:spPr>
        <p:txBody>
          <a:bodyPr/>
          <a:lstStyle/>
          <a:p>
            <a:pPr algn="l"/>
            <a:r>
              <a:rPr lang="en-US" b="1" dirty="0"/>
              <a:t>Where the BBC budget goes…</a:t>
            </a:r>
          </a:p>
        </p:txBody>
      </p:sp>
      <p:sp>
        <p:nvSpPr>
          <p:cNvPr id="3" name="Content Placeholder 2"/>
          <p:cNvSpPr>
            <a:spLocks noGrp="1"/>
          </p:cNvSpPr>
          <p:nvPr>
            <p:ph idx="1"/>
          </p:nvPr>
        </p:nvSpPr>
        <p:spPr>
          <a:xfrm>
            <a:off x="369651" y="1386192"/>
            <a:ext cx="8229600" cy="5248072"/>
          </a:xfrm>
          <a:ln w="38100">
            <a:noFill/>
          </a:ln>
        </p:spPr>
        <p:txBody>
          <a:bodyPr>
            <a:normAutofit fontScale="85000" lnSpcReduction="20000"/>
          </a:bodyPr>
          <a:lstStyle/>
          <a:p>
            <a:pPr marL="0" indent="0">
              <a:buNone/>
            </a:pPr>
            <a:r>
              <a:rPr lang="en-US" dirty="0"/>
              <a:t>TV: £2.4bn </a:t>
            </a:r>
          </a:p>
          <a:p>
            <a:pPr marL="0" indent="0">
              <a:buNone/>
            </a:pPr>
            <a:endParaRPr lang="en-US" dirty="0"/>
          </a:p>
          <a:p>
            <a:pPr marL="0" indent="0">
              <a:buNone/>
            </a:pPr>
            <a:r>
              <a:rPr lang="en-US" dirty="0"/>
              <a:t>Radio: £653m </a:t>
            </a:r>
          </a:p>
          <a:p>
            <a:pPr marL="0" indent="0">
              <a:buNone/>
            </a:pPr>
            <a:endParaRPr lang="en-US" dirty="0"/>
          </a:p>
          <a:p>
            <a:pPr marL="0" indent="0">
              <a:buNone/>
            </a:pPr>
            <a:r>
              <a:rPr lang="en-US" dirty="0"/>
              <a:t>The radio budget is split in the following ways: </a:t>
            </a:r>
          </a:p>
          <a:p>
            <a:pPr lvl="1"/>
            <a:r>
              <a:rPr lang="en-US" dirty="0"/>
              <a:t>£154m on local radio</a:t>
            </a:r>
          </a:p>
          <a:p>
            <a:pPr lvl="1"/>
            <a:r>
              <a:rPr lang="en-US" b="1" dirty="0"/>
              <a:t>£116m Radio 4 </a:t>
            </a:r>
          </a:p>
          <a:p>
            <a:pPr lvl="1"/>
            <a:r>
              <a:rPr lang="en-US" dirty="0"/>
              <a:t>£99m regional stations </a:t>
            </a:r>
          </a:p>
          <a:p>
            <a:pPr lvl="1"/>
            <a:r>
              <a:rPr lang="en-US" dirty="0"/>
              <a:t>£66m Radio 5 live </a:t>
            </a:r>
          </a:p>
          <a:p>
            <a:pPr lvl="1"/>
            <a:r>
              <a:rPr lang="en-US" dirty="0"/>
              <a:t>£60m Radio 2</a:t>
            </a:r>
          </a:p>
          <a:p>
            <a:pPr lvl="1"/>
            <a:r>
              <a:rPr lang="en-US" dirty="0"/>
              <a:t>£55m Radio 3 </a:t>
            </a:r>
          </a:p>
          <a:p>
            <a:pPr lvl="1"/>
            <a:r>
              <a:rPr lang="en-US" dirty="0"/>
              <a:t>£54m Radio 1 </a:t>
            </a:r>
          </a:p>
          <a:p>
            <a:pPr lvl="1"/>
            <a:r>
              <a:rPr lang="en-US" dirty="0"/>
              <a:t>£49m Digital stations </a:t>
            </a:r>
          </a:p>
          <a:p>
            <a:pPr marL="457200" lvl="1" indent="0">
              <a:buNone/>
            </a:pPr>
            <a:endParaRPr lang="en-US" dirty="0"/>
          </a:p>
          <a:p>
            <a:pPr marL="0" indent="0">
              <a:buNone/>
            </a:pPr>
            <a:r>
              <a:rPr lang="en-US" dirty="0"/>
              <a:t>What is the significance of this? Why do you think R4 is so much more expensive than R1?</a:t>
            </a:r>
          </a:p>
        </p:txBody>
      </p:sp>
    </p:spTree>
    <p:extLst>
      <p:ext uri="{BB962C8B-B14F-4D97-AF65-F5344CB8AC3E}">
        <p14:creationId xmlns:p14="http://schemas.microsoft.com/office/powerpoint/2010/main" val="768180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244"/>
            <a:ext cx="8972549" cy="797092"/>
          </a:xfrm>
          <a:solidFill>
            <a:srgbClr val="92D050"/>
          </a:solidFill>
        </p:spPr>
        <p:txBody>
          <a:bodyPr>
            <a:normAutofit/>
          </a:bodyPr>
          <a:lstStyle/>
          <a:p>
            <a:pPr algn="l"/>
            <a:r>
              <a:rPr lang="en-GB" b="1" dirty="0"/>
              <a:t>Changing technology… key points </a:t>
            </a:r>
          </a:p>
        </p:txBody>
      </p:sp>
      <p:sp>
        <p:nvSpPr>
          <p:cNvPr id="3" name="Content Placeholder 2"/>
          <p:cNvSpPr>
            <a:spLocks noGrp="1"/>
          </p:cNvSpPr>
          <p:nvPr>
            <p:ph idx="1"/>
          </p:nvPr>
        </p:nvSpPr>
        <p:spPr>
          <a:xfrm>
            <a:off x="121596" y="1165784"/>
            <a:ext cx="8900808" cy="5804317"/>
          </a:xfrm>
          <a:ln w="38100">
            <a:noFill/>
          </a:ln>
        </p:spPr>
        <p:txBody>
          <a:bodyPr vert="horz" lIns="91440" tIns="45720" rIns="91440" bIns="45720" rtlCol="0" anchor="t">
            <a:normAutofit fontScale="92500" lnSpcReduction="20000"/>
          </a:bodyPr>
          <a:lstStyle/>
          <a:p>
            <a:pPr>
              <a:spcAft>
                <a:spcPts val="1800"/>
              </a:spcAft>
            </a:pPr>
            <a:r>
              <a:rPr lang="en-GB" dirty="0">
                <a:cs typeface="Calibri"/>
              </a:rPr>
              <a:t>Up to the mid 90s, radio could only be accessed via </a:t>
            </a:r>
            <a:r>
              <a:rPr lang="en-GB" b="1" dirty="0">
                <a:cs typeface="Calibri"/>
              </a:rPr>
              <a:t>analogue</a:t>
            </a:r>
            <a:r>
              <a:rPr lang="en-GB" dirty="0">
                <a:cs typeface="Calibri"/>
              </a:rPr>
              <a:t> FM/AM/MW. </a:t>
            </a:r>
          </a:p>
          <a:p>
            <a:pPr>
              <a:spcAft>
                <a:spcPts val="1800"/>
              </a:spcAft>
            </a:pPr>
            <a:r>
              <a:rPr lang="en-GB" dirty="0">
                <a:solidFill>
                  <a:schemeClr val="accent6">
                    <a:lumMod val="75000"/>
                  </a:schemeClr>
                </a:solidFill>
                <a:cs typeface="Calibri"/>
              </a:rPr>
              <a:t>With rapidly developing technology though, it could soon be accessed via </a:t>
            </a:r>
            <a:r>
              <a:rPr lang="en-GB" b="1" dirty="0">
                <a:solidFill>
                  <a:schemeClr val="accent6">
                    <a:lumMod val="75000"/>
                  </a:schemeClr>
                </a:solidFill>
                <a:cs typeface="Calibri"/>
              </a:rPr>
              <a:t>DAB</a:t>
            </a:r>
            <a:r>
              <a:rPr lang="en-GB" dirty="0">
                <a:solidFill>
                  <a:schemeClr val="accent6">
                    <a:lumMod val="75000"/>
                  </a:schemeClr>
                </a:solidFill>
                <a:cs typeface="Calibri"/>
              </a:rPr>
              <a:t> – allowing for greater quality and choice, and also online via internet radio. </a:t>
            </a:r>
          </a:p>
          <a:p>
            <a:pPr>
              <a:spcAft>
                <a:spcPts val="1800"/>
              </a:spcAft>
            </a:pPr>
            <a:r>
              <a:rPr lang="en-GB" dirty="0">
                <a:cs typeface="Calibri"/>
              </a:rPr>
              <a:t>This has since grown even further thanks to </a:t>
            </a:r>
            <a:r>
              <a:rPr lang="en-GB" b="1" dirty="0">
                <a:cs typeface="Calibri"/>
              </a:rPr>
              <a:t>digital convergence</a:t>
            </a:r>
            <a:r>
              <a:rPr lang="en-GB" dirty="0">
                <a:cs typeface="Calibri"/>
              </a:rPr>
              <a:t> and as well as radio apps, there is now a wealth of podcasts available for listeners to download whenever and wherever they choose. </a:t>
            </a:r>
          </a:p>
          <a:p>
            <a:pPr>
              <a:spcAft>
                <a:spcPts val="1800"/>
              </a:spcAft>
            </a:pPr>
            <a:r>
              <a:rPr lang="en-GB" dirty="0">
                <a:solidFill>
                  <a:schemeClr val="accent6">
                    <a:lumMod val="75000"/>
                  </a:schemeClr>
                </a:solidFill>
                <a:ea typeface="+mn-lt"/>
                <a:cs typeface="+mn-lt"/>
              </a:rPr>
              <a:t>In November 2018, the BBC launched its BBC Sounds streaming service, featuring live broadcasting, audio-on-demand and podcasts. This a good example of </a:t>
            </a:r>
            <a:r>
              <a:rPr lang="en-GB" b="1" dirty="0">
                <a:solidFill>
                  <a:schemeClr val="accent6">
                    <a:lumMod val="75000"/>
                  </a:schemeClr>
                </a:solidFill>
                <a:ea typeface="+mn-lt"/>
                <a:cs typeface="+mn-lt"/>
              </a:rPr>
              <a:t>technological convergence </a:t>
            </a:r>
            <a:r>
              <a:rPr lang="en-GB" dirty="0">
                <a:solidFill>
                  <a:schemeClr val="accent6">
                    <a:lumMod val="75000"/>
                  </a:schemeClr>
                </a:solidFill>
                <a:ea typeface="+mn-lt"/>
                <a:cs typeface="+mn-lt"/>
              </a:rPr>
              <a:t>as Sounds is available on PCs, laptops, tablets, phones.</a:t>
            </a:r>
          </a:p>
          <a:p>
            <a:pPr>
              <a:spcAft>
                <a:spcPts val="1800"/>
              </a:spcAft>
            </a:pPr>
            <a:r>
              <a:rPr lang="en-GB" dirty="0">
                <a:ea typeface="+mn-lt"/>
                <a:cs typeface="+mn-lt"/>
                <a:hlinkClick r:id="rId2"/>
              </a:rPr>
              <a:t>Mrs. Fisher on technological convergence</a:t>
            </a:r>
            <a:r>
              <a:rPr lang="en-GB" dirty="0">
                <a:ea typeface="+mn-lt"/>
                <a:cs typeface="+mn-lt"/>
              </a:rPr>
              <a:t>   </a:t>
            </a:r>
            <a:endParaRPr lang="en-GB" dirty="0">
              <a:cs typeface="Calibri"/>
            </a:endParaRPr>
          </a:p>
        </p:txBody>
      </p:sp>
    </p:spTree>
    <p:extLst>
      <p:ext uri="{BB962C8B-B14F-4D97-AF65-F5344CB8AC3E}">
        <p14:creationId xmlns:p14="http://schemas.microsoft.com/office/powerpoint/2010/main" val="3535519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E280643-E938-28FA-D7A6-4631B1AD4D96}"/>
              </a:ext>
            </a:extLst>
          </p:cNvPr>
          <p:cNvSpPr>
            <a:spLocks noGrp="1"/>
          </p:cNvSpPr>
          <p:nvPr>
            <p:ph idx="1"/>
          </p:nvPr>
        </p:nvSpPr>
        <p:spPr>
          <a:xfrm>
            <a:off x="307637" y="1253330"/>
            <a:ext cx="8664912" cy="5480425"/>
          </a:xfrm>
        </p:spPr>
        <p:txBody>
          <a:bodyPr>
            <a:normAutofit fontScale="85000" lnSpcReduction="20000"/>
          </a:bodyPr>
          <a:lstStyle/>
          <a:p>
            <a:pPr>
              <a:spcAft>
                <a:spcPts val="1800"/>
              </a:spcAft>
            </a:pPr>
            <a:r>
              <a:rPr lang="en-GB" dirty="0"/>
              <a:t>Podcasts have soared in popularity in the past few years, with many - such as Serial - becoming cultural events in their own right. Minority groups who have traditionally been excluded from mainstream radio have used podcasts to find a voice, and producers have utilised the lack of regulation to discuss controversial issues, especially personal or sexual matters.</a:t>
            </a:r>
          </a:p>
          <a:p>
            <a:pPr>
              <a:spcAft>
                <a:spcPts val="1800"/>
              </a:spcAft>
            </a:pPr>
            <a:r>
              <a:rPr lang="en-GB" dirty="0">
                <a:solidFill>
                  <a:schemeClr val="accent6">
                    <a:lumMod val="75000"/>
                  </a:schemeClr>
                </a:solidFill>
              </a:rPr>
              <a:t>Female-produced podcasts such as The High Low and The Broad Experience not only explore issues affecting women in society, they also attract high profile guests that rival those of traditional radio. Comedy podcast Dope Queens even had Michelle Obama as a guest!</a:t>
            </a:r>
          </a:p>
          <a:p>
            <a:pPr>
              <a:spcAft>
                <a:spcPts val="1800"/>
              </a:spcAft>
            </a:pPr>
            <a:r>
              <a:rPr lang="en-GB" dirty="0"/>
              <a:t>BBC Radio, whilst being a traditional media institution, does not treat these independent podcasts as competition. Rather they build a symbiotic relationship with the presenters, often inviting them to guest on BBC Radio programmes (Radio 1, 4 and 6 particularly do this). This could be seen as an example of cross-media convergence.</a:t>
            </a:r>
          </a:p>
          <a:p>
            <a:pPr>
              <a:spcAft>
                <a:spcPts val="1800"/>
              </a:spcAft>
            </a:pPr>
            <a:endParaRPr lang="en-GB" dirty="0"/>
          </a:p>
        </p:txBody>
      </p:sp>
      <p:sp>
        <p:nvSpPr>
          <p:cNvPr id="4" name="Title 1">
            <a:extLst>
              <a:ext uri="{FF2B5EF4-FFF2-40B4-BE49-F238E27FC236}">
                <a16:creationId xmlns:a16="http://schemas.microsoft.com/office/drawing/2014/main" id="{54710DDB-7C7C-B106-836C-D27EEC747A26}"/>
              </a:ext>
            </a:extLst>
          </p:cNvPr>
          <p:cNvSpPr txBox="1">
            <a:spLocks/>
          </p:cNvSpPr>
          <p:nvPr/>
        </p:nvSpPr>
        <p:spPr>
          <a:xfrm>
            <a:off x="0" y="124244"/>
            <a:ext cx="8972549" cy="797092"/>
          </a:xfrm>
          <a:prstGeom prst="rect">
            <a:avLst/>
          </a:prstGeom>
          <a:solidFill>
            <a:srgbClr val="92D05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b="1"/>
              <a:t>Changing technology… key points </a:t>
            </a:r>
            <a:endParaRPr lang="en-GB" b="1" dirty="0"/>
          </a:p>
        </p:txBody>
      </p:sp>
    </p:spTree>
    <p:extLst>
      <p:ext uri="{BB962C8B-B14F-4D97-AF65-F5344CB8AC3E}">
        <p14:creationId xmlns:p14="http://schemas.microsoft.com/office/powerpoint/2010/main" val="1376108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7886700" cy="856034"/>
          </a:xfrm>
          <a:solidFill>
            <a:srgbClr val="92D050"/>
          </a:solidFill>
        </p:spPr>
        <p:txBody>
          <a:bodyPr/>
          <a:lstStyle/>
          <a:p>
            <a:pPr algn="l"/>
            <a:r>
              <a:rPr lang="en-GB" dirty="0"/>
              <a:t>Regulation: BBC &amp; Radio </a:t>
            </a:r>
          </a:p>
        </p:txBody>
      </p:sp>
      <p:sp>
        <p:nvSpPr>
          <p:cNvPr id="3" name="Content Placeholder 2"/>
          <p:cNvSpPr>
            <a:spLocks noGrp="1"/>
          </p:cNvSpPr>
          <p:nvPr>
            <p:ph idx="1"/>
          </p:nvPr>
        </p:nvSpPr>
        <p:spPr>
          <a:xfrm>
            <a:off x="243192" y="1211094"/>
            <a:ext cx="8667344" cy="5432897"/>
          </a:xfrm>
          <a:ln w="38100">
            <a:noFill/>
          </a:ln>
        </p:spPr>
        <p:txBody>
          <a:bodyPr vert="horz" lIns="91440" tIns="45720" rIns="91440" bIns="45720" rtlCol="0" anchor="t">
            <a:normAutofit fontScale="77500" lnSpcReduction="20000"/>
          </a:bodyPr>
          <a:lstStyle/>
          <a:p>
            <a:pPr>
              <a:spcAft>
                <a:spcPts val="1800"/>
              </a:spcAft>
            </a:pPr>
            <a:r>
              <a:rPr lang="en-GB" dirty="0"/>
              <a:t>As a PSB, the BBC has quite strict </a:t>
            </a:r>
            <a:r>
              <a:rPr lang="en-GB" b="1" dirty="0"/>
              <a:t>guidelines </a:t>
            </a:r>
            <a:r>
              <a:rPr lang="en-GB" dirty="0"/>
              <a:t>about what content can be broadcast or published. BBC1 for instance rarely features sex, nudity or swearing, and all the broadcast channels (TV and radio) follow the </a:t>
            </a:r>
            <a:r>
              <a:rPr lang="en-GB" b="1" dirty="0"/>
              <a:t>‘watershed</a:t>
            </a:r>
            <a:r>
              <a:rPr lang="en-GB" dirty="0"/>
              <a:t>’.</a:t>
            </a:r>
          </a:p>
          <a:p>
            <a:pPr>
              <a:spcAft>
                <a:spcPts val="1800"/>
              </a:spcAft>
            </a:pPr>
            <a:r>
              <a:rPr lang="en-GB" dirty="0">
                <a:solidFill>
                  <a:schemeClr val="accent6">
                    <a:lumMod val="75000"/>
                  </a:schemeClr>
                </a:solidFill>
                <a:ea typeface="+mn-lt"/>
                <a:cs typeface="+mn-lt"/>
              </a:rPr>
              <a:t>It is regulated internally by the Royal Charter, which dictates the way the BBC is governed and funded. Their 2017 charter introduced significant changes to this regulation: an executive board and BBC Trust was replaced by one single BBC Board. It is also regulated externally by Ofcom but it is initially the responsibility of the BBC to regulate its output and avoid intervention by the external regulator. </a:t>
            </a:r>
            <a:endParaRPr lang="en-GB" dirty="0" err="1">
              <a:solidFill>
                <a:schemeClr val="accent6">
                  <a:lumMod val="75000"/>
                </a:schemeClr>
              </a:solidFill>
            </a:endParaRPr>
          </a:p>
          <a:p>
            <a:pPr>
              <a:spcAft>
                <a:spcPts val="1800"/>
              </a:spcAft>
            </a:pPr>
            <a:r>
              <a:rPr lang="en-GB" dirty="0"/>
              <a:t>This seems to </a:t>
            </a:r>
            <a:r>
              <a:rPr lang="en-GB" b="1" dirty="0"/>
              <a:t>challenge </a:t>
            </a:r>
            <a:r>
              <a:rPr lang="en-GB" dirty="0"/>
              <a:t>Livingston and Lunt’s assumption that ‘new media’ is harder to regulate. The BBC has considered the access of potential audiences and regulated within the institution.</a:t>
            </a:r>
          </a:p>
          <a:p>
            <a:pPr>
              <a:spcAft>
                <a:spcPts val="1800"/>
              </a:spcAft>
            </a:pPr>
            <a:r>
              <a:rPr lang="en-GB" dirty="0">
                <a:solidFill>
                  <a:schemeClr val="accent6">
                    <a:lumMod val="75000"/>
                  </a:schemeClr>
                </a:solidFill>
              </a:rPr>
              <a:t>The sacking of Radio 2 DJ Danny Baker in May 2019 after an inappropriate tweet shows how strictly the BBC regulates their content.</a:t>
            </a:r>
          </a:p>
        </p:txBody>
      </p:sp>
    </p:spTree>
    <p:extLst>
      <p:ext uri="{BB962C8B-B14F-4D97-AF65-F5344CB8AC3E}">
        <p14:creationId xmlns:p14="http://schemas.microsoft.com/office/powerpoint/2010/main" val="1253939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171E6-C521-467C-9866-71DF9AFD496E}"/>
              </a:ext>
            </a:extLst>
          </p:cNvPr>
          <p:cNvSpPr>
            <a:spLocks noGrp="1"/>
          </p:cNvSpPr>
          <p:nvPr>
            <p:ph type="title"/>
          </p:nvPr>
        </p:nvSpPr>
        <p:spPr>
          <a:xfrm>
            <a:off x="0" y="1"/>
            <a:ext cx="7886700" cy="846306"/>
          </a:xfrm>
          <a:solidFill>
            <a:srgbClr val="92D050"/>
          </a:solidFill>
        </p:spPr>
        <p:txBody>
          <a:bodyPr/>
          <a:lstStyle/>
          <a:p>
            <a:pPr algn="l"/>
            <a:r>
              <a:rPr lang="en-GB" dirty="0"/>
              <a:t>Regulation: Ofcom</a:t>
            </a:r>
          </a:p>
        </p:txBody>
      </p:sp>
      <p:sp>
        <p:nvSpPr>
          <p:cNvPr id="3" name="Content Placeholder 2">
            <a:extLst>
              <a:ext uri="{FF2B5EF4-FFF2-40B4-BE49-F238E27FC236}">
                <a16:creationId xmlns:a16="http://schemas.microsoft.com/office/drawing/2014/main" id="{B517DEE0-980A-4089-8A27-CAB5CD0B9330}"/>
              </a:ext>
            </a:extLst>
          </p:cNvPr>
          <p:cNvSpPr>
            <a:spLocks noGrp="1"/>
          </p:cNvSpPr>
          <p:nvPr>
            <p:ph idx="1"/>
          </p:nvPr>
        </p:nvSpPr>
        <p:spPr>
          <a:xfrm>
            <a:off x="330740" y="1104090"/>
            <a:ext cx="8647889" cy="5637178"/>
          </a:xfrm>
          <a:ln w="38100">
            <a:noFill/>
          </a:ln>
        </p:spPr>
        <p:txBody>
          <a:bodyPr>
            <a:normAutofit fontScale="92500" lnSpcReduction="10000"/>
          </a:bodyPr>
          <a:lstStyle/>
          <a:p>
            <a:pPr marL="0" indent="0">
              <a:spcAft>
                <a:spcPts val="1200"/>
              </a:spcAft>
              <a:buNone/>
            </a:pPr>
            <a:r>
              <a:rPr lang="en-GB" b="1" dirty="0"/>
              <a:t>The Communications Act of 2003 established Ofcom as the new UK regulator. </a:t>
            </a:r>
          </a:p>
          <a:p>
            <a:pPr marL="0" indent="0">
              <a:spcAft>
                <a:spcPts val="1200"/>
              </a:spcAft>
              <a:buNone/>
            </a:pPr>
            <a:r>
              <a:rPr lang="en-GB" b="1" dirty="0"/>
              <a:t>What does Ofcom do? </a:t>
            </a:r>
            <a:r>
              <a:rPr lang="en-GB" dirty="0"/>
              <a:t>It is accountable to Parliament; it advises and sets technical aspects of regulation; implements and enforces the law; ensures high quality and wide appeal; maintains plurality in the provision of broadcasting; protects audiences from harmful content; protects audiences from unfairness or invasion of privacy</a:t>
            </a:r>
          </a:p>
          <a:p>
            <a:pPr marL="0" indent="0">
              <a:spcAft>
                <a:spcPts val="1200"/>
              </a:spcAft>
              <a:buNone/>
            </a:pPr>
            <a:r>
              <a:rPr lang="en-GB" b="1" dirty="0"/>
              <a:t>Who funds it? </a:t>
            </a:r>
            <a:r>
              <a:rPr lang="en-GB" dirty="0"/>
              <a:t>Fees from the industry and grants from Government</a:t>
            </a:r>
          </a:p>
          <a:p>
            <a:pPr marL="0" indent="0">
              <a:spcAft>
                <a:spcPts val="1200"/>
              </a:spcAft>
              <a:buNone/>
            </a:pPr>
            <a:r>
              <a:rPr lang="en-GB" dirty="0">
                <a:solidFill>
                  <a:schemeClr val="accent6">
                    <a:lumMod val="75000"/>
                  </a:schemeClr>
                </a:solidFill>
              </a:rPr>
              <a:t>Both BBC Radio and Television have a remit to inform, educate and entertain, resulting in a range of stations and channels. Commercial and community stations have to apply for a licence from Ofcom, and abide by its rules and regulations.</a:t>
            </a:r>
          </a:p>
          <a:p>
            <a:pPr marL="0" indent="0">
              <a:spcAft>
                <a:spcPts val="1200"/>
              </a:spcAft>
              <a:buNone/>
            </a:pPr>
            <a:endParaRPr lang="en-GB" dirty="0"/>
          </a:p>
        </p:txBody>
      </p:sp>
    </p:spTree>
    <p:extLst>
      <p:ext uri="{BB962C8B-B14F-4D97-AF65-F5344CB8AC3E}">
        <p14:creationId xmlns:p14="http://schemas.microsoft.com/office/powerpoint/2010/main" val="1547908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3296"/>
            <a:ext cx="7886700" cy="1325563"/>
          </a:xfrm>
          <a:solidFill>
            <a:srgbClr val="92D050"/>
          </a:solidFill>
        </p:spPr>
        <p:txBody>
          <a:bodyPr>
            <a:normAutofit/>
          </a:bodyPr>
          <a:lstStyle/>
          <a:p>
            <a:pPr algn="l"/>
            <a:r>
              <a:rPr lang="en-GB" dirty="0"/>
              <a:t>Curran and Seaton’s theory of Power and Media Industries </a:t>
            </a:r>
          </a:p>
        </p:txBody>
      </p:sp>
      <p:sp>
        <p:nvSpPr>
          <p:cNvPr id="3" name="Content Placeholder 2"/>
          <p:cNvSpPr>
            <a:spLocks noGrp="1"/>
          </p:cNvSpPr>
          <p:nvPr>
            <p:ph idx="1"/>
          </p:nvPr>
        </p:nvSpPr>
        <p:spPr>
          <a:xfrm>
            <a:off x="457200" y="1600200"/>
            <a:ext cx="8229600" cy="5423170"/>
          </a:xfrm>
          <a:ln w="38100">
            <a:noFill/>
          </a:ln>
        </p:spPr>
        <p:txBody>
          <a:bodyPr>
            <a:normAutofit/>
          </a:bodyPr>
          <a:lstStyle/>
          <a:p>
            <a:pPr marL="0" indent="0">
              <a:buNone/>
            </a:pPr>
            <a:r>
              <a:rPr lang="en-GB" dirty="0"/>
              <a:t>Curran and Seaton have written several books about media control and argue that:</a:t>
            </a:r>
          </a:p>
          <a:p>
            <a:pPr fontAlgn="base"/>
            <a:r>
              <a:rPr lang="en-GB" dirty="0"/>
              <a:t>The media are controlled by a small number of companies primarily driven by the logic of profit and power</a:t>
            </a:r>
          </a:p>
          <a:p>
            <a:pPr fontAlgn="base"/>
            <a:r>
              <a:rPr lang="en-GB" dirty="0"/>
              <a:t>The general trend in media industries is towards a greater concentration of ownership.</a:t>
            </a:r>
          </a:p>
        </p:txBody>
      </p:sp>
    </p:spTree>
    <p:extLst>
      <p:ext uri="{BB962C8B-B14F-4D97-AF65-F5344CB8AC3E}">
        <p14:creationId xmlns:p14="http://schemas.microsoft.com/office/powerpoint/2010/main" val="2351870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44000" cy="680936"/>
          </a:xfrm>
          <a:solidFill>
            <a:srgbClr val="92D050"/>
          </a:solidFill>
        </p:spPr>
        <p:txBody>
          <a:bodyPr>
            <a:normAutofit fontScale="90000"/>
          </a:bodyPr>
          <a:lstStyle/>
          <a:p>
            <a:pPr algn="l"/>
            <a:r>
              <a:rPr lang="en-GB" dirty="0"/>
              <a:t>Curran and Seaton: how does WH fit?</a:t>
            </a:r>
          </a:p>
        </p:txBody>
      </p:sp>
      <p:sp>
        <p:nvSpPr>
          <p:cNvPr id="3" name="Content Placeholder 2"/>
          <p:cNvSpPr>
            <a:spLocks noGrp="1"/>
          </p:cNvSpPr>
          <p:nvPr>
            <p:ph idx="1"/>
          </p:nvPr>
        </p:nvSpPr>
        <p:spPr>
          <a:xfrm>
            <a:off x="131323" y="786224"/>
            <a:ext cx="8915400" cy="5110454"/>
          </a:xfrm>
          <a:ln w="38100">
            <a:noFill/>
          </a:ln>
        </p:spPr>
        <p:txBody>
          <a:bodyPr>
            <a:noAutofit/>
          </a:bodyPr>
          <a:lstStyle/>
          <a:p>
            <a:pPr marL="0" indent="0">
              <a:spcAft>
                <a:spcPts val="600"/>
              </a:spcAft>
              <a:buNone/>
            </a:pPr>
            <a:r>
              <a:rPr lang="en-GB" sz="2050" b="0" i="0" dirty="0">
                <a:effectLst/>
              </a:rPr>
              <a:t>•It could be argued that Woman’s Hour challenges the idea that the media is controlled by a small number of companies driven by the logic of profit and power.</a:t>
            </a:r>
          </a:p>
          <a:p>
            <a:pPr marL="0" indent="0">
              <a:spcAft>
                <a:spcPts val="600"/>
              </a:spcAft>
              <a:buNone/>
            </a:pPr>
            <a:r>
              <a:rPr lang="en-GB" sz="2050" b="0" i="0" dirty="0">
                <a:effectLst/>
              </a:rPr>
              <a:t>•Whilst the BBC is inarguably a large, significant company, the nature of PSB (discussed above) and the content of the broadcast seem to be at odds with the ‘logic of profit and power’. Consider the funding of the BBC in comparison with commercial organisations. The significance of the licence fee is that it frees BBC producers from the pressure to generate profit which in turn impacts the content of their broadcasts.</a:t>
            </a:r>
          </a:p>
          <a:p>
            <a:pPr marL="0" indent="0">
              <a:spcAft>
                <a:spcPts val="600"/>
              </a:spcAft>
              <a:buNone/>
            </a:pPr>
            <a:r>
              <a:rPr lang="en-GB" sz="2050" b="0" i="0" dirty="0">
                <a:effectLst/>
              </a:rPr>
              <a:t>•The Woman’s Hour podcast format may also be used to support Curran and Seaton’s idea that socially diverse patterns of ownership help create conditions for varied and adventurous productions. The fact that this programme continues to be an important part of the channel’s schedule illustrates the broadcaster’s willingness to produce a programme targeting a specific social group.</a:t>
            </a:r>
          </a:p>
          <a:p>
            <a:pPr marL="0" indent="0">
              <a:spcAft>
                <a:spcPts val="600"/>
              </a:spcAft>
              <a:buNone/>
            </a:pPr>
            <a:r>
              <a:rPr lang="en-GB" sz="2050" b="0" i="0" dirty="0">
                <a:effectLst/>
              </a:rPr>
              <a:t>•Consider the proliferation of podcasts across a wide range of topics and genres in recent years and whether the relative low production costs of this medium and the inexpensive hosting/digital distribution costs offer producers (and often prosumers) opportunities to take risks and develop adventurous content that still manages to reach diverse international audiences.</a:t>
            </a:r>
            <a:endParaRPr lang="en-GB" sz="2050" dirty="0"/>
          </a:p>
        </p:txBody>
      </p:sp>
    </p:spTree>
    <p:extLst>
      <p:ext uri="{BB962C8B-B14F-4D97-AF65-F5344CB8AC3E}">
        <p14:creationId xmlns:p14="http://schemas.microsoft.com/office/powerpoint/2010/main" val="122247483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TotalTime>
  <Words>1489</Words>
  <Application>Microsoft Office PowerPoint</Application>
  <PresentationFormat>On-screen Show (4:3)</PresentationFormat>
  <Paragraphs>92</Paragraphs>
  <Slides>16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COM 1 SEC B</vt:lpstr>
      <vt:lpstr>WH Recap  </vt:lpstr>
      <vt:lpstr>Where the BBC budget goes…</vt:lpstr>
      <vt:lpstr>Changing technology… key points </vt:lpstr>
      <vt:lpstr>PowerPoint Presentation</vt:lpstr>
      <vt:lpstr>Regulation: BBC &amp; Radio </vt:lpstr>
      <vt:lpstr>Regulation: Ofcom</vt:lpstr>
      <vt:lpstr>Curran and Seaton’s theory of Power and Media Industries </vt:lpstr>
      <vt:lpstr>Curran and Seaton: how does WH fit?</vt:lpstr>
      <vt:lpstr>Evaluating Curran and Seaton</vt:lpstr>
      <vt:lpstr>Livingstone and Lunt</vt:lpstr>
      <vt:lpstr>Livingstone and Lunt</vt:lpstr>
      <vt:lpstr>An example to discuss: the Emma Thompson interview. Is this a failure of regulation where consumer choice has trumped consumer protection? </vt:lpstr>
      <vt:lpstr>Evaluating Livingstone and Lunt</vt:lpstr>
      <vt:lpstr>Industry: Radio summary sheet</vt:lpstr>
      <vt:lpstr>Homework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 1 SEC B</dc:title>
  <dc:creator>Clare HOWARD-SAUNDERS</dc:creator>
  <cp:lastModifiedBy>Clare HOWARD-SAUNDERS</cp:lastModifiedBy>
  <cp:revision>15</cp:revision>
  <cp:lastPrinted>2024-04-26T11:32:57Z</cp:lastPrinted>
  <dcterms:created xsi:type="dcterms:W3CDTF">2023-11-14T11:22:47Z</dcterms:created>
  <dcterms:modified xsi:type="dcterms:W3CDTF">2024-04-26T11:33:09Z</dcterms:modified>
</cp:coreProperties>
</file>