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2" r:id="rId2"/>
    <p:sldId id="281" r:id="rId3"/>
    <p:sldId id="275" r:id="rId4"/>
    <p:sldId id="278" r:id="rId5"/>
    <p:sldId id="276" r:id="rId6"/>
    <p:sldId id="279" r:id="rId7"/>
    <p:sldId id="280" r:id="rId8"/>
    <p:sldId id="27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re Howard-Saunders" initials="CH" lastIdx="1" clrIdx="0">
    <p:extLst>
      <p:ext uri="{19B8F6BF-5375-455C-9EA6-DF929625EA0E}">
        <p15:presenceInfo xmlns:p15="http://schemas.microsoft.com/office/powerpoint/2012/main" userId="c21fb37210b29a2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43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8-20T18:37:44.076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7D2B8-F4BE-4CC6-B69F-1D0673B4F828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D576E-88C3-4D79-B12A-BED70188D3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80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F8E717-ACE4-453D-8FB3-8A2931F7BBE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 1 Lesson 1</a:t>
            </a:r>
          </a:p>
        </p:txBody>
      </p:sp>
    </p:spTree>
    <p:extLst>
      <p:ext uri="{BB962C8B-B14F-4D97-AF65-F5344CB8AC3E}">
        <p14:creationId xmlns:p14="http://schemas.microsoft.com/office/powerpoint/2010/main" val="446088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D30C-415F-4925-B81D-4A2C39FF1CAF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8C894-A679-4E57-AAB9-957B71109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093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D30C-415F-4925-B81D-4A2C39FF1CAF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8C894-A679-4E57-AAB9-957B71109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683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D30C-415F-4925-B81D-4A2C39FF1CAF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8C894-A679-4E57-AAB9-957B71109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35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D30C-415F-4925-B81D-4A2C39FF1CAF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8C894-A679-4E57-AAB9-957B71109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412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D30C-415F-4925-B81D-4A2C39FF1CAF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8C894-A679-4E57-AAB9-957B71109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063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D30C-415F-4925-B81D-4A2C39FF1CAF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8C894-A679-4E57-AAB9-957B71109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811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D30C-415F-4925-B81D-4A2C39FF1CAF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8C894-A679-4E57-AAB9-957B71109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12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D30C-415F-4925-B81D-4A2C39FF1CAF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8C894-A679-4E57-AAB9-957B71109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09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D30C-415F-4925-B81D-4A2C39FF1CAF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8C894-A679-4E57-AAB9-957B71109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560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D30C-415F-4925-B81D-4A2C39FF1CAF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8C894-A679-4E57-AAB9-957B71109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80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D30C-415F-4925-B81D-4A2C39FF1CAF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8C894-A679-4E57-AAB9-957B71109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44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CD30C-415F-4925-B81D-4A2C39FF1CAF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8C894-A679-4E57-AAB9-957B71109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558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rRrtXih9K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7IHJ66wj9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fcom.org.uk/tv-radio-and-on-demand/information-for-industry/guidance/programme-guidanc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224" y="4305126"/>
            <a:ext cx="7807552" cy="767569"/>
          </a:xfrm>
        </p:spPr>
        <p:txBody>
          <a:bodyPr>
            <a:noAutofit/>
          </a:bodyPr>
          <a:lstStyle/>
          <a:p>
            <a:r>
              <a:rPr lang="en-GB" dirty="0"/>
              <a:t>L9: Case Study – SACHSGATE: a radio scandal (regulation)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9F2017-00EC-410E-BC58-683B3B49D38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834887"/>
            <a:ext cx="9144000" cy="1497496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GB" sz="9600" b="1" dirty="0">
                <a:latin typeface="+mn-lt"/>
              </a:rPr>
              <a:t>COM 1 SEC B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595271"/>
            <a:ext cx="9144000" cy="119376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Woman’s Hour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66B6B1-D9A2-1C87-F0EE-BA6A898FC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2729601"/>
            <a:ext cx="1549654" cy="8962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D02963-89E4-92FD-CBEA-28F12C04A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743" y="4923779"/>
            <a:ext cx="2730231" cy="1735392"/>
          </a:xfrm>
          <a:custGeom>
            <a:avLst/>
            <a:gdLst>
              <a:gd name="connsiteX0" fmla="*/ 0 w 2730231"/>
              <a:gd name="connsiteY0" fmla="*/ 0 h 1735392"/>
              <a:gd name="connsiteX1" fmla="*/ 464139 w 2730231"/>
              <a:gd name="connsiteY1" fmla="*/ 0 h 1735392"/>
              <a:gd name="connsiteX2" fmla="*/ 1010185 w 2730231"/>
              <a:gd name="connsiteY2" fmla="*/ 0 h 1735392"/>
              <a:gd name="connsiteX3" fmla="*/ 1474325 w 2730231"/>
              <a:gd name="connsiteY3" fmla="*/ 0 h 1735392"/>
              <a:gd name="connsiteX4" fmla="*/ 2074976 w 2730231"/>
              <a:gd name="connsiteY4" fmla="*/ 0 h 1735392"/>
              <a:gd name="connsiteX5" fmla="*/ 2730231 w 2730231"/>
              <a:gd name="connsiteY5" fmla="*/ 0 h 1735392"/>
              <a:gd name="connsiteX6" fmla="*/ 2730231 w 2730231"/>
              <a:gd name="connsiteY6" fmla="*/ 526402 h 1735392"/>
              <a:gd name="connsiteX7" fmla="*/ 2730231 w 2730231"/>
              <a:gd name="connsiteY7" fmla="*/ 1070158 h 1735392"/>
              <a:gd name="connsiteX8" fmla="*/ 2730231 w 2730231"/>
              <a:gd name="connsiteY8" fmla="*/ 1735392 h 1735392"/>
              <a:gd name="connsiteX9" fmla="*/ 2184185 w 2730231"/>
              <a:gd name="connsiteY9" fmla="*/ 1735392 h 1735392"/>
              <a:gd name="connsiteX10" fmla="*/ 1610836 w 2730231"/>
              <a:gd name="connsiteY10" fmla="*/ 1735392 h 1735392"/>
              <a:gd name="connsiteX11" fmla="*/ 1010185 w 2730231"/>
              <a:gd name="connsiteY11" fmla="*/ 1735392 h 1735392"/>
              <a:gd name="connsiteX12" fmla="*/ 0 w 2730231"/>
              <a:gd name="connsiteY12" fmla="*/ 1735392 h 1735392"/>
              <a:gd name="connsiteX13" fmla="*/ 0 w 2730231"/>
              <a:gd name="connsiteY13" fmla="*/ 1191636 h 1735392"/>
              <a:gd name="connsiteX14" fmla="*/ 0 w 2730231"/>
              <a:gd name="connsiteY14" fmla="*/ 578464 h 1735392"/>
              <a:gd name="connsiteX15" fmla="*/ 0 w 2730231"/>
              <a:gd name="connsiteY15" fmla="*/ 0 h 1735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30231" h="1735392" fill="none" extrusionOk="0">
                <a:moveTo>
                  <a:pt x="0" y="0"/>
                </a:moveTo>
                <a:cubicBezTo>
                  <a:pt x="204782" y="-700"/>
                  <a:pt x="335857" y="25645"/>
                  <a:pt x="464139" y="0"/>
                </a:cubicBezTo>
                <a:cubicBezTo>
                  <a:pt x="592421" y="-25645"/>
                  <a:pt x="743050" y="10670"/>
                  <a:pt x="1010185" y="0"/>
                </a:cubicBezTo>
                <a:cubicBezTo>
                  <a:pt x="1277320" y="-10670"/>
                  <a:pt x="1270003" y="41832"/>
                  <a:pt x="1474325" y="0"/>
                </a:cubicBezTo>
                <a:cubicBezTo>
                  <a:pt x="1678647" y="-41832"/>
                  <a:pt x="1866692" y="17037"/>
                  <a:pt x="2074976" y="0"/>
                </a:cubicBezTo>
                <a:cubicBezTo>
                  <a:pt x="2283260" y="-17037"/>
                  <a:pt x="2536855" y="66044"/>
                  <a:pt x="2730231" y="0"/>
                </a:cubicBezTo>
                <a:cubicBezTo>
                  <a:pt x="2784530" y="226053"/>
                  <a:pt x="2705568" y="375426"/>
                  <a:pt x="2730231" y="526402"/>
                </a:cubicBezTo>
                <a:cubicBezTo>
                  <a:pt x="2754894" y="677378"/>
                  <a:pt x="2674917" y="824486"/>
                  <a:pt x="2730231" y="1070158"/>
                </a:cubicBezTo>
                <a:cubicBezTo>
                  <a:pt x="2785545" y="1315830"/>
                  <a:pt x="2690225" y="1452892"/>
                  <a:pt x="2730231" y="1735392"/>
                </a:cubicBezTo>
                <a:cubicBezTo>
                  <a:pt x="2541743" y="1779299"/>
                  <a:pt x="2445597" y="1708705"/>
                  <a:pt x="2184185" y="1735392"/>
                </a:cubicBezTo>
                <a:cubicBezTo>
                  <a:pt x="1922773" y="1762079"/>
                  <a:pt x="1776387" y="1711069"/>
                  <a:pt x="1610836" y="1735392"/>
                </a:cubicBezTo>
                <a:cubicBezTo>
                  <a:pt x="1445285" y="1759715"/>
                  <a:pt x="1281667" y="1691288"/>
                  <a:pt x="1010185" y="1735392"/>
                </a:cubicBezTo>
                <a:cubicBezTo>
                  <a:pt x="738703" y="1779496"/>
                  <a:pt x="364304" y="1651105"/>
                  <a:pt x="0" y="1735392"/>
                </a:cubicBezTo>
                <a:cubicBezTo>
                  <a:pt x="-45661" y="1562551"/>
                  <a:pt x="18155" y="1455171"/>
                  <a:pt x="0" y="1191636"/>
                </a:cubicBezTo>
                <a:cubicBezTo>
                  <a:pt x="-18155" y="928101"/>
                  <a:pt x="33861" y="757137"/>
                  <a:pt x="0" y="578464"/>
                </a:cubicBezTo>
                <a:cubicBezTo>
                  <a:pt x="-33861" y="399791"/>
                  <a:pt x="57879" y="200302"/>
                  <a:pt x="0" y="0"/>
                </a:cubicBezTo>
                <a:close/>
              </a:path>
              <a:path w="2730231" h="1735392" stroke="0" extrusionOk="0">
                <a:moveTo>
                  <a:pt x="0" y="0"/>
                </a:moveTo>
                <a:cubicBezTo>
                  <a:pt x="162556" y="-6804"/>
                  <a:pt x="325836" y="31020"/>
                  <a:pt x="546046" y="0"/>
                </a:cubicBezTo>
                <a:cubicBezTo>
                  <a:pt x="766256" y="-31020"/>
                  <a:pt x="877116" y="42928"/>
                  <a:pt x="1146697" y="0"/>
                </a:cubicBezTo>
                <a:cubicBezTo>
                  <a:pt x="1416278" y="-42928"/>
                  <a:pt x="1461542" y="47556"/>
                  <a:pt x="1720046" y="0"/>
                </a:cubicBezTo>
                <a:cubicBezTo>
                  <a:pt x="1978550" y="-47556"/>
                  <a:pt x="2525401" y="104987"/>
                  <a:pt x="2730231" y="0"/>
                </a:cubicBezTo>
                <a:cubicBezTo>
                  <a:pt x="2774231" y="199597"/>
                  <a:pt x="2670659" y="422985"/>
                  <a:pt x="2730231" y="561110"/>
                </a:cubicBezTo>
                <a:cubicBezTo>
                  <a:pt x="2789803" y="699235"/>
                  <a:pt x="2683794" y="959765"/>
                  <a:pt x="2730231" y="1122220"/>
                </a:cubicBezTo>
                <a:cubicBezTo>
                  <a:pt x="2776668" y="1284675"/>
                  <a:pt x="2710261" y="1547698"/>
                  <a:pt x="2730231" y="1735392"/>
                </a:cubicBezTo>
                <a:cubicBezTo>
                  <a:pt x="2502927" y="1792204"/>
                  <a:pt x="2406114" y="1701820"/>
                  <a:pt x="2238789" y="1735392"/>
                </a:cubicBezTo>
                <a:cubicBezTo>
                  <a:pt x="2071464" y="1768964"/>
                  <a:pt x="1914728" y="1682214"/>
                  <a:pt x="1692743" y="1735392"/>
                </a:cubicBezTo>
                <a:cubicBezTo>
                  <a:pt x="1470758" y="1788570"/>
                  <a:pt x="1308486" y="1688300"/>
                  <a:pt x="1092092" y="1735392"/>
                </a:cubicBezTo>
                <a:cubicBezTo>
                  <a:pt x="875698" y="1782484"/>
                  <a:pt x="816653" y="1683901"/>
                  <a:pt x="600651" y="1735392"/>
                </a:cubicBezTo>
                <a:cubicBezTo>
                  <a:pt x="384649" y="1786883"/>
                  <a:pt x="207056" y="1684683"/>
                  <a:pt x="0" y="1735392"/>
                </a:cubicBezTo>
                <a:cubicBezTo>
                  <a:pt x="-39660" y="1599694"/>
                  <a:pt x="10444" y="1436474"/>
                  <a:pt x="0" y="1156928"/>
                </a:cubicBezTo>
                <a:cubicBezTo>
                  <a:pt x="-10444" y="877382"/>
                  <a:pt x="32852" y="872048"/>
                  <a:pt x="0" y="613172"/>
                </a:cubicBezTo>
                <a:cubicBezTo>
                  <a:pt x="-32852" y="354296"/>
                  <a:pt x="31278" y="21752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99746262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913680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529AD-EB9D-E158-62B8-53EC416DA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43827"/>
          </a:xfrm>
          <a:solidFill>
            <a:srgbClr val="92D050"/>
          </a:solidFill>
        </p:spPr>
        <p:txBody>
          <a:bodyPr/>
          <a:lstStyle/>
          <a:p>
            <a:r>
              <a:rPr lang="en-GB" dirty="0"/>
              <a:t>Admin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07FAB-D4CA-C3C7-DFF7-E0966F1CB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Big apologies – I haven’t quite finished marking your assessments. I will have them by Tuesday.</a:t>
            </a:r>
          </a:p>
        </p:txBody>
      </p:sp>
    </p:spTree>
    <p:extLst>
      <p:ext uri="{BB962C8B-B14F-4D97-AF65-F5344CB8AC3E}">
        <p14:creationId xmlns:p14="http://schemas.microsoft.com/office/powerpoint/2010/main" val="3293278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0"/>
          <p:cNvSpPr txBox="1">
            <a:spLocks noGrp="1"/>
          </p:cNvSpPr>
          <p:nvPr>
            <p:ph type="title"/>
          </p:nvPr>
        </p:nvSpPr>
        <p:spPr>
          <a:xfrm>
            <a:off x="0" y="175098"/>
            <a:ext cx="9144000" cy="139105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 fontScale="90000"/>
          </a:bodyPr>
          <a:lstStyle/>
          <a:p>
            <a:pPr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SzPts val="4400"/>
            </a:pPr>
            <a:r>
              <a:rPr lang="en-GB" sz="2800" b="1" dirty="0"/>
              <a:t>CASE STUDY TASK </a:t>
            </a:r>
            <a:br>
              <a:rPr lang="en-GB" sz="2800" b="1" dirty="0"/>
            </a:br>
            <a:r>
              <a:rPr lang="en-GB" sz="2800" b="1" dirty="0"/>
              <a:t>Listen to the following news report: </a:t>
            </a:r>
            <a:r>
              <a:rPr lang="en-GB" sz="2800" b="1" dirty="0">
                <a:hlinkClick r:id="rId3"/>
              </a:rPr>
              <a:t>https://www.youtube.com/watch?v=xrRrtXih9Kc</a:t>
            </a:r>
            <a:br>
              <a:rPr lang="en-GB" sz="2800" b="1" dirty="0"/>
            </a:br>
            <a:endParaRPr sz="2800" dirty="0"/>
          </a:p>
        </p:txBody>
      </p:sp>
      <p:sp>
        <p:nvSpPr>
          <p:cNvPr id="232" name="Google Shape;232;p20"/>
          <p:cNvSpPr txBox="1">
            <a:spLocks noGrp="1"/>
          </p:cNvSpPr>
          <p:nvPr>
            <p:ph type="body" idx="1"/>
          </p:nvPr>
        </p:nvSpPr>
        <p:spPr>
          <a:xfrm>
            <a:off x="350195" y="1449422"/>
            <a:ext cx="8443609" cy="506810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000"/>
            </a:pPr>
            <a:r>
              <a:rPr lang="en-GB" b="1" dirty="0"/>
              <a:t>How much do you already know about this?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000"/>
            </a:pPr>
            <a:r>
              <a:rPr lang="en-GB" b="1" dirty="0"/>
              <a:t>After listening to the news item, can you explain why this scandal has become known as ‘</a:t>
            </a:r>
            <a:r>
              <a:rPr lang="en-GB" b="1" dirty="0" err="1"/>
              <a:t>Sachsgate</a:t>
            </a:r>
            <a:r>
              <a:rPr lang="en-GB" b="1" dirty="0"/>
              <a:t>’?</a:t>
            </a:r>
            <a:endParaRPr b="1" dirty="0"/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000"/>
            </a:pPr>
            <a:endParaRPr lang="en-GB" sz="11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000"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B7260-6E9C-43DE-2420-CBDAA3DBB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8E6FD-07DC-F5C5-5A25-FC296DA07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8413A0-50FD-3870-0E3C-8D27FEDD13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31"/>
          <a:stretch/>
        </p:blipFill>
        <p:spPr>
          <a:xfrm>
            <a:off x="196381" y="175198"/>
            <a:ext cx="7336702" cy="654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45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1"/>
          <p:cNvSpPr txBox="1"/>
          <p:nvPr/>
        </p:nvSpPr>
        <p:spPr>
          <a:xfrm>
            <a:off x="113257" y="234833"/>
            <a:ext cx="3233057" cy="4385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GB" sz="24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 ‘prank’ call in full</a:t>
            </a:r>
            <a:endParaRPr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5548E7-64DE-43F5-818A-B4CFC56E3304}"/>
              </a:ext>
            </a:extLst>
          </p:cNvPr>
          <p:cNvSpPr txBox="1"/>
          <p:nvPr/>
        </p:nvSpPr>
        <p:spPr>
          <a:xfrm>
            <a:off x="2412460" y="2142797"/>
            <a:ext cx="62239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https://www.youtube.com/watch?v=U7IHJ66wj9g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D5479-92E5-766E-0856-EDAB8E8B4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3171" cy="685461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GB" dirty="0"/>
              <a:t>Ofcom has codes for the following: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25FC4-A85A-D88C-51C9-E6312688F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841A27-696D-8D23-0F78-CC5206C18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67" y="817124"/>
            <a:ext cx="8449065" cy="5937630"/>
          </a:xfrm>
          <a:custGeom>
            <a:avLst/>
            <a:gdLst>
              <a:gd name="connsiteX0" fmla="*/ 0 w 8449065"/>
              <a:gd name="connsiteY0" fmla="*/ 0 h 5937630"/>
              <a:gd name="connsiteX1" fmla="*/ 394290 w 8449065"/>
              <a:gd name="connsiteY1" fmla="*/ 0 h 5937630"/>
              <a:gd name="connsiteX2" fmla="*/ 1126542 w 8449065"/>
              <a:gd name="connsiteY2" fmla="*/ 0 h 5937630"/>
              <a:gd name="connsiteX3" fmla="*/ 1520832 w 8449065"/>
              <a:gd name="connsiteY3" fmla="*/ 0 h 5937630"/>
              <a:gd name="connsiteX4" fmla="*/ 2084103 w 8449065"/>
              <a:gd name="connsiteY4" fmla="*/ 0 h 5937630"/>
              <a:gd name="connsiteX5" fmla="*/ 2647374 w 8449065"/>
              <a:gd name="connsiteY5" fmla="*/ 0 h 5937630"/>
              <a:gd name="connsiteX6" fmla="*/ 3126154 w 8449065"/>
              <a:gd name="connsiteY6" fmla="*/ 0 h 5937630"/>
              <a:gd name="connsiteX7" fmla="*/ 3435953 w 8449065"/>
              <a:gd name="connsiteY7" fmla="*/ 0 h 5937630"/>
              <a:gd name="connsiteX8" fmla="*/ 4083715 w 8449065"/>
              <a:gd name="connsiteY8" fmla="*/ 0 h 5937630"/>
              <a:gd name="connsiteX9" fmla="*/ 4562495 w 8449065"/>
              <a:gd name="connsiteY9" fmla="*/ 0 h 5937630"/>
              <a:gd name="connsiteX10" fmla="*/ 4956785 w 8449065"/>
              <a:gd name="connsiteY10" fmla="*/ 0 h 5937630"/>
              <a:gd name="connsiteX11" fmla="*/ 5266584 w 8449065"/>
              <a:gd name="connsiteY11" fmla="*/ 0 h 5937630"/>
              <a:gd name="connsiteX12" fmla="*/ 5829855 w 8449065"/>
              <a:gd name="connsiteY12" fmla="*/ 0 h 5937630"/>
              <a:gd name="connsiteX13" fmla="*/ 6393126 w 8449065"/>
              <a:gd name="connsiteY13" fmla="*/ 0 h 5937630"/>
              <a:gd name="connsiteX14" fmla="*/ 7125378 w 8449065"/>
              <a:gd name="connsiteY14" fmla="*/ 0 h 5937630"/>
              <a:gd name="connsiteX15" fmla="*/ 7773140 w 8449065"/>
              <a:gd name="connsiteY15" fmla="*/ 0 h 5937630"/>
              <a:gd name="connsiteX16" fmla="*/ 8449065 w 8449065"/>
              <a:gd name="connsiteY16" fmla="*/ 0 h 5937630"/>
              <a:gd name="connsiteX17" fmla="*/ 8449065 w 8449065"/>
              <a:gd name="connsiteY17" fmla="*/ 475010 h 5937630"/>
              <a:gd name="connsiteX18" fmla="*/ 8449065 w 8449065"/>
              <a:gd name="connsiteY18" fmla="*/ 1187526 h 5937630"/>
              <a:gd name="connsiteX19" fmla="*/ 8449065 w 8449065"/>
              <a:gd name="connsiteY19" fmla="*/ 1840665 h 5937630"/>
              <a:gd name="connsiteX20" fmla="*/ 8449065 w 8449065"/>
              <a:gd name="connsiteY20" fmla="*/ 2375052 h 5937630"/>
              <a:gd name="connsiteX21" fmla="*/ 8449065 w 8449065"/>
              <a:gd name="connsiteY21" fmla="*/ 3087568 h 5937630"/>
              <a:gd name="connsiteX22" fmla="*/ 8449065 w 8449065"/>
              <a:gd name="connsiteY22" fmla="*/ 3562578 h 5937630"/>
              <a:gd name="connsiteX23" fmla="*/ 8449065 w 8449065"/>
              <a:gd name="connsiteY23" fmla="*/ 4215717 h 5937630"/>
              <a:gd name="connsiteX24" fmla="*/ 8449065 w 8449065"/>
              <a:gd name="connsiteY24" fmla="*/ 4631351 h 5937630"/>
              <a:gd name="connsiteX25" fmla="*/ 8449065 w 8449065"/>
              <a:gd name="connsiteY25" fmla="*/ 5225114 h 5937630"/>
              <a:gd name="connsiteX26" fmla="*/ 8449065 w 8449065"/>
              <a:gd name="connsiteY26" fmla="*/ 5937630 h 5937630"/>
              <a:gd name="connsiteX27" fmla="*/ 7885794 w 8449065"/>
              <a:gd name="connsiteY27" fmla="*/ 5937630 h 5937630"/>
              <a:gd name="connsiteX28" fmla="*/ 7407014 w 8449065"/>
              <a:gd name="connsiteY28" fmla="*/ 5937630 h 5937630"/>
              <a:gd name="connsiteX29" fmla="*/ 6843743 w 8449065"/>
              <a:gd name="connsiteY29" fmla="*/ 5937630 h 5937630"/>
              <a:gd name="connsiteX30" fmla="*/ 6111490 w 8449065"/>
              <a:gd name="connsiteY30" fmla="*/ 5937630 h 5937630"/>
              <a:gd name="connsiteX31" fmla="*/ 5632710 w 8449065"/>
              <a:gd name="connsiteY31" fmla="*/ 5937630 h 5937630"/>
              <a:gd name="connsiteX32" fmla="*/ 5069439 w 8449065"/>
              <a:gd name="connsiteY32" fmla="*/ 5937630 h 5937630"/>
              <a:gd name="connsiteX33" fmla="*/ 4675149 w 8449065"/>
              <a:gd name="connsiteY33" fmla="*/ 5937630 h 5937630"/>
              <a:gd name="connsiteX34" fmla="*/ 4027388 w 8449065"/>
              <a:gd name="connsiteY34" fmla="*/ 5937630 h 5937630"/>
              <a:gd name="connsiteX35" fmla="*/ 3717589 w 8449065"/>
              <a:gd name="connsiteY35" fmla="*/ 5937630 h 5937630"/>
              <a:gd name="connsiteX36" fmla="*/ 3238808 w 8449065"/>
              <a:gd name="connsiteY36" fmla="*/ 5937630 h 5937630"/>
              <a:gd name="connsiteX37" fmla="*/ 2929009 w 8449065"/>
              <a:gd name="connsiteY37" fmla="*/ 5937630 h 5937630"/>
              <a:gd name="connsiteX38" fmla="*/ 2534720 w 8449065"/>
              <a:gd name="connsiteY38" fmla="*/ 5937630 h 5937630"/>
              <a:gd name="connsiteX39" fmla="*/ 2140430 w 8449065"/>
              <a:gd name="connsiteY39" fmla="*/ 5937630 h 5937630"/>
              <a:gd name="connsiteX40" fmla="*/ 1492668 w 8449065"/>
              <a:gd name="connsiteY40" fmla="*/ 5937630 h 5937630"/>
              <a:gd name="connsiteX41" fmla="*/ 1182869 w 8449065"/>
              <a:gd name="connsiteY41" fmla="*/ 5937630 h 5937630"/>
              <a:gd name="connsiteX42" fmla="*/ 0 w 8449065"/>
              <a:gd name="connsiteY42" fmla="*/ 5937630 h 5937630"/>
              <a:gd name="connsiteX43" fmla="*/ 0 w 8449065"/>
              <a:gd name="connsiteY43" fmla="*/ 5284491 h 5937630"/>
              <a:gd name="connsiteX44" fmla="*/ 0 w 8449065"/>
              <a:gd name="connsiteY44" fmla="*/ 4571975 h 5937630"/>
              <a:gd name="connsiteX45" fmla="*/ 0 w 8449065"/>
              <a:gd name="connsiteY45" fmla="*/ 4037588 h 5937630"/>
              <a:gd name="connsiteX46" fmla="*/ 0 w 8449065"/>
              <a:gd name="connsiteY46" fmla="*/ 3325073 h 5937630"/>
              <a:gd name="connsiteX47" fmla="*/ 0 w 8449065"/>
              <a:gd name="connsiteY47" fmla="*/ 2909439 h 5937630"/>
              <a:gd name="connsiteX48" fmla="*/ 0 w 8449065"/>
              <a:gd name="connsiteY48" fmla="*/ 2256299 h 5937630"/>
              <a:gd name="connsiteX49" fmla="*/ 0 w 8449065"/>
              <a:gd name="connsiteY49" fmla="*/ 1840665 h 5937630"/>
              <a:gd name="connsiteX50" fmla="*/ 0 w 8449065"/>
              <a:gd name="connsiteY50" fmla="*/ 1306279 h 5937630"/>
              <a:gd name="connsiteX51" fmla="*/ 0 w 8449065"/>
              <a:gd name="connsiteY51" fmla="*/ 771892 h 5937630"/>
              <a:gd name="connsiteX52" fmla="*/ 0 w 8449065"/>
              <a:gd name="connsiteY52" fmla="*/ 0 h 593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449065" h="5937630" fill="none" extrusionOk="0">
                <a:moveTo>
                  <a:pt x="0" y="0"/>
                </a:moveTo>
                <a:cubicBezTo>
                  <a:pt x="158915" y="-12390"/>
                  <a:pt x="256410" y="8259"/>
                  <a:pt x="394290" y="0"/>
                </a:cubicBezTo>
                <a:cubicBezTo>
                  <a:pt x="532170" y="-8259"/>
                  <a:pt x="909440" y="67089"/>
                  <a:pt x="1126542" y="0"/>
                </a:cubicBezTo>
                <a:cubicBezTo>
                  <a:pt x="1343644" y="-67089"/>
                  <a:pt x="1350875" y="22456"/>
                  <a:pt x="1520832" y="0"/>
                </a:cubicBezTo>
                <a:cubicBezTo>
                  <a:pt x="1690789" y="-22456"/>
                  <a:pt x="1833742" y="32676"/>
                  <a:pt x="2084103" y="0"/>
                </a:cubicBezTo>
                <a:cubicBezTo>
                  <a:pt x="2334464" y="-32676"/>
                  <a:pt x="2457841" y="17041"/>
                  <a:pt x="2647374" y="0"/>
                </a:cubicBezTo>
                <a:cubicBezTo>
                  <a:pt x="2836907" y="-17041"/>
                  <a:pt x="2898950" y="28236"/>
                  <a:pt x="3126154" y="0"/>
                </a:cubicBezTo>
                <a:cubicBezTo>
                  <a:pt x="3353358" y="-28236"/>
                  <a:pt x="3349859" y="3290"/>
                  <a:pt x="3435953" y="0"/>
                </a:cubicBezTo>
                <a:cubicBezTo>
                  <a:pt x="3522047" y="-3290"/>
                  <a:pt x="3928647" y="10449"/>
                  <a:pt x="4083715" y="0"/>
                </a:cubicBezTo>
                <a:cubicBezTo>
                  <a:pt x="4238783" y="-10449"/>
                  <a:pt x="4422033" y="18539"/>
                  <a:pt x="4562495" y="0"/>
                </a:cubicBezTo>
                <a:cubicBezTo>
                  <a:pt x="4702957" y="-18539"/>
                  <a:pt x="4813088" y="43777"/>
                  <a:pt x="4956785" y="0"/>
                </a:cubicBezTo>
                <a:cubicBezTo>
                  <a:pt x="5100482" y="-43777"/>
                  <a:pt x="5157073" y="18468"/>
                  <a:pt x="5266584" y="0"/>
                </a:cubicBezTo>
                <a:cubicBezTo>
                  <a:pt x="5376095" y="-18468"/>
                  <a:pt x="5565477" y="45830"/>
                  <a:pt x="5829855" y="0"/>
                </a:cubicBezTo>
                <a:cubicBezTo>
                  <a:pt x="6094233" y="-45830"/>
                  <a:pt x="6167280" y="28173"/>
                  <a:pt x="6393126" y="0"/>
                </a:cubicBezTo>
                <a:cubicBezTo>
                  <a:pt x="6618972" y="-28173"/>
                  <a:pt x="6923096" y="32684"/>
                  <a:pt x="7125378" y="0"/>
                </a:cubicBezTo>
                <a:cubicBezTo>
                  <a:pt x="7327660" y="-32684"/>
                  <a:pt x="7536328" y="38092"/>
                  <a:pt x="7773140" y="0"/>
                </a:cubicBezTo>
                <a:cubicBezTo>
                  <a:pt x="8009952" y="-38092"/>
                  <a:pt x="8181249" y="35259"/>
                  <a:pt x="8449065" y="0"/>
                </a:cubicBezTo>
                <a:cubicBezTo>
                  <a:pt x="8488543" y="133508"/>
                  <a:pt x="8413172" y="263724"/>
                  <a:pt x="8449065" y="475010"/>
                </a:cubicBezTo>
                <a:cubicBezTo>
                  <a:pt x="8484958" y="686296"/>
                  <a:pt x="8406392" y="934706"/>
                  <a:pt x="8449065" y="1187526"/>
                </a:cubicBezTo>
                <a:cubicBezTo>
                  <a:pt x="8491738" y="1440346"/>
                  <a:pt x="8441600" y="1517534"/>
                  <a:pt x="8449065" y="1840665"/>
                </a:cubicBezTo>
                <a:cubicBezTo>
                  <a:pt x="8456530" y="2163796"/>
                  <a:pt x="8423894" y="2214739"/>
                  <a:pt x="8449065" y="2375052"/>
                </a:cubicBezTo>
                <a:cubicBezTo>
                  <a:pt x="8474236" y="2535365"/>
                  <a:pt x="8425840" y="2889980"/>
                  <a:pt x="8449065" y="3087568"/>
                </a:cubicBezTo>
                <a:cubicBezTo>
                  <a:pt x="8472290" y="3285156"/>
                  <a:pt x="8439594" y="3402877"/>
                  <a:pt x="8449065" y="3562578"/>
                </a:cubicBezTo>
                <a:cubicBezTo>
                  <a:pt x="8458536" y="3722279"/>
                  <a:pt x="8406519" y="4055914"/>
                  <a:pt x="8449065" y="4215717"/>
                </a:cubicBezTo>
                <a:cubicBezTo>
                  <a:pt x="8491611" y="4375520"/>
                  <a:pt x="8413210" y="4431417"/>
                  <a:pt x="8449065" y="4631351"/>
                </a:cubicBezTo>
                <a:cubicBezTo>
                  <a:pt x="8484920" y="4831285"/>
                  <a:pt x="8426352" y="5033270"/>
                  <a:pt x="8449065" y="5225114"/>
                </a:cubicBezTo>
                <a:cubicBezTo>
                  <a:pt x="8471778" y="5416958"/>
                  <a:pt x="8366861" y="5696808"/>
                  <a:pt x="8449065" y="5937630"/>
                </a:cubicBezTo>
                <a:cubicBezTo>
                  <a:pt x="8203148" y="5940469"/>
                  <a:pt x="8040349" y="5916498"/>
                  <a:pt x="7885794" y="5937630"/>
                </a:cubicBezTo>
                <a:cubicBezTo>
                  <a:pt x="7731239" y="5958762"/>
                  <a:pt x="7628197" y="5936039"/>
                  <a:pt x="7407014" y="5937630"/>
                </a:cubicBezTo>
                <a:cubicBezTo>
                  <a:pt x="7185831" y="5939221"/>
                  <a:pt x="6972036" y="5885085"/>
                  <a:pt x="6843743" y="5937630"/>
                </a:cubicBezTo>
                <a:cubicBezTo>
                  <a:pt x="6715450" y="5990175"/>
                  <a:pt x="6375008" y="5898062"/>
                  <a:pt x="6111490" y="5937630"/>
                </a:cubicBezTo>
                <a:cubicBezTo>
                  <a:pt x="5847972" y="5977198"/>
                  <a:pt x="5856499" y="5935285"/>
                  <a:pt x="5632710" y="5937630"/>
                </a:cubicBezTo>
                <a:cubicBezTo>
                  <a:pt x="5408921" y="5939975"/>
                  <a:pt x="5320547" y="5901176"/>
                  <a:pt x="5069439" y="5937630"/>
                </a:cubicBezTo>
                <a:cubicBezTo>
                  <a:pt x="4818331" y="5974084"/>
                  <a:pt x="4817174" y="5925283"/>
                  <a:pt x="4675149" y="5937630"/>
                </a:cubicBezTo>
                <a:cubicBezTo>
                  <a:pt x="4533124" y="5949977"/>
                  <a:pt x="4230435" y="5910252"/>
                  <a:pt x="4027388" y="5937630"/>
                </a:cubicBezTo>
                <a:cubicBezTo>
                  <a:pt x="3824341" y="5965008"/>
                  <a:pt x="3855124" y="5936682"/>
                  <a:pt x="3717589" y="5937630"/>
                </a:cubicBezTo>
                <a:cubicBezTo>
                  <a:pt x="3580054" y="5938578"/>
                  <a:pt x="3351582" y="5923260"/>
                  <a:pt x="3238808" y="5937630"/>
                </a:cubicBezTo>
                <a:cubicBezTo>
                  <a:pt x="3126034" y="5952000"/>
                  <a:pt x="3033000" y="5933518"/>
                  <a:pt x="2929009" y="5937630"/>
                </a:cubicBezTo>
                <a:cubicBezTo>
                  <a:pt x="2825018" y="5941742"/>
                  <a:pt x="2696541" y="5906624"/>
                  <a:pt x="2534720" y="5937630"/>
                </a:cubicBezTo>
                <a:cubicBezTo>
                  <a:pt x="2372899" y="5968636"/>
                  <a:pt x="2282427" y="5936196"/>
                  <a:pt x="2140430" y="5937630"/>
                </a:cubicBezTo>
                <a:cubicBezTo>
                  <a:pt x="1998433" y="5939064"/>
                  <a:pt x="1633429" y="5865640"/>
                  <a:pt x="1492668" y="5937630"/>
                </a:cubicBezTo>
                <a:cubicBezTo>
                  <a:pt x="1351907" y="6009620"/>
                  <a:pt x="1320042" y="5921232"/>
                  <a:pt x="1182869" y="5937630"/>
                </a:cubicBezTo>
                <a:cubicBezTo>
                  <a:pt x="1045696" y="5954028"/>
                  <a:pt x="370840" y="5929037"/>
                  <a:pt x="0" y="5937630"/>
                </a:cubicBezTo>
                <a:cubicBezTo>
                  <a:pt x="-50470" y="5798476"/>
                  <a:pt x="50479" y="5525551"/>
                  <a:pt x="0" y="5284491"/>
                </a:cubicBezTo>
                <a:cubicBezTo>
                  <a:pt x="-50479" y="5043431"/>
                  <a:pt x="19886" y="4786856"/>
                  <a:pt x="0" y="4571975"/>
                </a:cubicBezTo>
                <a:cubicBezTo>
                  <a:pt x="-19886" y="4357094"/>
                  <a:pt x="52776" y="4217989"/>
                  <a:pt x="0" y="4037588"/>
                </a:cubicBezTo>
                <a:cubicBezTo>
                  <a:pt x="-52776" y="3857187"/>
                  <a:pt x="4487" y="3642605"/>
                  <a:pt x="0" y="3325073"/>
                </a:cubicBezTo>
                <a:cubicBezTo>
                  <a:pt x="-4487" y="3007542"/>
                  <a:pt x="5630" y="3107070"/>
                  <a:pt x="0" y="2909439"/>
                </a:cubicBezTo>
                <a:cubicBezTo>
                  <a:pt x="-5630" y="2711808"/>
                  <a:pt x="60300" y="2530124"/>
                  <a:pt x="0" y="2256299"/>
                </a:cubicBezTo>
                <a:cubicBezTo>
                  <a:pt x="-60300" y="1982474"/>
                  <a:pt x="37650" y="2004840"/>
                  <a:pt x="0" y="1840665"/>
                </a:cubicBezTo>
                <a:cubicBezTo>
                  <a:pt x="-37650" y="1676490"/>
                  <a:pt x="21703" y="1471691"/>
                  <a:pt x="0" y="1306279"/>
                </a:cubicBezTo>
                <a:cubicBezTo>
                  <a:pt x="-21703" y="1140867"/>
                  <a:pt x="55801" y="1010669"/>
                  <a:pt x="0" y="771892"/>
                </a:cubicBezTo>
                <a:cubicBezTo>
                  <a:pt x="-55801" y="533115"/>
                  <a:pt x="54230" y="223707"/>
                  <a:pt x="0" y="0"/>
                </a:cubicBezTo>
                <a:close/>
              </a:path>
              <a:path w="8449065" h="5937630" stroke="0" extrusionOk="0">
                <a:moveTo>
                  <a:pt x="0" y="0"/>
                </a:moveTo>
                <a:cubicBezTo>
                  <a:pt x="217754" y="-6402"/>
                  <a:pt x="345556" y="9430"/>
                  <a:pt x="478780" y="0"/>
                </a:cubicBezTo>
                <a:cubicBezTo>
                  <a:pt x="612004" y="-9430"/>
                  <a:pt x="1057285" y="8470"/>
                  <a:pt x="1211033" y="0"/>
                </a:cubicBezTo>
                <a:cubicBezTo>
                  <a:pt x="1364781" y="-8470"/>
                  <a:pt x="1696789" y="35143"/>
                  <a:pt x="1943285" y="0"/>
                </a:cubicBezTo>
                <a:cubicBezTo>
                  <a:pt x="2189781" y="-35143"/>
                  <a:pt x="2293974" y="30934"/>
                  <a:pt x="2506556" y="0"/>
                </a:cubicBezTo>
                <a:cubicBezTo>
                  <a:pt x="2719138" y="-30934"/>
                  <a:pt x="2751501" y="9322"/>
                  <a:pt x="2985336" y="0"/>
                </a:cubicBezTo>
                <a:cubicBezTo>
                  <a:pt x="3219171" y="-9322"/>
                  <a:pt x="3459342" y="66902"/>
                  <a:pt x="3633098" y="0"/>
                </a:cubicBezTo>
                <a:cubicBezTo>
                  <a:pt x="3806854" y="-66902"/>
                  <a:pt x="3934552" y="3817"/>
                  <a:pt x="4027388" y="0"/>
                </a:cubicBezTo>
                <a:cubicBezTo>
                  <a:pt x="4120224" y="-3817"/>
                  <a:pt x="4205264" y="37090"/>
                  <a:pt x="4337187" y="0"/>
                </a:cubicBezTo>
                <a:cubicBezTo>
                  <a:pt x="4469110" y="-37090"/>
                  <a:pt x="4556923" y="27410"/>
                  <a:pt x="4646986" y="0"/>
                </a:cubicBezTo>
                <a:cubicBezTo>
                  <a:pt x="4737049" y="-27410"/>
                  <a:pt x="5093730" y="36672"/>
                  <a:pt x="5379238" y="0"/>
                </a:cubicBezTo>
                <a:cubicBezTo>
                  <a:pt x="5664746" y="-36672"/>
                  <a:pt x="5578089" y="26953"/>
                  <a:pt x="5689037" y="0"/>
                </a:cubicBezTo>
                <a:cubicBezTo>
                  <a:pt x="5799985" y="-26953"/>
                  <a:pt x="6122947" y="34139"/>
                  <a:pt x="6252308" y="0"/>
                </a:cubicBezTo>
                <a:cubicBezTo>
                  <a:pt x="6381669" y="-34139"/>
                  <a:pt x="6542678" y="27670"/>
                  <a:pt x="6646598" y="0"/>
                </a:cubicBezTo>
                <a:cubicBezTo>
                  <a:pt x="6750518" y="-27670"/>
                  <a:pt x="7183166" y="13429"/>
                  <a:pt x="7378850" y="0"/>
                </a:cubicBezTo>
                <a:cubicBezTo>
                  <a:pt x="7574534" y="-13429"/>
                  <a:pt x="8039615" y="87387"/>
                  <a:pt x="8449065" y="0"/>
                </a:cubicBezTo>
                <a:cubicBezTo>
                  <a:pt x="8494060" y="235103"/>
                  <a:pt x="8427933" y="451304"/>
                  <a:pt x="8449065" y="712516"/>
                </a:cubicBezTo>
                <a:cubicBezTo>
                  <a:pt x="8470197" y="973728"/>
                  <a:pt x="8421932" y="1106429"/>
                  <a:pt x="8449065" y="1306279"/>
                </a:cubicBezTo>
                <a:cubicBezTo>
                  <a:pt x="8476198" y="1506129"/>
                  <a:pt x="8370193" y="1778094"/>
                  <a:pt x="8449065" y="2018794"/>
                </a:cubicBezTo>
                <a:cubicBezTo>
                  <a:pt x="8527937" y="2259495"/>
                  <a:pt x="8428795" y="2260752"/>
                  <a:pt x="8449065" y="2493805"/>
                </a:cubicBezTo>
                <a:cubicBezTo>
                  <a:pt x="8469335" y="2726858"/>
                  <a:pt x="8441963" y="2933249"/>
                  <a:pt x="8449065" y="3146944"/>
                </a:cubicBezTo>
                <a:cubicBezTo>
                  <a:pt x="8456167" y="3360639"/>
                  <a:pt x="8433881" y="3593398"/>
                  <a:pt x="8449065" y="3800083"/>
                </a:cubicBezTo>
                <a:cubicBezTo>
                  <a:pt x="8464249" y="4006768"/>
                  <a:pt x="8414077" y="4103769"/>
                  <a:pt x="8449065" y="4215717"/>
                </a:cubicBezTo>
                <a:cubicBezTo>
                  <a:pt x="8484053" y="4327665"/>
                  <a:pt x="8378566" y="4614965"/>
                  <a:pt x="8449065" y="4868857"/>
                </a:cubicBezTo>
                <a:cubicBezTo>
                  <a:pt x="8519564" y="5122749"/>
                  <a:pt x="8400045" y="5116736"/>
                  <a:pt x="8449065" y="5284491"/>
                </a:cubicBezTo>
                <a:cubicBezTo>
                  <a:pt x="8498085" y="5452246"/>
                  <a:pt x="8398307" y="5798417"/>
                  <a:pt x="8449065" y="5937630"/>
                </a:cubicBezTo>
                <a:cubicBezTo>
                  <a:pt x="8343923" y="5939421"/>
                  <a:pt x="8214186" y="5917722"/>
                  <a:pt x="8139266" y="5937630"/>
                </a:cubicBezTo>
                <a:cubicBezTo>
                  <a:pt x="8064346" y="5957538"/>
                  <a:pt x="7738046" y="5912614"/>
                  <a:pt x="7407014" y="5937630"/>
                </a:cubicBezTo>
                <a:cubicBezTo>
                  <a:pt x="7075982" y="5962646"/>
                  <a:pt x="7177557" y="5901105"/>
                  <a:pt x="7012724" y="5937630"/>
                </a:cubicBezTo>
                <a:cubicBezTo>
                  <a:pt x="6847891" y="5974155"/>
                  <a:pt x="6626522" y="5923208"/>
                  <a:pt x="6449453" y="5937630"/>
                </a:cubicBezTo>
                <a:cubicBezTo>
                  <a:pt x="6272384" y="5952052"/>
                  <a:pt x="6147660" y="5905083"/>
                  <a:pt x="6055163" y="5937630"/>
                </a:cubicBezTo>
                <a:cubicBezTo>
                  <a:pt x="5962666" y="5970177"/>
                  <a:pt x="5691226" y="5910206"/>
                  <a:pt x="5576383" y="5937630"/>
                </a:cubicBezTo>
                <a:cubicBezTo>
                  <a:pt x="5461540" y="5965054"/>
                  <a:pt x="5354500" y="5930618"/>
                  <a:pt x="5182093" y="5937630"/>
                </a:cubicBezTo>
                <a:cubicBezTo>
                  <a:pt x="5009686" y="5944642"/>
                  <a:pt x="4799712" y="5890248"/>
                  <a:pt x="4618822" y="5937630"/>
                </a:cubicBezTo>
                <a:cubicBezTo>
                  <a:pt x="4437932" y="5985012"/>
                  <a:pt x="4290821" y="5916229"/>
                  <a:pt x="4055551" y="5937630"/>
                </a:cubicBezTo>
                <a:cubicBezTo>
                  <a:pt x="3820281" y="5959031"/>
                  <a:pt x="3676654" y="5871882"/>
                  <a:pt x="3407790" y="5937630"/>
                </a:cubicBezTo>
                <a:cubicBezTo>
                  <a:pt x="3138926" y="6003378"/>
                  <a:pt x="3214216" y="5907159"/>
                  <a:pt x="3097991" y="5937630"/>
                </a:cubicBezTo>
                <a:cubicBezTo>
                  <a:pt x="2981766" y="5968101"/>
                  <a:pt x="2875549" y="5916714"/>
                  <a:pt x="2703701" y="5937630"/>
                </a:cubicBezTo>
                <a:cubicBezTo>
                  <a:pt x="2531853" y="5958546"/>
                  <a:pt x="2444418" y="5881384"/>
                  <a:pt x="2224920" y="5937630"/>
                </a:cubicBezTo>
                <a:cubicBezTo>
                  <a:pt x="2005422" y="5993876"/>
                  <a:pt x="1910358" y="5898195"/>
                  <a:pt x="1830631" y="5937630"/>
                </a:cubicBezTo>
                <a:cubicBezTo>
                  <a:pt x="1750904" y="5977065"/>
                  <a:pt x="1595812" y="5930068"/>
                  <a:pt x="1520832" y="5937630"/>
                </a:cubicBezTo>
                <a:cubicBezTo>
                  <a:pt x="1445852" y="5945192"/>
                  <a:pt x="1119569" y="5906210"/>
                  <a:pt x="957561" y="5937630"/>
                </a:cubicBezTo>
                <a:cubicBezTo>
                  <a:pt x="795553" y="5969050"/>
                  <a:pt x="300422" y="5871251"/>
                  <a:pt x="0" y="5937630"/>
                </a:cubicBezTo>
                <a:cubicBezTo>
                  <a:pt x="-84934" y="5675899"/>
                  <a:pt x="19295" y="5573841"/>
                  <a:pt x="0" y="5225114"/>
                </a:cubicBezTo>
                <a:cubicBezTo>
                  <a:pt x="-19295" y="4876387"/>
                  <a:pt x="8194" y="4736298"/>
                  <a:pt x="0" y="4571975"/>
                </a:cubicBezTo>
                <a:cubicBezTo>
                  <a:pt x="-8194" y="4407652"/>
                  <a:pt x="30147" y="4307391"/>
                  <a:pt x="0" y="4096965"/>
                </a:cubicBezTo>
                <a:cubicBezTo>
                  <a:pt x="-30147" y="3886539"/>
                  <a:pt x="68509" y="3780989"/>
                  <a:pt x="0" y="3503202"/>
                </a:cubicBezTo>
                <a:cubicBezTo>
                  <a:pt x="-68509" y="3225415"/>
                  <a:pt x="8153" y="3256646"/>
                  <a:pt x="0" y="3087568"/>
                </a:cubicBezTo>
                <a:cubicBezTo>
                  <a:pt x="-8153" y="2918490"/>
                  <a:pt x="46998" y="2713414"/>
                  <a:pt x="0" y="2612557"/>
                </a:cubicBezTo>
                <a:cubicBezTo>
                  <a:pt x="-46998" y="2511700"/>
                  <a:pt x="56750" y="2235641"/>
                  <a:pt x="0" y="2018794"/>
                </a:cubicBezTo>
                <a:cubicBezTo>
                  <a:pt x="-56750" y="1801947"/>
                  <a:pt x="41787" y="1711198"/>
                  <a:pt x="0" y="1484408"/>
                </a:cubicBezTo>
                <a:cubicBezTo>
                  <a:pt x="-41787" y="1257618"/>
                  <a:pt x="26837" y="1147403"/>
                  <a:pt x="0" y="950021"/>
                </a:cubicBezTo>
                <a:cubicBezTo>
                  <a:pt x="-26837" y="752639"/>
                  <a:pt x="10452" y="688200"/>
                  <a:pt x="0" y="534387"/>
                </a:cubicBezTo>
                <a:cubicBezTo>
                  <a:pt x="-10452" y="380574"/>
                  <a:pt x="48139" y="213713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2241865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3633675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BCACD-9A3C-421A-D188-856FB61F70E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GB" b="1" dirty="0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BF2A0-9FBD-9A46-1B93-D245B44DB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 onto the Ofcom Website </a:t>
            </a:r>
            <a:r>
              <a:rPr lang="en-GB" dirty="0">
                <a:hlinkClick r:id="rId2"/>
              </a:rPr>
              <a:t>https://www.ofcom.org.uk/tv-radio-and-on-demand/information-for-industry/guidance/programme-guidance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and read any codes that you think are relevant for the ‘</a:t>
            </a:r>
            <a:r>
              <a:rPr lang="en-GB" dirty="0" err="1"/>
              <a:t>Sachsgate</a:t>
            </a:r>
            <a:r>
              <a:rPr lang="en-GB" dirty="0"/>
              <a:t>’ scandal.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Homework task: complete the task on the next slide</a:t>
            </a:r>
          </a:p>
        </p:txBody>
      </p:sp>
    </p:spTree>
    <p:extLst>
      <p:ext uri="{BB962C8B-B14F-4D97-AF65-F5344CB8AC3E}">
        <p14:creationId xmlns:p14="http://schemas.microsoft.com/office/powerpoint/2010/main" val="1598417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2"/>
          <p:cNvSpPr txBox="1">
            <a:spLocks noGrp="1"/>
          </p:cNvSpPr>
          <p:nvPr>
            <p:ph type="title"/>
          </p:nvPr>
        </p:nvSpPr>
        <p:spPr>
          <a:xfrm>
            <a:off x="379379" y="1042987"/>
            <a:ext cx="7850221" cy="89281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/>
          </a:bodyPr>
          <a:lstStyle/>
          <a:p>
            <a:pPr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SzPts val="4400"/>
            </a:pPr>
            <a:r>
              <a:rPr lang="en-GB" sz="3200" b="1" dirty="0"/>
              <a:t>‘</a:t>
            </a:r>
            <a:r>
              <a:rPr lang="en-GB" sz="3200" b="1" i="1" dirty="0"/>
              <a:t>Male Fertility and Holocaust Education</a:t>
            </a:r>
            <a:r>
              <a:rPr lang="en-GB" sz="3200" b="1" dirty="0"/>
              <a:t>’ </a:t>
            </a:r>
            <a:endParaRPr sz="3200" dirty="0"/>
          </a:p>
        </p:txBody>
      </p:sp>
      <p:sp>
        <p:nvSpPr>
          <p:cNvPr id="245" name="Google Shape;245;p22"/>
          <p:cNvSpPr txBox="1">
            <a:spLocks noGrp="1"/>
          </p:cNvSpPr>
          <p:nvPr>
            <p:ph type="body" idx="1"/>
          </p:nvPr>
        </p:nvSpPr>
        <p:spPr>
          <a:xfrm>
            <a:off x="257783" y="2085975"/>
            <a:ext cx="8628434" cy="37290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0" indent="0">
              <a:lnSpc>
                <a:spcPct val="94000"/>
              </a:lnSpc>
              <a:spcBef>
                <a:spcPts val="0"/>
              </a:spcBef>
              <a:buClr>
                <a:schemeClr val="dk2"/>
              </a:buClr>
              <a:buSzPts val="2000"/>
              <a:buNone/>
            </a:pPr>
            <a:r>
              <a:rPr lang="en-GB" sz="2200" b="1" dirty="0"/>
              <a:t>Answer the following questions either on Word or handwritten</a:t>
            </a:r>
            <a:r>
              <a:rPr lang="en-GB" sz="2200" dirty="0"/>
              <a:t>. </a:t>
            </a:r>
            <a:r>
              <a:rPr lang="en-GB" sz="2200" i="1" dirty="0"/>
              <a:t>Try to write at least ONE paragraph for each answer. Hand in a paper copy next Friday 9</a:t>
            </a:r>
            <a:r>
              <a:rPr lang="en-GB" sz="2200" i="1" baseline="30000" dirty="0"/>
              <a:t>th</a:t>
            </a:r>
            <a:r>
              <a:rPr lang="en-GB" sz="2200" i="1" dirty="0"/>
              <a:t> May</a:t>
            </a:r>
          </a:p>
          <a:p>
            <a:pPr marL="0" indent="0">
              <a:lnSpc>
                <a:spcPct val="94000"/>
              </a:lnSpc>
              <a:spcBef>
                <a:spcPts val="0"/>
              </a:spcBef>
              <a:buClr>
                <a:schemeClr val="dk2"/>
              </a:buClr>
              <a:buSzPts val="2000"/>
              <a:buNone/>
            </a:pPr>
            <a:endParaRPr sz="2200" dirty="0"/>
          </a:p>
          <a:p>
            <a:pPr>
              <a:lnSpc>
                <a:spcPct val="94000"/>
              </a:lnSpc>
              <a:spcBef>
                <a:spcPts val="900"/>
              </a:spcBef>
              <a:buClr>
                <a:srgbClr val="FF0000"/>
              </a:buClr>
              <a:buSzPts val="2600"/>
            </a:pPr>
            <a:r>
              <a:rPr lang="en-GB" sz="2200" dirty="0"/>
              <a:t>How does this episode of Woman’s Hour reflect the ideology of the programme? Give examples from the programme.</a:t>
            </a:r>
            <a:endParaRPr sz="2200" dirty="0"/>
          </a:p>
          <a:p>
            <a:pPr>
              <a:lnSpc>
                <a:spcPct val="94000"/>
              </a:lnSpc>
              <a:spcBef>
                <a:spcPts val="900"/>
              </a:spcBef>
              <a:buClr>
                <a:srgbClr val="FF0000"/>
              </a:buClr>
              <a:buSzPts val="2600"/>
            </a:pPr>
            <a:r>
              <a:rPr lang="en-GB" sz="2200" dirty="0"/>
              <a:t>Can this programme be considered niche or is it for a broader audience? Give examples from the programme and your own opinions.</a:t>
            </a:r>
            <a:endParaRPr sz="2200" dirty="0"/>
          </a:p>
          <a:p>
            <a:pPr>
              <a:lnSpc>
                <a:spcPct val="94000"/>
              </a:lnSpc>
              <a:spcBef>
                <a:spcPts val="900"/>
              </a:spcBef>
              <a:buClr>
                <a:srgbClr val="FF0000"/>
              </a:buClr>
              <a:buSzPts val="2600"/>
            </a:pPr>
            <a:r>
              <a:rPr lang="en-GB" sz="2200" dirty="0"/>
              <a:t>Is this programme easy to access for the casual listener? If yes, how? If not, how?</a:t>
            </a:r>
            <a:endParaRPr sz="2200" dirty="0"/>
          </a:p>
          <a:p>
            <a:pPr marL="0" indent="0" algn="just">
              <a:lnSpc>
                <a:spcPct val="94000"/>
              </a:lnSpc>
              <a:spcBef>
                <a:spcPts val="900"/>
              </a:spcBef>
              <a:buClr>
                <a:schemeClr val="dk2"/>
              </a:buClr>
              <a:buSzPts val="2000"/>
              <a:buNone/>
            </a:pPr>
            <a:endParaRPr sz="2200" b="1" dirty="0">
              <a:solidFill>
                <a:srgbClr val="FF0000"/>
              </a:solidFill>
            </a:endParaRPr>
          </a:p>
          <a:p>
            <a:pPr marL="288036" indent="-192786">
              <a:lnSpc>
                <a:spcPct val="94000"/>
              </a:lnSpc>
              <a:spcBef>
                <a:spcPts val="900"/>
              </a:spcBef>
              <a:buClr>
                <a:schemeClr val="dk2"/>
              </a:buClr>
              <a:buSzPts val="2000"/>
              <a:buNone/>
            </a:pPr>
            <a:endParaRPr sz="2200" dirty="0"/>
          </a:p>
          <a:p>
            <a:pPr marL="288036" indent="-192786">
              <a:lnSpc>
                <a:spcPct val="94000"/>
              </a:lnSpc>
              <a:spcBef>
                <a:spcPts val="900"/>
              </a:spcBef>
              <a:buClr>
                <a:schemeClr val="dk2"/>
              </a:buClr>
              <a:buSzPts val="2000"/>
              <a:buNone/>
            </a:pPr>
            <a:endParaRPr sz="2200" dirty="0"/>
          </a:p>
          <a:p>
            <a:pPr marL="288036" indent="-192786">
              <a:lnSpc>
                <a:spcPct val="94000"/>
              </a:lnSpc>
              <a:spcBef>
                <a:spcPts val="900"/>
              </a:spcBef>
              <a:buClr>
                <a:schemeClr val="dk2"/>
              </a:buClr>
              <a:buSzPts val="2000"/>
              <a:buNone/>
            </a:pPr>
            <a:endParaRPr sz="2200" dirty="0"/>
          </a:p>
        </p:txBody>
      </p:sp>
      <p:sp>
        <p:nvSpPr>
          <p:cNvPr id="2" name="Google Shape;238;p21">
            <a:extLst>
              <a:ext uri="{FF2B5EF4-FFF2-40B4-BE49-F238E27FC236}">
                <a16:creationId xmlns:a16="http://schemas.microsoft.com/office/drawing/2014/main" id="{51CC9229-D3C9-9FD4-BE5B-E32C8DBC7533}"/>
              </a:ext>
            </a:extLst>
          </p:cNvPr>
          <p:cNvSpPr txBox="1"/>
          <p:nvPr/>
        </p:nvSpPr>
        <p:spPr>
          <a:xfrm>
            <a:off x="113257" y="234833"/>
            <a:ext cx="3233057" cy="4385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GB" sz="24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HOMEWORK TASK</a:t>
            </a:r>
            <a:endParaRPr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279</Words>
  <Application>Microsoft Office PowerPoint</Application>
  <PresentationFormat>On-screen Show (4:3)</PresentationFormat>
  <Paragraphs>28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Libre Franklin</vt:lpstr>
      <vt:lpstr>Office Theme</vt:lpstr>
      <vt:lpstr>COM 1 SEC B</vt:lpstr>
      <vt:lpstr>Admin</vt:lpstr>
      <vt:lpstr>CASE STUDY TASK  Listen to the following news report: https://www.youtube.com/watch?v=xrRrtXih9Kc </vt:lpstr>
      <vt:lpstr>PowerPoint Presentation</vt:lpstr>
      <vt:lpstr>PowerPoint Presentation</vt:lpstr>
      <vt:lpstr>Ofcom has codes for the following:</vt:lpstr>
      <vt:lpstr>Homework</vt:lpstr>
      <vt:lpstr>‘Male Fertility and Holocaust Education’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 1 SEC B</dc:title>
  <dc:creator>Clare Howard-Saunders</dc:creator>
  <cp:lastModifiedBy>Clare Howard-Saunders</cp:lastModifiedBy>
  <cp:revision>12</cp:revision>
  <dcterms:created xsi:type="dcterms:W3CDTF">2023-11-16T16:40:07Z</dcterms:created>
  <dcterms:modified xsi:type="dcterms:W3CDTF">2024-05-02T16:05:35Z</dcterms:modified>
</cp:coreProperties>
</file>