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2" r:id="rId2"/>
    <p:sldId id="273" r:id="rId3"/>
    <p:sldId id="284" r:id="rId4"/>
    <p:sldId id="274" r:id="rId5"/>
    <p:sldId id="285" r:id="rId6"/>
    <p:sldId id="281" r:id="rId7"/>
    <p:sldId id="275" r:id="rId8"/>
    <p:sldId id="282" r:id="rId9"/>
    <p:sldId id="283" r:id="rId10"/>
    <p:sldId id="279" r:id="rId11"/>
    <p:sldId id="280" r:id="rId12"/>
    <p:sldId id="276" r:id="rId13"/>
    <p:sldId id="277" r:id="rId14"/>
    <p:sldId id="27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1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0F4B4-6D90-45B4-A04B-AC2DF3BB4068}" type="datetimeFigureOut">
              <a:rPr lang="en-GB" smtClean="0"/>
              <a:t>27/11/2023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692E1-252C-4F31-83D1-49DC6BF63622}" type="slidenum">
              <a:rPr lang="en-GB" smtClean="0"/>
              <a:t>‹#›</a:t>
            </a:fld>
            <a:endParaRPr lang="en-GB"/>
          </a:p>
        </p:txBody>
      </p:sp>
    </p:spTree>
    <p:extLst>
      <p:ext uri="{BB962C8B-B14F-4D97-AF65-F5344CB8AC3E}">
        <p14:creationId xmlns:p14="http://schemas.microsoft.com/office/powerpoint/2010/main" val="117598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44608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CA20651-EEFC-4D6B-A5DE-1EBEA8258D1C}"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5872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CA20651-EEFC-4D6B-A5DE-1EBEA8258D1C}"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159968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CA20651-EEFC-4D6B-A5DE-1EBEA8258D1C}"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422899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CA20651-EEFC-4D6B-A5DE-1EBEA8258D1C}"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169805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CA20651-EEFC-4D6B-A5DE-1EBEA8258D1C}"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73060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CA20651-EEFC-4D6B-A5DE-1EBEA8258D1C}"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35814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CA20651-EEFC-4D6B-A5DE-1EBEA8258D1C}" type="datetimeFigureOut">
              <a:rPr lang="en-GB" smtClean="0"/>
              <a:t>27/11/2023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194860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CA20651-EEFC-4D6B-A5DE-1EBEA8258D1C}" type="datetimeFigureOut">
              <a:rPr lang="en-GB" smtClean="0"/>
              <a:t>27/11/2023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135329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20651-EEFC-4D6B-A5DE-1EBEA8258D1C}" type="datetimeFigureOut">
              <a:rPr lang="en-GB" smtClean="0"/>
              <a:t>27/11/2023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149658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CA20651-EEFC-4D6B-A5DE-1EBEA8258D1C}"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202197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CA20651-EEFC-4D6B-A5DE-1EBEA8258D1C}"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E2B466-5253-4647-8AC8-1A66E3A88A07}" type="slidenum">
              <a:rPr lang="en-GB" smtClean="0"/>
              <a:t>‹#›</a:t>
            </a:fld>
            <a:endParaRPr lang="en-GB"/>
          </a:p>
        </p:txBody>
      </p:sp>
    </p:spTree>
    <p:extLst>
      <p:ext uri="{BB962C8B-B14F-4D97-AF65-F5344CB8AC3E}">
        <p14:creationId xmlns:p14="http://schemas.microsoft.com/office/powerpoint/2010/main" val="2733905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20651-EEFC-4D6B-A5DE-1EBEA8258D1C}" type="datetimeFigureOut">
              <a:rPr lang="en-GB" smtClean="0"/>
              <a:t>27/11/2023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B466-5253-4647-8AC8-1A66E3A88A07}" type="slidenum">
              <a:rPr lang="en-GB" smtClean="0"/>
              <a:t>‹#›</a:t>
            </a:fld>
            <a:endParaRPr lang="en-GB"/>
          </a:p>
        </p:txBody>
      </p:sp>
    </p:spTree>
    <p:extLst>
      <p:ext uri="{BB962C8B-B14F-4D97-AF65-F5344CB8AC3E}">
        <p14:creationId xmlns:p14="http://schemas.microsoft.com/office/powerpoint/2010/main" val="3076830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224" y="4706318"/>
            <a:ext cx="7807552" cy="767569"/>
          </a:xfrm>
        </p:spPr>
        <p:txBody>
          <a:bodyPr>
            <a:noAutofit/>
          </a:bodyPr>
          <a:lstStyle/>
          <a:p>
            <a:r>
              <a:rPr lang="en-GB" dirty="0"/>
              <a:t>Date: Tuesday 28</a:t>
            </a:r>
            <a:r>
              <a:rPr lang="en-GB" baseline="30000" dirty="0"/>
              <a:t>th</a:t>
            </a:r>
            <a:r>
              <a:rPr lang="en-GB" dirty="0"/>
              <a:t> Nov 2023</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p:cNvSpPr>
            <a:spLocks noGrp="1"/>
          </p:cNvSpPr>
          <p:nvPr>
            <p:ph type="ctrTitle"/>
          </p:nvPr>
        </p:nvSpPr>
        <p:spPr>
          <a:xfrm>
            <a:off x="0" y="556133"/>
            <a:ext cx="9144000" cy="1968406"/>
          </a:xfrm>
          <a:solidFill>
            <a:srgbClr val="7030A0"/>
          </a:solidFill>
        </p:spPr>
        <p:txBody>
          <a:bodyPr>
            <a:noAutofit/>
          </a:bodyPr>
          <a:lstStyle/>
          <a:p>
            <a:r>
              <a:rPr lang="en-GB" sz="6600" b="1" dirty="0">
                <a:solidFill>
                  <a:schemeClr val="bg1">
                    <a:lumMod val="95000"/>
                  </a:schemeClr>
                </a:solidFill>
                <a:latin typeface="+mn-lt"/>
              </a:rPr>
              <a:t>COM 1 SEC A </a:t>
            </a:r>
            <a:br>
              <a:rPr lang="en-GB" sz="6600" b="1" dirty="0">
                <a:solidFill>
                  <a:schemeClr val="bg1">
                    <a:lumMod val="95000"/>
                  </a:schemeClr>
                </a:solidFill>
                <a:latin typeface="+mn-lt"/>
              </a:rPr>
            </a:br>
            <a:r>
              <a:rPr lang="en-GB" sz="6600" b="1" dirty="0">
                <a:solidFill>
                  <a:schemeClr val="bg1">
                    <a:lumMod val="95000"/>
                  </a:schemeClr>
                </a:solidFill>
                <a:latin typeface="+mn-lt"/>
              </a:rPr>
              <a:t>30 mark question </a:t>
            </a:r>
          </a:p>
        </p:txBody>
      </p:sp>
      <p:sp>
        <p:nvSpPr>
          <p:cNvPr id="8" name="Title 1"/>
          <p:cNvSpPr txBox="1">
            <a:spLocks/>
          </p:cNvSpPr>
          <p:nvPr/>
        </p:nvSpPr>
        <p:spPr>
          <a:xfrm>
            <a:off x="0" y="3150704"/>
            <a:ext cx="9144000" cy="1033670"/>
          </a:xfrm>
          <a:prstGeom prst="rect">
            <a:avLst/>
          </a:prstGeom>
          <a:solidFill>
            <a:schemeClr val="bg1">
              <a:lumMod val="6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Light" panose="020F0302020204030204"/>
              </a:rPr>
              <a:t>Compare how newspapers represent reality in different ways. Refer to The Mirror and the Times to support your points </a:t>
            </a:r>
          </a:p>
        </p:txBody>
      </p:sp>
    </p:spTree>
    <p:extLst>
      <p:ext uri="{BB962C8B-B14F-4D97-AF65-F5344CB8AC3E}">
        <p14:creationId xmlns:p14="http://schemas.microsoft.com/office/powerpoint/2010/main" val="191368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7030A0"/>
          </a:solidFill>
        </p:spPr>
        <p:txBody>
          <a:bodyPr>
            <a:normAutofit fontScale="90000"/>
          </a:bodyPr>
          <a:lstStyle/>
          <a:p>
            <a:r>
              <a:rPr lang="en-GB" dirty="0">
                <a:solidFill>
                  <a:schemeClr val="bg1">
                    <a:lumMod val="95000"/>
                  </a:schemeClr>
                </a:solidFill>
              </a:rPr>
              <a:t>More comparative discourse markers</a:t>
            </a:r>
          </a:p>
        </p:txBody>
      </p:sp>
      <p:sp>
        <p:nvSpPr>
          <p:cNvPr id="5" name="TextBox 4">
            <a:extLst>
              <a:ext uri="{FF2B5EF4-FFF2-40B4-BE49-F238E27FC236}">
                <a16:creationId xmlns:a16="http://schemas.microsoft.com/office/drawing/2014/main" id="{FCB8CB45-A29E-E0BC-1DBE-1DE3D308C9C7}"/>
              </a:ext>
            </a:extLst>
          </p:cNvPr>
          <p:cNvSpPr txBox="1"/>
          <p:nvPr/>
        </p:nvSpPr>
        <p:spPr>
          <a:xfrm>
            <a:off x="192121" y="1222178"/>
            <a:ext cx="4683868" cy="3139321"/>
          </a:xfrm>
          <a:prstGeom prst="rect">
            <a:avLst/>
          </a:prstGeom>
          <a:noFill/>
        </p:spPr>
        <p:txBody>
          <a:bodyPr wrap="square">
            <a:spAutoFit/>
          </a:bodyPr>
          <a:lstStyle/>
          <a:p>
            <a:pPr algn="l" rtl="0"/>
            <a:r>
              <a:rPr lang="en-GB" b="1" i="0" dirty="0">
                <a:solidFill>
                  <a:srgbClr val="202020"/>
                </a:solidFill>
                <a:effectLst/>
                <a:latin typeface="Roboto" panose="02000000000000000000" pitchFamily="2" charset="0"/>
              </a:rPr>
              <a:t>Comparing Similarities</a:t>
            </a:r>
          </a:p>
          <a:p>
            <a:pPr algn="l" rtl="0">
              <a:buFont typeface="Arial" panose="020B0604020202020204" pitchFamily="34" charset="0"/>
              <a:buChar char="•"/>
            </a:pPr>
            <a:r>
              <a:rPr lang="en-GB" b="0" i="0" dirty="0">
                <a:solidFill>
                  <a:srgbClr val="202020"/>
                </a:solidFill>
                <a:effectLst/>
                <a:latin typeface="Roboto" panose="02000000000000000000" pitchFamily="2" charset="0"/>
              </a:rPr>
              <a:t>Similarly</a:t>
            </a:r>
          </a:p>
          <a:p>
            <a:pPr algn="l" rtl="0">
              <a:buFont typeface="Arial" panose="020B0604020202020204" pitchFamily="34" charset="0"/>
              <a:buChar char="•"/>
            </a:pPr>
            <a:r>
              <a:rPr lang="en-GB" b="0" i="0" dirty="0">
                <a:solidFill>
                  <a:srgbClr val="202020"/>
                </a:solidFill>
                <a:effectLst/>
                <a:latin typeface="Roboto" panose="02000000000000000000" pitchFamily="2" charset="0"/>
              </a:rPr>
              <a:t>Likewise</a:t>
            </a:r>
          </a:p>
          <a:p>
            <a:pPr algn="l">
              <a:buFont typeface="Arial" panose="020B0604020202020204" pitchFamily="34" charset="0"/>
              <a:buChar char="•"/>
            </a:pPr>
            <a:r>
              <a:rPr lang="en-GB" b="0" i="0" dirty="0">
                <a:solidFill>
                  <a:srgbClr val="202020"/>
                </a:solidFill>
                <a:effectLst/>
                <a:latin typeface="Roboto" panose="02000000000000000000" pitchFamily="2" charset="0"/>
              </a:rPr>
              <a:t>… is common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Equally noticeable is…</a:t>
            </a:r>
          </a:p>
          <a:p>
            <a:pPr algn="l" rtl="0">
              <a:buFont typeface="Arial" panose="020B0604020202020204" pitchFamily="34" charset="0"/>
              <a:buChar char="•"/>
            </a:pPr>
            <a:r>
              <a:rPr lang="en-GB" b="0" i="0" dirty="0">
                <a:solidFill>
                  <a:srgbClr val="202020"/>
                </a:solidFill>
                <a:effectLst/>
                <a:latin typeface="Roboto" panose="02000000000000000000" pitchFamily="2" charset="0"/>
              </a:rPr>
              <a:t>Furthermore</a:t>
            </a:r>
          </a:p>
          <a:p>
            <a:pPr algn="l" rtl="0">
              <a:buFont typeface="Arial" panose="020B0604020202020204" pitchFamily="34" charset="0"/>
              <a:buChar char="•"/>
            </a:pPr>
            <a:r>
              <a:rPr lang="en-GB" b="0" i="0" dirty="0">
                <a:solidFill>
                  <a:srgbClr val="202020"/>
                </a:solidFill>
                <a:effectLst/>
                <a:latin typeface="Roboto" panose="02000000000000000000" pitchFamily="2" charset="0"/>
              </a:rPr>
              <a:t>Both authors take the same approach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A common feature of all the texts are…</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This is mirrored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This can also be observed in…</a:t>
            </a:r>
          </a:p>
          <a:p>
            <a:pPr algn="l">
              <a:buFont typeface="Arial" panose="020B0604020202020204" pitchFamily="34" charset="0"/>
              <a:buChar char="•"/>
            </a:pPr>
            <a:r>
              <a:rPr lang="en-GB" b="0" i="0" dirty="0">
                <a:solidFill>
                  <a:srgbClr val="202020"/>
                </a:solidFill>
                <a:effectLst/>
                <a:latin typeface="Roboto" panose="02000000000000000000" pitchFamily="2" charset="0"/>
              </a:rPr>
              <a:t>… is equally important in both texts.</a:t>
            </a:r>
          </a:p>
        </p:txBody>
      </p:sp>
      <p:sp>
        <p:nvSpPr>
          <p:cNvPr id="7" name="TextBox 6">
            <a:extLst>
              <a:ext uri="{FF2B5EF4-FFF2-40B4-BE49-F238E27FC236}">
                <a16:creationId xmlns:a16="http://schemas.microsoft.com/office/drawing/2014/main" id="{116B0310-1164-2B95-F421-3F3E0388D358}"/>
              </a:ext>
            </a:extLst>
          </p:cNvPr>
          <p:cNvSpPr txBox="1"/>
          <p:nvPr/>
        </p:nvSpPr>
        <p:spPr>
          <a:xfrm>
            <a:off x="4875989" y="1222178"/>
            <a:ext cx="4683868" cy="3416320"/>
          </a:xfrm>
          <a:prstGeom prst="rect">
            <a:avLst/>
          </a:prstGeom>
          <a:noFill/>
        </p:spPr>
        <p:txBody>
          <a:bodyPr wrap="square">
            <a:spAutoFit/>
          </a:bodyPr>
          <a:lstStyle/>
          <a:p>
            <a:pPr algn="l" rtl="0"/>
            <a:r>
              <a:rPr lang="en-GB" b="1" i="0" dirty="0">
                <a:solidFill>
                  <a:srgbClr val="202020"/>
                </a:solidFill>
                <a:effectLst/>
                <a:latin typeface="Roboto" panose="02000000000000000000" pitchFamily="2" charset="0"/>
              </a:rPr>
              <a:t>Contrasting Phrases</a:t>
            </a:r>
          </a:p>
          <a:p>
            <a:pPr algn="l" rtl="0">
              <a:buFont typeface="Arial" panose="020B0604020202020204" pitchFamily="34" charset="0"/>
              <a:buChar char="•"/>
            </a:pPr>
            <a:r>
              <a:rPr lang="en-GB" b="0" i="0" dirty="0">
                <a:solidFill>
                  <a:srgbClr val="202020"/>
                </a:solidFill>
                <a:effectLst/>
                <a:latin typeface="Roboto" panose="02000000000000000000" pitchFamily="2" charset="0"/>
              </a:rPr>
              <a:t>Unlike</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The texts are different in the area of…</a:t>
            </a:r>
          </a:p>
          <a:p>
            <a:pPr algn="l" rtl="0">
              <a:buFont typeface="Arial" panose="020B0604020202020204" pitchFamily="34" charset="0"/>
              <a:buChar char="•"/>
            </a:pPr>
            <a:r>
              <a:rPr lang="en-GB" b="0" i="0" dirty="0">
                <a:solidFill>
                  <a:srgbClr val="202020"/>
                </a:solidFill>
                <a:effectLst/>
                <a:latin typeface="Roboto" panose="02000000000000000000" pitchFamily="2" charset="0"/>
              </a:rPr>
              <a:t>On the other hand</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This is contrasted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On the contrary…</a:t>
            </a:r>
          </a:p>
          <a:p>
            <a:pPr algn="l" rtl="0">
              <a:buFont typeface="Arial" panose="020B0604020202020204" pitchFamily="34" charset="0"/>
              <a:buChar char="•"/>
            </a:pPr>
            <a:r>
              <a:rPr lang="en-GB" b="0" i="0" dirty="0">
                <a:solidFill>
                  <a:srgbClr val="202020"/>
                </a:solidFill>
                <a:effectLst/>
                <a:latin typeface="Roboto" panose="02000000000000000000" pitchFamily="2" charset="0"/>
              </a:rPr>
              <a:t>However, the opposite is seen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In contrast/contrastingly…</a:t>
            </a:r>
          </a:p>
          <a:p>
            <a:pPr algn="l" rtl="0">
              <a:buFont typeface="Arial" panose="020B0604020202020204" pitchFamily="34" charset="0"/>
              <a:buChar char="•"/>
            </a:pPr>
            <a:r>
              <a:rPr lang="en-GB" b="0" i="0" dirty="0">
                <a:solidFill>
                  <a:srgbClr val="202020"/>
                </a:solidFill>
                <a:effectLst/>
                <a:latin typeface="Roboto" panose="02000000000000000000" pitchFamily="2" charset="0"/>
              </a:rPr>
              <a:t>Nothing like this occurs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Whereas</a:t>
            </a:r>
          </a:p>
          <a:p>
            <a:pPr algn="l" rtl="0">
              <a:buFont typeface="Arial" panose="020B0604020202020204" pitchFamily="34" charset="0"/>
              <a:buChar char="•"/>
            </a:pPr>
            <a:r>
              <a:rPr lang="en-GB" b="0" i="0" dirty="0">
                <a:solidFill>
                  <a:srgbClr val="202020"/>
                </a:solidFill>
                <a:effectLst/>
                <a:latin typeface="Roboto" panose="02000000000000000000" pitchFamily="2" charset="0"/>
              </a:rPr>
              <a:t>Quite the reverse is seen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This is the only text where we notice…</a:t>
            </a:r>
          </a:p>
        </p:txBody>
      </p:sp>
    </p:spTree>
    <p:extLst>
      <p:ext uri="{BB962C8B-B14F-4D97-AF65-F5344CB8AC3E}">
        <p14:creationId xmlns:p14="http://schemas.microsoft.com/office/powerpoint/2010/main" val="293758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6"/>
            <a:ext cx="9144000" cy="1158792"/>
          </a:xfrm>
          <a:solidFill>
            <a:srgbClr val="7030A0"/>
          </a:solidFill>
        </p:spPr>
        <p:txBody>
          <a:bodyPr>
            <a:normAutofit/>
          </a:bodyPr>
          <a:lstStyle/>
          <a:p>
            <a:r>
              <a:rPr lang="en-GB" sz="3600" dirty="0">
                <a:solidFill>
                  <a:schemeClr val="bg1">
                    <a:lumMod val="95000"/>
                  </a:schemeClr>
                </a:solidFill>
              </a:rPr>
              <a:t>How much should I analyse the media language, given that it is a representation question? </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a:xfrm>
            <a:off x="132539" y="1399314"/>
            <a:ext cx="9011461" cy="4175170"/>
          </a:xfrm>
        </p:spPr>
        <p:txBody>
          <a:bodyPr>
            <a:normAutofit/>
          </a:bodyPr>
          <a:lstStyle/>
          <a:p>
            <a:pPr marL="0" indent="0">
              <a:buNone/>
            </a:pPr>
            <a:r>
              <a:rPr lang="en-GB" b="1" dirty="0"/>
              <a:t>To keep it focused on representation, identify the representation first. Use this sentence structure if it helps:</a:t>
            </a:r>
          </a:p>
          <a:p>
            <a:pPr marL="0" indent="0">
              <a:buNone/>
            </a:pPr>
            <a:r>
              <a:rPr lang="en-GB" dirty="0"/>
              <a:t>	</a:t>
            </a:r>
            <a:r>
              <a:rPr lang="en-GB" i="1" dirty="0"/>
              <a:t>In this …, … is represented as … and … .</a:t>
            </a:r>
          </a:p>
          <a:p>
            <a:pPr marL="0" indent="0">
              <a:buNone/>
            </a:pPr>
            <a:r>
              <a:rPr lang="en-GB" dirty="0"/>
              <a:t>	</a:t>
            </a:r>
            <a:r>
              <a:rPr lang="en-GB" i="1" dirty="0"/>
              <a:t>In this </a:t>
            </a:r>
            <a:r>
              <a:rPr lang="en-GB" i="1" dirty="0">
                <a:highlight>
                  <a:srgbClr val="FFFF00"/>
                </a:highlight>
              </a:rPr>
              <a:t>image</a:t>
            </a:r>
            <a:r>
              <a:rPr lang="en-GB" i="1" dirty="0"/>
              <a:t>, </a:t>
            </a:r>
            <a:r>
              <a:rPr lang="en-GB" i="1" dirty="0">
                <a:highlight>
                  <a:srgbClr val="FFFF00"/>
                </a:highlight>
              </a:rPr>
              <a:t>Boris Johnson </a:t>
            </a:r>
            <a:r>
              <a:rPr lang="en-GB" i="1" dirty="0"/>
              <a:t>is represented as 	</a:t>
            </a:r>
            <a:r>
              <a:rPr lang="en-GB" i="1" dirty="0">
                <a:highlight>
                  <a:srgbClr val="FFFF00"/>
                </a:highlight>
              </a:rPr>
              <a:t>smug</a:t>
            </a:r>
            <a:r>
              <a:rPr lang="en-GB" i="1" dirty="0"/>
              <a:t> and </a:t>
            </a:r>
            <a:r>
              <a:rPr lang="en-GB" i="1" dirty="0">
                <a:highlight>
                  <a:srgbClr val="FFFF00"/>
                </a:highlight>
              </a:rPr>
              <a:t>shameless</a:t>
            </a:r>
            <a:r>
              <a:rPr lang="en-GB" i="1" dirty="0"/>
              <a:t>. </a:t>
            </a:r>
          </a:p>
          <a:p>
            <a:pPr marL="0" indent="0">
              <a:buNone/>
            </a:pPr>
            <a:endParaRPr lang="en-GB" dirty="0"/>
          </a:p>
          <a:p>
            <a:pPr marL="0" indent="0">
              <a:buNone/>
            </a:pPr>
            <a:r>
              <a:rPr lang="en-GB" b="1" dirty="0"/>
              <a:t>Then show how that is achieved by picking out some relevant examples. Keep using phrases that show the examiner you are focused on representation</a:t>
            </a:r>
          </a:p>
        </p:txBody>
      </p:sp>
      <p:pic>
        <p:nvPicPr>
          <p:cNvPr id="5" name="Picture 4">
            <a:extLst>
              <a:ext uri="{FF2B5EF4-FFF2-40B4-BE49-F238E27FC236}">
                <a16:creationId xmlns:a16="http://schemas.microsoft.com/office/drawing/2014/main" id="{B16D6260-B913-97CD-2F4D-16758F859D97}"/>
              </a:ext>
            </a:extLst>
          </p:cNvPr>
          <p:cNvPicPr>
            <a:picLocks noChangeAspect="1"/>
          </p:cNvPicPr>
          <p:nvPr/>
        </p:nvPicPr>
        <p:blipFill>
          <a:blip r:embed="rId2">
            <a:duotone>
              <a:prstClr val="black"/>
              <a:schemeClr val="accent4">
                <a:tint val="45000"/>
                <a:satMod val="400000"/>
              </a:schemeClr>
            </a:duotone>
          </a:blip>
          <a:stretch>
            <a:fillRect/>
          </a:stretch>
        </p:blipFill>
        <p:spPr>
          <a:xfrm>
            <a:off x="2196874" y="5796751"/>
            <a:ext cx="6462320" cy="1028789"/>
          </a:xfrm>
          <a:prstGeom prst="rect">
            <a:avLst/>
          </a:prstGeom>
          <a:solidFill>
            <a:schemeClr val="accent4">
              <a:lumMod val="60000"/>
              <a:lumOff val="40000"/>
            </a:schemeClr>
          </a:solidFill>
          <a:ln>
            <a:solidFill>
              <a:schemeClr val="tx2"/>
            </a:solidFill>
          </a:ln>
        </p:spPr>
      </p:pic>
    </p:spTree>
    <p:extLst>
      <p:ext uri="{BB962C8B-B14F-4D97-AF65-F5344CB8AC3E}">
        <p14:creationId xmlns:p14="http://schemas.microsoft.com/office/powerpoint/2010/main" val="96814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9144000" cy="662681"/>
          </a:xfrm>
          <a:solidFill>
            <a:srgbClr val="7030A0"/>
          </a:solidFill>
        </p:spPr>
        <p:txBody>
          <a:bodyPr>
            <a:normAutofit fontScale="90000"/>
          </a:bodyPr>
          <a:lstStyle/>
          <a:p>
            <a:r>
              <a:rPr lang="en-GB" dirty="0">
                <a:solidFill>
                  <a:schemeClr val="bg1">
                    <a:lumMod val="95000"/>
                  </a:schemeClr>
                </a:solidFill>
              </a:rPr>
              <a:t>Let’s look at this attempt.</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a:xfrm>
            <a:off x="1" y="680936"/>
            <a:ext cx="9143999" cy="6501252"/>
          </a:xfrm>
        </p:spPr>
        <p:txBody>
          <a:bodyPr>
            <a:noAutofit/>
          </a:bodyPr>
          <a:lstStyle/>
          <a:p>
            <a:pPr marL="0" indent="0">
              <a:buNone/>
            </a:pPr>
            <a:r>
              <a:rPr lang="en-GB" sz="1900" dirty="0">
                <a:solidFill>
                  <a:srgbClr val="202124"/>
                </a:solidFill>
                <a:latin typeface="Google Sans"/>
              </a:rPr>
              <a:t>Both papers use images and anchorage to convey their different positions. The Mirror uses a picture of Boris Johnson to represent him as smug and shameless, whereas the Times has a picture of him that represents him more as anxious and embarrassed. The Mirror shows Johnson holding a glass of champagne, an index for partying and celebration and this picture is in binary opposition to a wide shot of a vast team of health workers tending to a very sick patient. This invites comparisons between the pictures: Johnson is irresponsible and self-serving, whereas the health workers are dedicated and altruistic. By way of contrast, the Times uses a picture of Johnson that is a lot less emotive and is not juxtaposed with any other images that anchor the meaning in a particular way. Instead, Johnson looks professional yet anxious, perhaps suggesting that there is some remorse. Unlike the Mirror, the Times is broadly supportive of the Conservative party, which explains the difference in representation suggested by the pictures. </a:t>
            </a:r>
          </a:p>
          <a:p>
            <a:pPr marL="0" indent="0">
              <a:buNone/>
            </a:pPr>
            <a:r>
              <a:rPr lang="en-GB" sz="1900" dirty="0">
                <a:solidFill>
                  <a:srgbClr val="202124"/>
                </a:solidFill>
                <a:latin typeface="Google Sans"/>
              </a:rPr>
              <a:t>It is a similar story for linguistic codes. The Mirror’s strong left-wing ideology prompts the writers to represent Johnson very negatively indeed through phrases such as ‘zero shame’ and ‘stain on our nation’. The word stain suggests something unwanted, disgusting and permanently damaging to our nation. The Times, however, adopts much more neutral and factual language, suggesting that they are representing the situation fairly. The headline is ‘Police investigate PMs four lockdown parties’, which seems neutral, but it is telling that they select the word ‘party’ rather than the government’s own preferred word: ‘gathering’. Subtly, The Times is also representing a negative view of the reality of Partygate, but, for ideological reasons, the paper is unwilling to go to the same lengths as the Mirror. They know that a lot of the readership will admire Boris Johnson, despite the scandal. </a:t>
            </a:r>
            <a:endParaRPr lang="en-GB" sz="1900" dirty="0"/>
          </a:p>
        </p:txBody>
      </p:sp>
    </p:spTree>
    <p:extLst>
      <p:ext uri="{BB962C8B-B14F-4D97-AF65-F5344CB8AC3E}">
        <p14:creationId xmlns:p14="http://schemas.microsoft.com/office/powerpoint/2010/main" val="271051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9144000" cy="896145"/>
          </a:xfrm>
          <a:solidFill>
            <a:srgbClr val="7030A0"/>
          </a:solidFill>
        </p:spPr>
        <p:txBody>
          <a:bodyPr>
            <a:normAutofit fontScale="90000"/>
          </a:bodyPr>
          <a:lstStyle/>
          <a:p>
            <a:r>
              <a:rPr lang="en-GB" sz="4000" dirty="0">
                <a:solidFill>
                  <a:schemeClr val="bg1">
                    <a:lumMod val="95000"/>
                  </a:schemeClr>
                </a:solidFill>
              </a:rPr>
              <a:t>Task: evaluate the model answer on the sheet (not complete)</a:t>
            </a:r>
          </a:p>
        </p:txBody>
      </p:sp>
      <p:sp>
        <p:nvSpPr>
          <p:cNvPr id="7" name="TextBox 6">
            <a:extLst>
              <a:ext uri="{FF2B5EF4-FFF2-40B4-BE49-F238E27FC236}">
                <a16:creationId xmlns:a16="http://schemas.microsoft.com/office/drawing/2014/main" id="{D5CD0A0A-658B-E111-1610-F86ED2B61671}"/>
              </a:ext>
            </a:extLst>
          </p:cNvPr>
          <p:cNvSpPr txBox="1"/>
          <p:nvPr/>
        </p:nvSpPr>
        <p:spPr>
          <a:xfrm>
            <a:off x="170233" y="1038157"/>
            <a:ext cx="8973767" cy="5801588"/>
          </a:xfrm>
          <a:prstGeom prst="rect">
            <a:avLst/>
          </a:prstGeom>
          <a:noFill/>
        </p:spPr>
        <p:txBody>
          <a:bodyPr wrap="square">
            <a:spAutoFit/>
          </a:bodyPr>
          <a:lstStyle/>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Does it have comparative language? Highlight.</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Does it compare the representations directly, appropriately and regularly? Highlight.</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Is there </a:t>
            </a: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detailed</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analysis of the right kind? Highlight.</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Is there a clear and sustained line of argument? Could you summarise it in one sentence? </a:t>
            </a:r>
            <a:r>
              <a:rPr lang="en-GB" sz="2400" kern="1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this response argues throughout that… (you might find this harder as the line of argument is usually set up in the introduction)</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Where is the theory for the top band? Highlight.</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Can you say what could be improved? </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What wording or phrasing are you going to steal to improve your own expression? </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We’ve had a paragraph on images and a paragraph on linguistic codes. What might the next paragraph compare? </a:t>
            </a:r>
          </a:p>
        </p:txBody>
      </p:sp>
    </p:spTree>
    <p:extLst>
      <p:ext uri="{BB962C8B-B14F-4D97-AF65-F5344CB8AC3E}">
        <p14:creationId xmlns:p14="http://schemas.microsoft.com/office/powerpoint/2010/main" val="324308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7030A0"/>
          </a:solidFill>
        </p:spPr>
        <p:txBody>
          <a:bodyPr/>
          <a:lstStyle/>
          <a:p>
            <a:r>
              <a:rPr lang="en-GB" dirty="0">
                <a:solidFill>
                  <a:schemeClr val="bg1">
                    <a:lumMod val="95000"/>
                  </a:schemeClr>
                </a:solidFill>
              </a:rPr>
              <a:t>You do</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p:txBody>
          <a:bodyPr/>
          <a:lstStyle/>
          <a:p>
            <a:pPr marL="0" indent="0">
              <a:buNone/>
            </a:pPr>
            <a:r>
              <a:rPr lang="en-GB" dirty="0"/>
              <a:t>Write the final paragraph. </a:t>
            </a:r>
          </a:p>
          <a:p>
            <a:pPr marL="0" indent="0">
              <a:buNone/>
            </a:pPr>
            <a:r>
              <a:rPr lang="en-GB" dirty="0"/>
              <a:t>When you have finished, evaluate your own work in the same way.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7578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1948-B052-2B13-95AC-DD34693EA832}"/>
              </a:ext>
            </a:extLst>
          </p:cNvPr>
          <p:cNvSpPr>
            <a:spLocks noGrp="1"/>
          </p:cNvSpPr>
          <p:nvPr>
            <p:ph type="title"/>
          </p:nvPr>
        </p:nvSpPr>
        <p:spPr>
          <a:xfrm>
            <a:off x="0" y="1"/>
            <a:ext cx="7886700" cy="807396"/>
          </a:xfrm>
          <a:solidFill>
            <a:srgbClr val="7030A0"/>
          </a:solidFill>
        </p:spPr>
        <p:txBody>
          <a:bodyPr/>
          <a:lstStyle/>
          <a:p>
            <a:r>
              <a:rPr lang="en-GB" dirty="0">
                <a:solidFill>
                  <a:schemeClr val="bg1">
                    <a:lumMod val="95000"/>
                  </a:schemeClr>
                </a:solidFill>
              </a:rPr>
              <a:t>What does the mark scheme say?</a:t>
            </a:r>
          </a:p>
        </p:txBody>
      </p:sp>
      <p:sp>
        <p:nvSpPr>
          <p:cNvPr id="3" name="Content Placeholder 2">
            <a:extLst>
              <a:ext uri="{FF2B5EF4-FFF2-40B4-BE49-F238E27FC236}">
                <a16:creationId xmlns:a16="http://schemas.microsoft.com/office/drawing/2014/main" id="{DF0C3F38-85C4-A600-06B8-92A475389EB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99B0B6E-BE8E-A806-8B61-1F20F1678C2F}"/>
              </a:ext>
            </a:extLst>
          </p:cNvPr>
          <p:cNvPicPr>
            <a:picLocks noChangeAspect="1"/>
          </p:cNvPicPr>
          <p:nvPr/>
        </p:nvPicPr>
        <p:blipFill>
          <a:blip r:embed="rId2"/>
          <a:stretch>
            <a:fillRect/>
          </a:stretch>
        </p:blipFill>
        <p:spPr>
          <a:xfrm>
            <a:off x="859614" y="949190"/>
            <a:ext cx="7424771" cy="5908809"/>
          </a:xfrm>
          <a:prstGeom prst="rect">
            <a:avLst/>
          </a:prstGeom>
        </p:spPr>
      </p:pic>
    </p:spTree>
    <p:extLst>
      <p:ext uri="{BB962C8B-B14F-4D97-AF65-F5344CB8AC3E}">
        <p14:creationId xmlns:p14="http://schemas.microsoft.com/office/powerpoint/2010/main" val="135613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1948-B052-2B13-95AC-DD34693EA832}"/>
              </a:ext>
            </a:extLst>
          </p:cNvPr>
          <p:cNvSpPr>
            <a:spLocks noGrp="1"/>
          </p:cNvSpPr>
          <p:nvPr>
            <p:ph type="title"/>
          </p:nvPr>
        </p:nvSpPr>
        <p:spPr>
          <a:xfrm>
            <a:off x="0" y="1"/>
            <a:ext cx="7886700" cy="807396"/>
          </a:xfrm>
          <a:solidFill>
            <a:srgbClr val="7030A0"/>
          </a:solidFill>
        </p:spPr>
        <p:txBody>
          <a:bodyPr/>
          <a:lstStyle/>
          <a:p>
            <a:r>
              <a:rPr lang="en-GB" dirty="0">
                <a:solidFill>
                  <a:schemeClr val="bg1">
                    <a:lumMod val="95000"/>
                  </a:schemeClr>
                </a:solidFill>
              </a:rPr>
              <a:t>What does the mark scheme say?</a:t>
            </a:r>
          </a:p>
        </p:txBody>
      </p:sp>
      <p:sp>
        <p:nvSpPr>
          <p:cNvPr id="3" name="Content Placeholder 2">
            <a:extLst>
              <a:ext uri="{FF2B5EF4-FFF2-40B4-BE49-F238E27FC236}">
                <a16:creationId xmlns:a16="http://schemas.microsoft.com/office/drawing/2014/main" id="{DF0C3F38-85C4-A600-06B8-92A475389EB9}"/>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3C329B89-2DFA-E766-B80B-D942B54480BF}"/>
              </a:ext>
            </a:extLst>
          </p:cNvPr>
          <p:cNvPicPr>
            <a:picLocks noChangeAspect="1"/>
          </p:cNvPicPr>
          <p:nvPr/>
        </p:nvPicPr>
        <p:blipFill>
          <a:blip r:embed="rId2"/>
          <a:stretch>
            <a:fillRect/>
          </a:stretch>
        </p:blipFill>
        <p:spPr>
          <a:xfrm>
            <a:off x="60965" y="1111450"/>
            <a:ext cx="8990077" cy="493614"/>
          </a:xfrm>
          <a:prstGeom prst="rect">
            <a:avLst/>
          </a:prstGeom>
        </p:spPr>
      </p:pic>
      <p:pic>
        <p:nvPicPr>
          <p:cNvPr id="8" name="Picture 7">
            <a:extLst>
              <a:ext uri="{FF2B5EF4-FFF2-40B4-BE49-F238E27FC236}">
                <a16:creationId xmlns:a16="http://schemas.microsoft.com/office/drawing/2014/main" id="{A6EC3994-9984-B06E-3BB8-5CE4FE3DE1F9}"/>
              </a:ext>
            </a:extLst>
          </p:cNvPr>
          <p:cNvPicPr>
            <a:picLocks noChangeAspect="1"/>
          </p:cNvPicPr>
          <p:nvPr/>
        </p:nvPicPr>
        <p:blipFill>
          <a:blip r:embed="rId3"/>
          <a:stretch>
            <a:fillRect/>
          </a:stretch>
        </p:blipFill>
        <p:spPr>
          <a:xfrm>
            <a:off x="60965" y="1605064"/>
            <a:ext cx="9017188" cy="2577830"/>
          </a:xfrm>
          <a:prstGeom prst="rect">
            <a:avLst/>
          </a:prstGeom>
        </p:spPr>
      </p:pic>
      <p:sp>
        <p:nvSpPr>
          <p:cNvPr id="9" name="Rectangle 8">
            <a:extLst>
              <a:ext uri="{FF2B5EF4-FFF2-40B4-BE49-F238E27FC236}">
                <a16:creationId xmlns:a16="http://schemas.microsoft.com/office/drawing/2014/main" id="{F89C67F8-A4F8-AC9F-C001-87047FA5E5C5}"/>
              </a:ext>
            </a:extLst>
          </p:cNvPr>
          <p:cNvSpPr/>
          <p:nvPr/>
        </p:nvSpPr>
        <p:spPr>
          <a:xfrm>
            <a:off x="6926094" y="3939702"/>
            <a:ext cx="1877438" cy="243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60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48E3-5E17-5BE3-04AB-86698945486F}"/>
              </a:ext>
            </a:extLst>
          </p:cNvPr>
          <p:cNvSpPr>
            <a:spLocks noGrp="1"/>
          </p:cNvSpPr>
          <p:nvPr>
            <p:ph type="title"/>
          </p:nvPr>
        </p:nvSpPr>
        <p:spPr>
          <a:xfrm>
            <a:off x="0" y="18256"/>
            <a:ext cx="7886700" cy="740502"/>
          </a:xfrm>
          <a:solidFill>
            <a:srgbClr val="7030A0"/>
          </a:solidFill>
        </p:spPr>
        <p:txBody>
          <a:bodyPr/>
          <a:lstStyle/>
          <a:p>
            <a:r>
              <a:rPr lang="en-GB" dirty="0">
                <a:solidFill>
                  <a:schemeClr val="bg1">
                    <a:lumMod val="95000"/>
                  </a:schemeClr>
                </a:solidFill>
              </a:rPr>
              <a:t>WWW: setting things up</a:t>
            </a:r>
          </a:p>
        </p:txBody>
      </p:sp>
      <p:sp>
        <p:nvSpPr>
          <p:cNvPr id="3" name="Content Placeholder 2">
            <a:extLst>
              <a:ext uri="{FF2B5EF4-FFF2-40B4-BE49-F238E27FC236}">
                <a16:creationId xmlns:a16="http://schemas.microsoft.com/office/drawing/2014/main" id="{EDA625BB-DF80-98AD-4AA3-852D2CE527FC}"/>
              </a:ext>
            </a:extLst>
          </p:cNvPr>
          <p:cNvSpPr>
            <a:spLocks noGrp="1"/>
          </p:cNvSpPr>
          <p:nvPr>
            <p:ph idx="1"/>
          </p:nvPr>
        </p:nvSpPr>
        <p:spPr>
          <a:xfrm>
            <a:off x="151994" y="1177047"/>
            <a:ext cx="8807180" cy="4844374"/>
          </a:xfrm>
        </p:spPr>
        <p:txBody>
          <a:bodyPr>
            <a:normAutofit fontScale="92500" lnSpcReduction="20000"/>
          </a:bodyPr>
          <a:lstStyle/>
          <a:p>
            <a:pPr marL="0" indent="0">
              <a:buNone/>
            </a:pPr>
            <a:r>
              <a:rPr lang="en-GB" dirty="0"/>
              <a:t>Both the Daily Mirror and The Times have represented the reality of ‘Partygate’ in very different ways. As a left-wing paper that claims to </a:t>
            </a:r>
            <a:r>
              <a:rPr lang="en-GB" dirty="0">
                <a:solidFill>
                  <a:srgbClr val="202124"/>
                </a:solidFill>
                <a:latin typeface="Google Sans"/>
              </a:rPr>
              <a:t>‘</a:t>
            </a:r>
            <a:r>
              <a:rPr lang="en-GB" b="0" i="0" dirty="0">
                <a:solidFill>
                  <a:srgbClr val="202124"/>
                </a:solidFill>
                <a:effectLst/>
                <a:latin typeface="Google Sans"/>
              </a:rPr>
              <a:t>stand up for the underdog against authority, the Mirror would be expected to use representation to position the audience into viewing Johnson’s behaviour as reprehensible and unforgiveable. The Times, however, as a right-leaning, broadsheet newspaper, would wish to represent  Partygate in a more neutral, less emotive way. This is largely, how the representations are portrayed, although it is possible to see that The Times also reveals subtle reservations about Johnson’s behaviour through their representation, despite their broadly right-wing ideology.</a:t>
            </a:r>
          </a:p>
          <a:p>
            <a:pPr marL="0" indent="0">
              <a:buNone/>
            </a:pPr>
            <a:endParaRPr lang="en-GB" dirty="0">
              <a:solidFill>
                <a:srgbClr val="202124"/>
              </a:solidFill>
              <a:latin typeface="Google Sans"/>
            </a:endParaRPr>
          </a:p>
          <a:p>
            <a:pPr marL="0" indent="0">
              <a:buNone/>
            </a:pPr>
            <a:r>
              <a:rPr lang="en-GB" dirty="0">
                <a:solidFill>
                  <a:srgbClr val="202124"/>
                </a:solidFill>
                <a:latin typeface="Google Sans"/>
              </a:rPr>
              <a:t>Both papers use images and anchorage to convey their different positions. The Mirror…</a:t>
            </a:r>
            <a:endParaRPr lang="en-GB" dirty="0"/>
          </a:p>
        </p:txBody>
      </p:sp>
    </p:spTree>
    <p:extLst>
      <p:ext uri="{BB962C8B-B14F-4D97-AF65-F5344CB8AC3E}">
        <p14:creationId xmlns:p14="http://schemas.microsoft.com/office/powerpoint/2010/main" val="171859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48E3-5E17-5BE3-04AB-86698945486F}"/>
              </a:ext>
            </a:extLst>
          </p:cNvPr>
          <p:cNvSpPr>
            <a:spLocks noGrp="1"/>
          </p:cNvSpPr>
          <p:nvPr>
            <p:ph type="title"/>
          </p:nvPr>
        </p:nvSpPr>
        <p:spPr>
          <a:xfrm>
            <a:off x="0" y="18256"/>
            <a:ext cx="7886700" cy="740502"/>
          </a:xfrm>
          <a:solidFill>
            <a:srgbClr val="7030A0"/>
          </a:solidFill>
        </p:spPr>
        <p:txBody>
          <a:bodyPr/>
          <a:lstStyle/>
          <a:p>
            <a:r>
              <a:rPr lang="en-GB" dirty="0">
                <a:solidFill>
                  <a:schemeClr val="bg1">
                    <a:lumMod val="95000"/>
                  </a:schemeClr>
                </a:solidFill>
              </a:rPr>
              <a:t>WWW: vocabulary </a:t>
            </a:r>
          </a:p>
        </p:txBody>
      </p:sp>
      <p:sp>
        <p:nvSpPr>
          <p:cNvPr id="3" name="Content Placeholder 2">
            <a:extLst>
              <a:ext uri="{FF2B5EF4-FFF2-40B4-BE49-F238E27FC236}">
                <a16:creationId xmlns:a16="http://schemas.microsoft.com/office/drawing/2014/main" id="{EDA625BB-DF80-98AD-4AA3-852D2CE527F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07DA323-A830-E544-891E-CD040A53C8D1}"/>
              </a:ext>
            </a:extLst>
          </p:cNvPr>
          <p:cNvPicPr>
            <a:picLocks noChangeAspect="1"/>
          </p:cNvPicPr>
          <p:nvPr/>
        </p:nvPicPr>
        <p:blipFill>
          <a:blip r:embed="rId2"/>
          <a:stretch>
            <a:fillRect/>
          </a:stretch>
        </p:blipFill>
        <p:spPr>
          <a:xfrm>
            <a:off x="319300" y="892797"/>
            <a:ext cx="8505399" cy="5790104"/>
          </a:xfrm>
          <a:prstGeom prst="rect">
            <a:avLst/>
          </a:prstGeom>
        </p:spPr>
      </p:pic>
    </p:spTree>
    <p:extLst>
      <p:ext uri="{BB962C8B-B14F-4D97-AF65-F5344CB8AC3E}">
        <p14:creationId xmlns:p14="http://schemas.microsoft.com/office/powerpoint/2010/main" val="303831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7030A0"/>
          </a:solidFill>
        </p:spPr>
        <p:txBody>
          <a:bodyPr>
            <a:normAutofit fontScale="90000"/>
          </a:bodyPr>
          <a:lstStyle/>
          <a:p>
            <a:r>
              <a:rPr lang="en-GB" dirty="0">
                <a:solidFill>
                  <a:schemeClr val="bg1">
                    <a:lumMod val="95000"/>
                  </a:schemeClr>
                </a:solidFill>
              </a:rPr>
              <a:t>Knowledge and vocabulary to revise</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p:txBody>
          <a:bodyPr/>
          <a:lstStyle/>
          <a:p>
            <a:pPr marL="0" indent="0">
              <a:buNone/>
            </a:pPr>
            <a:r>
              <a:rPr lang="en-GB" dirty="0"/>
              <a:t>Context for both papers</a:t>
            </a:r>
          </a:p>
          <a:p>
            <a:pPr marL="0" indent="0">
              <a:buNone/>
            </a:pPr>
            <a:r>
              <a:rPr lang="en-GB" dirty="0"/>
              <a:t>Terminology</a:t>
            </a:r>
          </a:p>
          <a:p>
            <a:pPr marL="0" indent="0">
              <a:buNone/>
            </a:pPr>
            <a:r>
              <a:rPr lang="en-GB" dirty="0"/>
              <a:t>Appropriate theory</a:t>
            </a:r>
          </a:p>
          <a:p>
            <a:pPr marL="0" indent="0">
              <a:buNone/>
            </a:pPr>
            <a:endParaRPr lang="en-GB" dirty="0"/>
          </a:p>
        </p:txBody>
      </p:sp>
    </p:spTree>
    <p:extLst>
      <p:ext uri="{BB962C8B-B14F-4D97-AF65-F5344CB8AC3E}">
        <p14:creationId xmlns:p14="http://schemas.microsoft.com/office/powerpoint/2010/main" val="252928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7030A0"/>
          </a:solidFill>
        </p:spPr>
        <p:txBody>
          <a:bodyPr/>
          <a:lstStyle/>
          <a:p>
            <a:r>
              <a:rPr lang="en-GB" dirty="0">
                <a:solidFill>
                  <a:schemeClr val="bg1">
                    <a:lumMod val="95000"/>
                  </a:schemeClr>
                </a:solidFill>
              </a:rPr>
              <a:t>Key development questions</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p:txBody>
          <a:bodyPr/>
          <a:lstStyle/>
          <a:p>
            <a:pPr marL="514350" indent="-514350">
              <a:buFont typeface="+mj-lt"/>
              <a:buAutoNum type="arabicPeriod"/>
            </a:pPr>
            <a:r>
              <a:rPr lang="en-GB" dirty="0"/>
              <a:t>What do they mean by ‘reality’?</a:t>
            </a:r>
          </a:p>
          <a:p>
            <a:pPr marL="514350" indent="-514350">
              <a:buFont typeface="+mj-lt"/>
              <a:buAutoNum type="arabicPeriod"/>
            </a:pPr>
            <a:r>
              <a:rPr lang="en-GB" dirty="0"/>
              <a:t>What do they mean by a ‘direct comparison’ and how do I achieve that? </a:t>
            </a:r>
          </a:p>
          <a:p>
            <a:pPr marL="514350" indent="-514350">
              <a:buFont typeface="+mj-lt"/>
              <a:buAutoNum type="arabicPeriod"/>
            </a:pPr>
            <a:r>
              <a:rPr lang="en-GB" dirty="0"/>
              <a:t>How much should I analyse the media language, given that it is a representation question? </a:t>
            </a:r>
          </a:p>
        </p:txBody>
      </p:sp>
    </p:spTree>
    <p:extLst>
      <p:ext uri="{BB962C8B-B14F-4D97-AF65-F5344CB8AC3E}">
        <p14:creationId xmlns:p14="http://schemas.microsoft.com/office/powerpoint/2010/main" val="273777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7030A0"/>
          </a:solidFill>
        </p:spPr>
        <p:txBody>
          <a:bodyPr/>
          <a:lstStyle/>
          <a:p>
            <a:r>
              <a:rPr lang="en-GB" dirty="0">
                <a:solidFill>
                  <a:schemeClr val="bg1">
                    <a:lumMod val="95000"/>
                  </a:schemeClr>
                </a:solidFill>
              </a:rPr>
              <a:t>What do they mean by reality? </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p:txBody>
          <a:bodyPr/>
          <a:lstStyle/>
          <a:p>
            <a:pPr marL="0" indent="0">
              <a:buNone/>
            </a:pPr>
            <a:r>
              <a:rPr lang="en-GB" dirty="0"/>
              <a:t>They mean ‘this thing that happened’ or ‘this real event’. </a:t>
            </a:r>
          </a:p>
        </p:txBody>
      </p:sp>
    </p:spTree>
    <p:extLst>
      <p:ext uri="{BB962C8B-B14F-4D97-AF65-F5344CB8AC3E}">
        <p14:creationId xmlns:p14="http://schemas.microsoft.com/office/powerpoint/2010/main" val="130507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9144000" cy="1207430"/>
          </a:xfrm>
          <a:solidFill>
            <a:srgbClr val="7030A0"/>
          </a:solidFill>
        </p:spPr>
        <p:txBody>
          <a:bodyPr>
            <a:normAutofit fontScale="90000"/>
          </a:bodyPr>
          <a:lstStyle/>
          <a:p>
            <a:r>
              <a:rPr lang="en-GB" dirty="0">
                <a:solidFill>
                  <a:schemeClr val="bg1">
                    <a:lumMod val="95000"/>
                  </a:schemeClr>
                </a:solidFill>
              </a:rPr>
              <a:t>What do they mean by a ‘direct comparison’ and how do I achieve that? </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p:txBody>
          <a:bodyPr>
            <a:normAutofit fontScale="92500" lnSpcReduction="20000"/>
          </a:bodyPr>
          <a:lstStyle/>
          <a:p>
            <a:pPr marL="0" indent="0">
              <a:buNone/>
            </a:pPr>
            <a:r>
              <a:rPr lang="en-GB" dirty="0"/>
              <a:t>It means that when you make a point about one element in one text, you then have to look at the other text and find something that you can compare it to.</a:t>
            </a:r>
          </a:p>
          <a:p>
            <a:pPr marL="0" indent="0">
              <a:buNone/>
            </a:pPr>
            <a:endParaRPr lang="en-GB" dirty="0"/>
          </a:p>
          <a:p>
            <a:pPr marL="0" indent="0">
              <a:buNone/>
            </a:pPr>
            <a:r>
              <a:rPr lang="en-GB" dirty="0"/>
              <a:t>There should be a regularity about your comparisons – don’t wait for a whole paragraph to go by. Regularly link the two texts together.</a:t>
            </a:r>
          </a:p>
          <a:p>
            <a:pPr marL="0" indent="0">
              <a:buNone/>
            </a:pPr>
            <a:endParaRPr lang="en-GB" dirty="0"/>
          </a:p>
          <a:p>
            <a:pPr marL="0" indent="0">
              <a:buNone/>
            </a:pPr>
            <a:r>
              <a:rPr lang="en-GB" dirty="0"/>
              <a:t>Use comparative language to ensure you make connections. Then make sure you EXPLAIN WHY there are those sims and diffs. In this case, you would link to the paper’s ideology. </a:t>
            </a:r>
          </a:p>
        </p:txBody>
      </p:sp>
    </p:spTree>
    <p:extLst>
      <p:ext uri="{BB962C8B-B14F-4D97-AF65-F5344CB8AC3E}">
        <p14:creationId xmlns:p14="http://schemas.microsoft.com/office/powerpoint/2010/main" val="13035433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1112</Words>
  <Application>Microsoft Office PowerPoint</Application>
  <PresentationFormat>On-screen Show (4:3)</PresentationFormat>
  <Paragraphs>74</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Google Sans</vt:lpstr>
      <vt:lpstr>Roboto</vt:lpstr>
      <vt:lpstr>Symbol</vt:lpstr>
      <vt:lpstr>Office Theme</vt:lpstr>
      <vt:lpstr>COM 1 SEC A  30 mark question </vt:lpstr>
      <vt:lpstr>What does the mark scheme say?</vt:lpstr>
      <vt:lpstr>What does the mark scheme say?</vt:lpstr>
      <vt:lpstr>WWW: setting things up</vt:lpstr>
      <vt:lpstr>WWW: vocabulary </vt:lpstr>
      <vt:lpstr>Knowledge and vocabulary to revise</vt:lpstr>
      <vt:lpstr>Key development questions</vt:lpstr>
      <vt:lpstr>What do they mean by reality? </vt:lpstr>
      <vt:lpstr>What do they mean by a ‘direct comparison’ and how do I achieve that? </vt:lpstr>
      <vt:lpstr>More comparative discourse markers</vt:lpstr>
      <vt:lpstr>How much should I analyse the media language, given that it is a representation question? </vt:lpstr>
      <vt:lpstr>Let’s look at this attempt.</vt:lpstr>
      <vt:lpstr>Task: evaluate the model answer on the sheet (not complete)</vt:lpstr>
      <vt:lpstr>You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WCF</dc:title>
  <dc:creator>Clare Howard-Saunders</dc:creator>
  <cp:lastModifiedBy>Clare Howard-Saunders</cp:lastModifiedBy>
  <cp:revision>4</cp:revision>
  <dcterms:created xsi:type="dcterms:W3CDTF">2023-11-27T12:26:43Z</dcterms:created>
  <dcterms:modified xsi:type="dcterms:W3CDTF">2023-11-27T18:01:46Z</dcterms:modified>
</cp:coreProperties>
</file>