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411" r:id="rId3"/>
    <p:sldId id="412" r:id="rId4"/>
    <p:sldId id="413" r:id="rId5"/>
    <p:sldId id="407" r:id="rId6"/>
    <p:sldId id="408" r:id="rId7"/>
    <p:sldId id="410" r:id="rId8"/>
    <p:sldId id="41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Howard-Saunders" initials="CH" lastIdx="1" clrIdx="0">
    <p:extLst>
      <p:ext uri="{19B8F6BF-5375-455C-9EA6-DF929625EA0E}">
        <p15:presenceInfo xmlns:p15="http://schemas.microsoft.com/office/powerpoint/2012/main" userId="c21fb37210b29a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E3E7"/>
    <a:srgbClr val="99FF66"/>
    <a:srgbClr val="66FF99"/>
    <a:srgbClr val="00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0T18:37:44.07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FDA1F-5503-457F-836C-C5CC9CC91778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A6C79-F575-4A06-BD6C-4B9D7C6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2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8E717-ACE4-453D-8FB3-8A2931F7BB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 1 Lesson 1</a:t>
            </a:r>
          </a:p>
        </p:txBody>
      </p:sp>
    </p:spTree>
    <p:extLst>
      <p:ext uri="{BB962C8B-B14F-4D97-AF65-F5344CB8AC3E}">
        <p14:creationId xmlns:p14="http://schemas.microsoft.com/office/powerpoint/2010/main" val="44608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1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9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4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00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6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6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3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033E-AE6D-4EAB-8455-1287F91229AE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F2C59-894F-43DC-831C-B583E76B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0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hyperlink" Target="https://www.bbc.co.uk/iplayer/episode/p01fj94w/peaky-blinders-series-1-episode-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6vPuIMAOl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8IhindipjI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78" y="4706318"/>
            <a:ext cx="8911244" cy="767569"/>
          </a:xfrm>
        </p:spPr>
        <p:txBody>
          <a:bodyPr>
            <a:noAutofit/>
          </a:bodyPr>
          <a:lstStyle/>
          <a:p>
            <a:r>
              <a:rPr lang="en-GB" dirty="0"/>
              <a:t>L2: PEAKY BLINDERS – INTERTEXTUALITY AND GENRE HYBRIDITY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2017-00EC-410E-BC58-683B3B49D3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556133"/>
            <a:ext cx="9144000" cy="1497496"/>
          </a:xfrm>
          <a:solidFill>
            <a:srgbClr val="39E3E7"/>
          </a:solidFill>
        </p:spPr>
        <p:txBody>
          <a:bodyPr>
            <a:noAutofit/>
          </a:bodyPr>
          <a:lstStyle/>
          <a:p>
            <a:r>
              <a:rPr lang="en-GB" sz="9600" b="1" dirty="0">
                <a:latin typeface="+mn-lt"/>
              </a:rPr>
              <a:t>COM 2 SEC 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595271"/>
            <a:ext cx="9144000" cy="156940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900" b="1" dirty="0">
                <a:solidFill>
                  <a:prstClr val="black"/>
                </a:solidFill>
                <a:latin typeface="Calibri Light" panose="020F0302020204030204"/>
              </a:rPr>
              <a:t>Television in the Global Age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/>
              </a:rPr>
              <a:t>THE BRIDGE / </a:t>
            </a:r>
            <a:r>
              <a:rPr lang="en-GB" b="1" dirty="0">
                <a:solidFill>
                  <a:prstClr val="black"/>
                </a:solidFill>
                <a:latin typeface="Calibri Light" panose="020F0302020204030204"/>
              </a:rPr>
              <a:t>PEAKY BLINDERS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7" name="Picture 2" descr="BBC One - Peaky Blinders, Series 1, Episod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5430924"/>
            <a:ext cx="2294313" cy="1290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832349-107C-00AF-4287-2EF43AA27E16}"/>
              </a:ext>
            </a:extLst>
          </p:cNvPr>
          <p:cNvSpPr txBox="1"/>
          <p:nvPr/>
        </p:nvSpPr>
        <p:spPr>
          <a:xfrm>
            <a:off x="8345978" y="69211"/>
            <a:ext cx="714894" cy="707886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BBC </a:t>
            </a:r>
            <a:r>
              <a:rPr lang="en-US" sz="800" dirty="0" err="1">
                <a:solidFill>
                  <a:schemeClr val="accent4">
                    <a:lumMod val="75000"/>
                  </a:schemeClr>
                </a:solidFill>
                <a:hlinkClick r:id="rId4"/>
              </a:rPr>
              <a:t>iPlayer</a:t>
            </a:r>
            <a:r>
              <a:rPr lang="en-US" sz="8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 - Peaky Blinders - Series 1: Episode 1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8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E401-A1C4-5963-8892-B0B3D37E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  <a:solidFill>
            <a:srgbClr val="39E3E7"/>
          </a:solidFill>
        </p:spPr>
        <p:txBody>
          <a:bodyPr/>
          <a:lstStyle/>
          <a:p>
            <a:r>
              <a:rPr lang="en-GB" dirty="0"/>
              <a:t>A note about the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7ABA-AF15-7A37-378D-0C31BE62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77829"/>
            <a:ext cx="7886700" cy="3599133"/>
          </a:xfrm>
        </p:spPr>
        <p:txBody>
          <a:bodyPr/>
          <a:lstStyle/>
          <a:p>
            <a:r>
              <a:rPr lang="en-GB" dirty="0"/>
              <a:t>Due in next Friday</a:t>
            </a:r>
          </a:p>
          <a:p>
            <a:endParaRPr lang="en-GB" dirty="0"/>
          </a:p>
          <a:p>
            <a:r>
              <a:rPr lang="en-GB" dirty="0"/>
              <a:t>Swap last week’s homework for the new one please!</a:t>
            </a:r>
          </a:p>
        </p:txBody>
      </p:sp>
    </p:spTree>
    <p:extLst>
      <p:ext uri="{BB962C8B-B14F-4D97-AF65-F5344CB8AC3E}">
        <p14:creationId xmlns:p14="http://schemas.microsoft.com/office/powerpoint/2010/main" val="330604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B7CD-329C-D9BE-856C-789C7F19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8515350" cy="1016202"/>
          </a:xfrm>
          <a:solidFill>
            <a:srgbClr val="39E3E7"/>
          </a:solidFill>
        </p:spPr>
        <p:txBody>
          <a:bodyPr>
            <a:normAutofit fontScale="90000"/>
          </a:bodyPr>
          <a:lstStyle/>
          <a:p>
            <a:r>
              <a:rPr lang="en-GB" dirty="0"/>
              <a:t>Starter (using learning from last lesson)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8C8B-3FB2-0372-5A9A-47C5CCCA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48647"/>
            <a:ext cx="7886700" cy="3628316"/>
          </a:xfrm>
        </p:spPr>
        <p:txBody>
          <a:bodyPr/>
          <a:lstStyle/>
          <a:p>
            <a:r>
              <a:rPr lang="en-GB" dirty="0"/>
              <a:t>What do we mean by ‘genre hybridity’?</a:t>
            </a:r>
          </a:p>
          <a:p>
            <a:r>
              <a:rPr lang="en-GB" dirty="0"/>
              <a:t>How does this apply to Peaky Blinders?</a:t>
            </a:r>
          </a:p>
          <a:p>
            <a:r>
              <a:rPr lang="en-GB" dirty="0"/>
              <a:t>What is the appeal of this? </a:t>
            </a:r>
          </a:p>
        </p:txBody>
      </p:sp>
    </p:spTree>
    <p:extLst>
      <p:ext uri="{BB962C8B-B14F-4D97-AF65-F5344CB8AC3E}">
        <p14:creationId xmlns:p14="http://schemas.microsoft.com/office/powerpoint/2010/main" val="386500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C268-DD03-F70E-2332-23CCADCB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9144000" cy="1609589"/>
          </a:xfrm>
          <a:solidFill>
            <a:srgbClr val="39E3E7"/>
          </a:solidFill>
        </p:spPr>
        <p:txBody>
          <a:bodyPr>
            <a:normAutofit/>
          </a:bodyPr>
          <a:lstStyle/>
          <a:p>
            <a:r>
              <a:rPr lang="en-GB" sz="3600" dirty="0"/>
              <a:t>In Peaky Blinders, a lot of the genre hybridity is established through intertextuality, which adds its own ‘appeal’.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B4194-4C03-AE2C-BDB3-6C651E96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97" y="2334637"/>
            <a:ext cx="7886700" cy="3044657"/>
          </a:xfrm>
        </p:spPr>
        <p:txBody>
          <a:bodyPr/>
          <a:lstStyle/>
          <a:p>
            <a:r>
              <a:rPr lang="en-GB" dirty="0"/>
              <a:t>Why do audiences like intertextuality?</a:t>
            </a:r>
          </a:p>
          <a:p>
            <a:r>
              <a:rPr lang="en-GB" dirty="0">
                <a:hlinkClick r:id="rId2"/>
              </a:rPr>
              <a:t>https://www.youtube.com/watch?v=I6vPuIMAOlA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B0EA3-53E2-AD8F-103B-524C43632ECC}"/>
              </a:ext>
            </a:extLst>
          </p:cNvPr>
          <p:cNvSpPr txBox="1"/>
          <p:nvPr/>
        </p:nvSpPr>
        <p:spPr>
          <a:xfrm rot="20690717">
            <a:off x="434097" y="4091539"/>
            <a:ext cx="4529759" cy="206210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Went to see it last night with my wife. The moment this scene came on I was laughing like a maniac. Very few people caught the reference…or the one to </a:t>
            </a:r>
            <a:r>
              <a:rPr lang="en-GB" sz="1600" b="0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Dr.</a:t>
            </a:r>
            <a:r>
              <a:rPr lang="en-GB" sz="1600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Strangelove…or the one to Monty Python and the Holy Grail. I never realized those other two until reading about them somewhere else. Haven’t laughed to tears this much at a movie in ages.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C61D8-77C7-3C0E-18CD-5F5DDA82CBA3}"/>
              </a:ext>
            </a:extLst>
          </p:cNvPr>
          <p:cNvSpPr txBox="1"/>
          <p:nvPr/>
        </p:nvSpPr>
        <p:spPr>
          <a:xfrm rot="989772">
            <a:off x="5992240" y="4394829"/>
            <a:ext cx="2490279" cy="1323439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A brilliant parody/homage to the iconic original. Based on this, I am inclined to go see the movie.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2530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CCDF-B39D-9217-8D39-2A497FC5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6"/>
            <a:ext cx="2103120" cy="1325563"/>
          </a:xfrm>
        </p:spPr>
        <p:txBody>
          <a:bodyPr>
            <a:normAutofit/>
          </a:bodyPr>
          <a:lstStyle/>
          <a:p>
            <a:r>
              <a:rPr lang="en-GB" sz="1600" dirty="0" err="1"/>
              <a:t>Hieronymous</a:t>
            </a:r>
            <a:r>
              <a:rPr lang="en-GB" sz="1600" dirty="0"/>
              <a:t> Bosch: 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1B29-0FBB-2623-8351-FC9A0F17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Fine Art Print Hell">
            <a:extLst>
              <a:ext uri="{FF2B5EF4-FFF2-40B4-BE49-F238E27FC236}">
                <a16:creationId xmlns:a16="http://schemas.microsoft.com/office/drawing/2014/main" id="{54629593-D2FF-5BDD-03C6-E5F13276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0"/>
            <a:ext cx="657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34B1-ABD1-3A6B-610F-2C3727F798F6}"/>
              </a:ext>
            </a:extLst>
          </p:cNvPr>
          <p:cNvSpPr txBox="1"/>
          <p:nvPr/>
        </p:nvSpPr>
        <p:spPr>
          <a:xfrm>
            <a:off x="355600" y="4561840"/>
            <a:ext cx="1899920" cy="1477328"/>
          </a:xfrm>
          <a:prstGeom prst="rect">
            <a:avLst/>
          </a:prstGeom>
          <a:solidFill>
            <a:srgbClr val="39E3E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How does this intertextual reference help to anchor meaning in Peaky Blinders? </a:t>
            </a:r>
          </a:p>
        </p:txBody>
      </p:sp>
    </p:spTree>
    <p:extLst>
      <p:ext uri="{BB962C8B-B14F-4D97-AF65-F5344CB8AC3E}">
        <p14:creationId xmlns:p14="http://schemas.microsoft.com/office/powerpoint/2010/main" val="136683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D0D4-4AA4-4235-6D6D-60D10C9C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365127"/>
            <a:ext cx="1615440" cy="813434"/>
          </a:xfrm>
        </p:spPr>
        <p:txBody>
          <a:bodyPr>
            <a:normAutofit/>
          </a:bodyPr>
          <a:lstStyle/>
          <a:p>
            <a:r>
              <a:rPr lang="en-GB" sz="1600" dirty="0"/>
              <a:t>Bosch: The Last Judgement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ECD2-50CB-63D3-B02D-2BDC7E38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7C244E-B842-9572-47B8-6D8B422F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242995-F3F0-B728-C722-D271113BB1F8}"/>
              </a:ext>
            </a:extLst>
          </p:cNvPr>
          <p:cNvSpPr txBox="1"/>
          <p:nvPr/>
        </p:nvSpPr>
        <p:spPr>
          <a:xfrm>
            <a:off x="355600" y="4561840"/>
            <a:ext cx="1899920" cy="1477328"/>
          </a:xfrm>
          <a:prstGeom prst="rect">
            <a:avLst/>
          </a:prstGeom>
          <a:solidFill>
            <a:srgbClr val="39E3E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How does this intertextual reference help to anchor meaning in Peaky Blinders? </a:t>
            </a:r>
          </a:p>
        </p:txBody>
      </p:sp>
    </p:spTree>
    <p:extLst>
      <p:ext uri="{BB962C8B-B14F-4D97-AF65-F5344CB8AC3E}">
        <p14:creationId xmlns:p14="http://schemas.microsoft.com/office/powerpoint/2010/main" val="180192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D013-DF59-BA50-94A6-D2835118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  <a:solidFill>
            <a:srgbClr val="39E3E7"/>
          </a:solidFill>
        </p:spPr>
        <p:txBody>
          <a:bodyPr>
            <a:normAutofit/>
          </a:bodyPr>
          <a:lstStyle/>
          <a:p>
            <a:r>
              <a:rPr lang="en-GB" sz="4000" dirty="0"/>
              <a:t>‘High Plains Drifter’ – remind you of anything?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D981-EFEA-E259-3E3E-A7C6B102E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https://www.youtube.com/watch?v=8IhindipjIM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9D077-8538-09E6-A15E-B2E416A83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41" y="2768292"/>
            <a:ext cx="7361558" cy="3543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06DC1-3B94-BB92-7082-C10365DB5DFA}"/>
              </a:ext>
            </a:extLst>
          </p:cNvPr>
          <p:cNvSpPr txBox="1"/>
          <p:nvPr/>
        </p:nvSpPr>
        <p:spPr>
          <a:xfrm>
            <a:off x="355600" y="4561840"/>
            <a:ext cx="1899920" cy="1477328"/>
          </a:xfrm>
          <a:prstGeom prst="rect">
            <a:avLst/>
          </a:prstGeom>
          <a:solidFill>
            <a:srgbClr val="39E3E7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How does this intertextual reference help to anchor meaning in Peaky Blinders? </a:t>
            </a:r>
          </a:p>
        </p:txBody>
      </p:sp>
    </p:spTree>
    <p:extLst>
      <p:ext uri="{BB962C8B-B14F-4D97-AF65-F5344CB8AC3E}">
        <p14:creationId xmlns:p14="http://schemas.microsoft.com/office/powerpoint/2010/main" val="12573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B34D-F292-6D60-DCCA-2AB9141B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365126"/>
            <a:ext cx="2571749" cy="1325563"/>
          </a:xfrm>
          <a:solidFill>
            <a:srgbClr val="39E3E7"/>
          </a:solidFill>
        </p:spPr>
        <p:txBody>
          <a:bodyPr/>
          <a:lstStyle/>
          <a:p>
            <a:r>
              <a:rPr lang="en-GB" dirty="0"/>
              <a:t>Gangster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B465B-CCBC-AE92-7079-17B14203D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81EF6-3574-8D0A-3EF7-97E1EAAF6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0" y="115783"/>
            <a:ext cx="4697769" cy="2751550"/>
          </a:xfrm>
          <a:prstGeom prst="rect">
            <a:avLst/>
          </a:prstGeom>
        </p:spPr>
      </p:pic>
      <p:pic>
        <p:nvPicPr>
          <p:cNvPr id="3074" name="Picture 2" descr="Watch Untouchables | Prime Video">
            <a:extLst>
              <a:ext uri="{FF2B5EF4-FFF2-40B4-BE49-F238E27FC236}">
                <a16:creationId xmlns:a16="http://schemas.microsoft.com/office/drawing/2014/main" id="{903ADF07-A14B-60E8-29FB-DA3AE41E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09" y="3366986"/>
            <a:ext cx="6000411" cy="33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3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303</Words>
  <Application>Microsoft Office PowerPoint</Application>
  <PresentationFormat>On-screen Show (4:3)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COM 2 SEC A</vt:lpstr>
      <vt:lpstr>A note about the homework</vt:lpstr>
      <vt:lpstr>Starter (using learning from last lesson)</vt:lpstr>
      <vt:lpstr>In Peaky Blinders, a lot of the genre hybridity is established through intertextuality, which adds its own ‘appeal’. </vt:lpstr>
      <vt:lpstr>Hieronymous Bosch: Hell</vt:lpstr>
      <vt:lpstr>Bosch: The Last Judgement</vt:lpstr>
      <vt:lpstr>‘High Plains Drifter’ – remind you of anything?</vt:lpstr>
      <vt:lpstr>Gangster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1 SEC B</dc:title>
  <dc:creator>Clare HOWARD-SAUNDERS</dc:creator>
  <cp:lastModifiedBy>Clare Howard-Saunders</cp:lastModifiedBy>
  <cp:revision>27</cp:revision>
  <dcterms:created xsi:type="dcterms:W3CDTF">2023-11-14T11:22:47Z</dcterms:created>
  <dcterms:modified xsi:type="dcterms:W3CDTF">2023-11-30T18:29:14Z</dcterms:modified>
</cp:coreProperties>
</file>