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407" r:id="rId3"/>
    <p:sldId id="412" r:id="rId4"/>
    <p:sldId id="413" r:id="rId5"/>
    <p:sldId id="411" r:id="rId6"/>
    <p:sldId id="414" r:id="rId7"/>
    <p:sldId id="415" r:id="rId8"/>
    <p:sldId id="409" r:id="rId9"/>
    <p:sldId id="410" r:id="rId10"/>
    <p:sldId id="416" r:id="rId11"/>
    <p:sldId id="41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Howard-Saunders" initials="CH" lastIdx="1" clrIdx="0">
    <p:extLst>
      <p:ext uri="{19B8F6BF-5375-455C-9EA6-DF929625EA0E}">
        <p15:presenceInfo xmlns:p15="http://schemas.microsoft.com/office/powerpoint/2012/main" userId="c21fb37210b29a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3E7"/>
    <a:srgbClr val="00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0T18:37:44.07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FDA1F-5503-457F-836C-C5CC9CC9177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6C79-F575-4A06-BD6C-4B9D7C6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E717-ACE4-453D-8FB3-8A2931F7B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 1 Lesson 1</a:t>
            </a:r>
          </a:p>
        </p:txBody>
      </p:sp>
    </p:spTree>
    <p:extLst>
      <p:ext uri="{BB962C8B-B14F-4D97-AF65-F5344CB8AC3E}">
        <p14:creationId xmlns:p14="http://schemas.microsoft.com/office/powerpoint/2010/main" val="44608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1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4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0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6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6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sounds/play/p0278r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ilJTlZfxZj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ilJTlZfxZj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xePKps87k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224" y="4706318"/>
            <a:ext cx="7807552" cy="767569"/>
          </a:xfrm>
        </p:spPr>
        <p:txBody>
          <a:bodyPr>
            <a:noAutofit/>
          </a:bodyPr>
          <a:lstStyle/>
          <a:p>
            <a:r>
              <a:rPr lang="en-GB" dirty="0"/>
              <a:t>L3: PEAKY BLINDERS – HOW DO MEDIA LANGUAGE FEATURES COMBINE TO CREATE MEANING?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2017-00EC-410E-BC58-683B3B49D3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556133"/>
            <a:ext cx="9144000" cy="1497496"/>
          </a:xfrm>
          <a:solidFill>
            <a:srgbClr val="39E3E7"/>
          </a:solidFill>
        </p:spPr>
        <p:txBody>
          <a:bodyPr>
            <a:noAutofit/>
          </a:bodyPr>
          <a:lstStyle/>
          <a:p>
            <a:r>
              <a:rPr lang="en-GB" sz="9600" b="1" dirty="0">
                <a:latin typeface="+mn-lt"/>
              </a:rPr>
              <a:t>COM 2 SEC 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595271"/>
            <a:ext cx="9144000" cy="15694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900" b="1" dirty="0">
                <a:solidFill>
                  <a:prstClr val="black"/>
                </a:solidFill>
                <a:latin typeface="Calibri Light" panose="020F0302020204030204"/>
              </a:rPr>
              <a:t>Television in the Global 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THE BRIDGE / </a:t>
            </a:r>
            <a:r>
              <a:rPr lang="en-GB" b="1" dirty="0">
                <a:solidFill>
                  <a:prstClr val="black"/>
                </a:solidFill>
                <a:latin typeface="Calibri Light" panose="020F0302020204030204"/>
              </a:rPr>
              <a:t>PEAKY BLINDERS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7" name="Picture 2" descr="BBC One - Peaky Blinders, Series 1, Episod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5430924"/>
            <a:ext cx="2294313" cy="129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689E05-7106-7513-CA82-2FF66CC03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342" y="136524"/>
            <a:ext cx="716280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8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E707-3924-EDF5-9FD8-E6D7864C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032"/>
            <a:ext cx="8388890" cy="1325563"/>
          </a:xfrm>
          <a:solidFill>
            <a:srgbClr val="39E3E7"/>
          </a:solidFill>
        </p:spPr>
        <p:txBody>
          <a:bodyPr>
            <a:normAutofit fontScale="90000"/>
          </a:bodyPr>
          <a:lstStyle/>
          <a:p>
            <a:r>
              <a:rPr lang="en-GB" dirty="0"/>
              <a:t>For more on the music, and some interesting background to the writing…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F6CF-0AFD-9F82-0E2D-B4D641FB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Lauren Laverne talks to Cillian Murphy and music producer Flood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72705-CE19-92E9-EE98-1A2301C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753" y="2962237"/>
            <a:ext cx="3432239" cy="34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290E-7938-697E-0D1F-5EF68D6B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760"/>
            <a:ext cx="7886700" cy="811921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To finish off, answer this: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E84D9-4378-66B3-7934-EEF3A1A0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 MEDIA LANGUAGE FEATURES COMBINE TO CREATE MEANING?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are short of time, do it as a series of bullet points first.</a:t>
            </a:r>
          </a:p>
          <a:p>
            <a:r>
              <a:rPr lang="en-GB" dirty="0"/>
              <a:t>If you still have time, work it up into a media language style answer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0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1712-E301-AA4E-8E0A-842EC48D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2037606"/>
          </a:xfrm>
          <a:solidFill>
            <a:srgbClr val="39E3E7"/>
          </a:solidFill>
        </p:spPr>
        <p:txBody>
          <a:bodyPr>
            <a:noAutofit/>
          </a:bodyPr>
          <a:lstStyle/>
          <a:p>
            <a:r>
              <a:rPr lang="en-GB" sz="3200" dirty="0"/>
              <a:t>For this part of the exam, it’s really important to think of how things combine to create coherent meanings. In this text, the following elements are key to creating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B9DF-5D7F-7984-A131-06A20D7A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21021"/>
            <a:ext cx="7886700" cy="33559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Visual codes</a:t>
            </a:r>
          </a:p>
          <a:p>
            <a:r>
              <a:rPr lang="en-GB" dirty="0"/>
              <a:t>Clothing</a:t>
            </a:r>
          </a:p>
          <a:p>
            <a:r>
              <a:rPr lang="en-GB" dirty="0"/>
              <a:t>Iconography and setting</a:t>
            </a:r>
          </a:p>
          <a:p>
            <a:r>
              <a:rPr lang="en-GB" dirty="0"/>
              <a:t>Gesture and expression</a:t>
            </a:r>
          </a:p>
          <a:p>
            <a:r>
              <a:rPr lang="en-GB" dirty="0"/>
              <a:t>Visual technical codes such as tracking shots, editing and so on</a:t>
            </a:r>
          </a:p>
          <a:p>
            <a:pPr marL="0" indent="0">
              <a:buNone/>
            </a:pPr>
            <a:r>
              <a:rPr lang="en-GB" b="1" dirty="0"/>
              <a:t>Audio codes</a:t>
            </a:r>
          </a:p>
          <a:p>
            <a:r>
              <a:rPr lang="en-GB" dirty="0"/>
              <a:t>Dialogue</a:t>
            </a:r>
          </a:p>
          <a:p>
            <a:r>
              <a:rPr lang="en-GB" dirty="0"/>
              <a:t>Music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90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33F5-9623-EEA0-D8AE-7FF081CC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290"/>
            <a:ext cx="7886700" cy="930026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Codes of clothing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A0BD-C6F3-7499-FC97-B613F62F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73" y="1394283"/>
            <a:ext cx="262038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Task – answer the question at the end of the first paragraph</a:t>
            </a:r>
          </a:p>
          <a:p>
            <a:endParaRPr lang="en-GB" dirty="0"/>
          </a:p>
          <a:p>
            <a:r>
              <a:rPr lang="en-GB" dirty="0"/>
              <a:t>Then, write your thoughts about the costumes of the three women: Ada, Aunt Polly and Grace.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F7DB1-A069-8F92-6375-C66B4964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9" y="1394283"/>
            <a:ext cx="5321635" cy="36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B21F-DCD6-A399-44AB-47F0A17F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483"/>
            <a:ext cx="7886700" cy="1325563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Setting and iconography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FF205-3400-7E7D-A934-61351BBC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5" y="1618138"/>
            <a:ext cx="4569457" cy="204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6EDD7-BED0-9172-D242-69BD2479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5" y="3667328"/>
            <a:ext cx="4585542" cy="27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1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DBD9-B28F-602D-AAEA-ECECAEF7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35"/>
            <a:ext cx="7886700" cy="1325563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Codes of gesture and expression: look at this clip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573F-1E02-0BF9-4152-2AAAB96B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Tommy and Arthur have a conversation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EC0FC-FFC3-20B7-04BF-FF8B8366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9" y="2361806"/>
            <a:ext cx="8321761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3C11-AC73-342D-DCE6-9F2218F5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760"/>
            <a:ext cx="7886700" cy="967563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Visual technical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0BC1-072E-F8CA-B934-829B3D7A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79" y="1849269"/>
            <a:ext cx="4011444" cy="472561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Task: re-watch the opening sequence with Tommy on a horse riding through Small Heath. Make notes on the camera methods (shot types, shot angles)</a:t>
            </a:r>
          </a:p>
          <a:p>
            <a:r>
              <a:rPr lang="en-GB" dirty="0"/>
              <a:t>Make notes on the editing and link that to pace and this idea of ‘vigour’</a:t>
            </a:r>
          </a:p>
          <a:p>
            <a:r>
              <a:rPr lang="en-GB" dirty="0"/>
              <a:t>Then, have a look at the scenes mentioned in the second paragraph – take notes.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CB036-72CA-C023-83ED-A5197B2B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70" y="1849269"/>
            <a:ext cx="4802145" cy="40502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F8AE6C-9BC9-26A6-DC48-485EB4BEB750}"/>
              </a:ext>
            </a:extLst>
          </p:cNvPr>
          <p:cNvCxnSpPr>
            <a:cxnSpLocks/>
          </p:cNvCxnSpPr>
          <p:nvPr/>
        </p:nvCxnSpPr>
        <p:spPr>
          <a:xfrm flipV="1">
            <a:off x="3832697" y="4659549"/>
            <a:ext cx="525294" cy="428016"/>
          </a:xfrm>
          <a:prstGeom prst="straightConnector1">
            <a:avLst/>
          </a:prstGeom>
          <a:ln w="571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1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DBD9-B28F-602D-AAEA-ECECAEF7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35"/>
            <a:ext cx="7886700" cy="1325563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Dialogue: look at this clip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573F-1E02-0BF9-4152-2AAAB96B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Tommy and Arthur have a conversation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EC0FC-FFC3-20B7-04BF-FF8B8366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9" y="2361806"/>
            <a:ext cx="8321761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6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5AAD-4DFE-3529-DF2F-9349F6E6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0" y="156051"/>
            <a:ext cx="7886700" cy="923330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Music: Nick Cave - Red Right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97DC-496F-26FF-B5D0-8AA21C86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BF513-E741-CF8A-B75B-928A457D9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4" t="37949" r="7887" b="2503"/>
          <a:stretch/>
        </p:blipFill>
        <p:spPr>
          <a:xfrm>
            <a:off x="428016" y="1190017"/>
            <a:ext cx="8501975" cy="5667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7A909-673A-AD73-8121-6104B88A0828}"/>
              </a:ext>
            </a:extLst>
          </p:cNvPr>
          <p:cNvSpPr txBox="1"/>
          <p:nvPr/>
        </p:nvSpPr>
        <p:spPr>
          <a:xfrm>
            <a:off x="355600" y="4561840"/>
            <a:ext cx="1899920" cy="1477328"/>
          </a:xfrm>
          <a:prstGeom prst="rect">
            <a:avLst/>
          </a:prstGeom>
          <a:solidFill>
            <a:srgbClr val="39E3E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How does this intertextual reference help to anchor meaning in Peaky Blinders?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FE45E-BB6A-6811-6EC2-AA05763EBD43}"/>
              </a:ext>
            </a:extLst>
          </p:cNvPr>
          <p:cNvSpPr txBox="1"/>
          <p:nvPr/>
        </p:nvSpPr>
        <p:spPr>
          <a:xfrm>
            <a:off x="355600" y="773568"/>
            <a:ext cx="6491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https://www.youtube.com/watch?v=RrxePKps87k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91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023C40-1A99-7FCA-F7E7-13824C2BC8A5}"/>
              </a:ext>
            </a:extLst>
          </p:cNvPr>
          <p:cNvSpPr txBox="1"/>
          <p:nvPr/>
        </p:nvSpPr>
        <p:spPr>
          <a:xfrm>
            <a:off x="4202349" y="322849"/>
            <a:ext cx="457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don't have no money?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He'll get you some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don't have no car?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He'll get you one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don't have no self-respect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feel like an insect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Well don't you worry buddy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'Cause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here he comes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Through the ghettos and the barrio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 the bowery and the slum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shadow is cast wherever he stands</a:t>
            </a:r>
          </a:p>
          <a:p>
            <a:pPr algn="l"/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Stacks of green paper in his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Red right hand</a:t>
            </a:r>
          </a:p>
          <a:p>
            <a:pPr algn="l"/>
            <a:endParaRPr lang="en-GB" sz="1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You'll see him in your nightmares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You'll see him in your dreams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He'll appear out of nowhere but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</a:t>
            </a:r>
            <a:r>
              <a:rPr lang="en-GB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ain't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what he seems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You'll see him in your head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 the TV screen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 hey buddy, I'm warning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to turn it off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He's a ghost, he's a god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He's a man, he's a guru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You're one microscopic cog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his catastrophic plan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Designed and directed by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His red right hand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080A4-F791-AE75-038C-DAEE5E4A8C00}"/>
              </a:ext>
            </a:extLst>
          </p:cNvPr>
          <p:cNvSpPr txBox="1"/>
          <p:nvPr/>
        </p:nvSpPr>
        <p:spPr>
          <a:xfrm>
            <a:off x="204281" y="322849"/>
            <a:ext cx="390079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Take a little walk to the edge of town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 go across the tracks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Where the viaduct looms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Like a bird of doom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As it shifts and cracks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Where secrets lie in the border fires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 humming wires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Hey man, you know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You're never coming back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Past the square, past the bridge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Past the mills, past the stacks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 a gathering storm comes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tall handsome man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a dusty black coat with</a:t>
            </a:r>
            <a:br>
              <a:rPr lang="en-GB" sz="1400" dirty="0"/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red right hand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0EB42-1525-F0DC-BCEE-217797DB68F3}"/>
              </a:ext>
            </a:extLst>
          </p:cNvPr>
          <p:cNvSpPr txBox="1"/>
          <p:nvPr/>
        </p:nvSpPr>
        <p:spPr>
          <a:xfrm>
            <a:off x="204281" y="3646836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He'll wrap you in his arms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Tell you that you've been a good boy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He'll rekindle all the dreams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 took you a lifetime to destroy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He'll reach deep into the hole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Heal your shrinking soul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But there won't be a single thing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That you can do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He's a god, he's a man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He's a ghost, he's a guru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They're whispering his name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Through this disappearing land</a:t>
            </a:r>
            <a:b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But hidden in his coat</a:t>
            </a:r>
          </a:p>
          <a:p>
            <a:pPr algn="l"/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 a red right hand</a:t>
            </a:r>
          </a:p>
        </p:txBody>
      </p:sp>
    </p:spTree>
    <p:extLst>
      <p:ext uri="{BB962C8B-B14F-4D97-AF65-F5344CB8AC3E}">
        <p14:creationId xmlns:p14="http://schemas.microsoft.com/office/powerpoint/2010/main" val="226447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684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Office Theme</vt:lpstr>
      <vt:lpstr>COM 2 SEC A</vt:lpstr>
      <vt:lpstr>For this part of the exam, it’s really important to think of how things combine to create coherent meanings. In this text, the following elements are key to creating meaning:</vt:lpstr>
      <vt:lpstr>Codes of clothing</vt:lpstr>
      <vt:lpstr>Setting and iconography</vt:lpstr>
      <vt:lpstr>Codes of gesture and expression: look at this clip</vt:lpstr>
      <vt:lpstr>Visual technical codes</vt:lpstr>
      <vt:lpstr>Dialogue: look at this clip</vt:lpstr>
      <vt:lpstr>Music: Nick Cave - Red Right Hand</vt:lpstr>
      <vt:lpstr>PowerPoint Presentation</vt:lpstr>
      <vt:lpstr>For more on the music, and some interesting background to the writing…</vt:lpstr>
      <vt:lpstr>To finish off, answer this: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1 SEC B</dc:title>
  <dc:creator>Clare HOWARD-SAUNDERS</dc:creator>
  <cp:lastModifiedBy>Clare Howard-Saunders</cp:lastModifiedBy>
  <cp:revision>26</cp:revision>
  <dcterms:created xsi:type="dcterms:W3CDTF">2023-11-14T11:22:47Z</dcterms:created>
  <dcterms:modified xsi:type="dcterms:W3CDTF">2023-11-30T19:51:26Z</dcterms:modified>
</cp:coreProperties>
</file>