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2" r:id="rId2"/>
    <p:sldId id="305" r:id="rId3"/>
    <p:sldId id="408" r:id="rId4"/>
    <p:sldId id="407" r:id="rId5"/>
    <p:sldId id="409" r:id="rId6"/>
    <p:sldId id="410" r:id="rId7"/>
    <p:sldId id="400" r:id="rId8"/>
    <p:sldId id="401" r:id="rId9"/>
    <p:sldId id="402" r:id="rId10"/>
    <p:sldId id="40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e Howard-Saunders" initials="CH" lastIdx="1" clrIdx="0">
    <p:extLst>
      <p:ext uri="{19B8F6BF-5375-455C-9EA6-DF929625EA0E}">
        <p15:presenceInfo xmlns:p15="http://schemas.microsoft.com/office/powerpoint/2012/main" userId="c21fb37210b29a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E3E7"/>
    <a:srgbClr val="00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0T18:37:44.07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FDA1F-5503-457F-836C-C5CC9CC91778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A6C79-F575-4A06-BD6C-4B9D7C67AF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82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8E717-ACE4-453D-8FB3-8A2931F7BB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1 Lesson 1</a:t>
            </a:r>
          </a:p>
        </p:txBody>
      </p:sp>
    </p:spTree>
    <p:extLst>
      <p:ext uri="{BB962C8B-B14F-4D97-AF65-F5344CB8AC3E}">
        <p14:creationId xmlns:p14="http://schemas.microsoft.com/office/powerpoint/2010/main" val="44608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1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494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64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00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26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8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9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36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33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1033E-AE6D-4EAB-8455-1287F91229AE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F2C59-894F-43DC-831C-B583E76BB3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60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iplayer/episode/p01fj94w/peaky-blinders-series-1-episode-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bbc.co.uk/iplayer/episode/p01fj94w/peaky-blinders-series-1-episode-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iplayer/episode/p01fj94w/peaky-blinders-series-1-episode-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iplayer/episode/p01fj94w/peaky-blinders-series-1-episode-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iplayer/episode/p01fj94w/peaky-blinders-series-1-episode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224" y="4706318"/>
            <a:ext cx="7807552" cy="767569"/>
          </a:xfrm>
        </p:spPr>
        <p:txBody>
          <a:bodyPr>
            <a:noAutofit/>
          </a:bodyPr>
          <a:lstStyle/>
          <a:p>
            <a:r>
              <a:rPr lang="en-GB" dirty="0"/>
              <a:t>L4: PEAKY BLINDERS – HOW CAN MEDIA LANGUAGE THEORY BE APPLIED TO PEAKY BLINDERS?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9F2017-00EC-410E-BC58-683B3B49D38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556133"/>
            <a:ext cx="9144000" cy="1497496"/>
          </a:xfrm>
          <a:solidFill>
            <a:srgbClr val="39E3E7"/>
          </a:solidFill>
        </p:spPr>
        <p:txBody>
          <a:bodyPr>
            <a:noAutofit/>
          </a:bodyPr>
          <a:lstStyle/>
          <a:p>
            <a:r>
              <a:rPr lang="en-GB" sz="9600" b="1" dirty="0">
                <a:latin typeface="+mn-lt"/>
              </a:rPr>
              <a:t>COM 2 SEC A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595271"/>
            <a:ext cx="9144000" cy="15694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900" b="1" dirty="0">
                <a:solidFill>
                  <a:prstClr val="black"/>
                </a:solidFill>
                <a:latin typeface="Calibri Light" panose="020F0302020204030204"/>
              </a:rPr>
              <a:t>Television in the Global Age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 Light" panose="020F0302020204030204"/>
              </a:rPr>
              <a:t>THE BRIDGE / </a:t>
            </a:r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PEAKY BLINDERS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pic>
        <p:nvPicPr>
          <p:cNvPr id="7" name="Picture 2" descr="BBC One - Peaky Blinders, Series 1, Episod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309" y="5430924"/>
            <a:ext cx="2294313" cy="12905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6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6306"/>
          </a:xfrm>
          <a:solidFill>
            <a:srgbClr val="39E3E7"/>
          </a:solidFill>
        </p:spPr>
        <p:txBody>
          <a:bodyPr>
            <a:normAutofit/>
          </a:bodyPr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2" y="1387880"/>
            <a:ext cx="8673868" cy="5195799"/>
          </a:xfrm>
          <a:ln w="381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4291" y="69211"/>
            <a:ext cx="714894" cy="707886"/>
          </a:xfrm>
          <a:prstGeom prst="rect">
            <a:avLst/>
          </a:prstGeom>
          <a:solidFill>
            <a:srgbClr val="00CCFF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sz="800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63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6306"/>
          </a:xfrm>
          <a:solidFill>
            <a:srgbClr val="39E3E7"/>
          </a:solidFill>
        </p:spPr>
        <p:txBody>
          <a:bodyPr>
            <a:normAutofit/>
          </a:bodyPr>
          <a:lstStyle/>
          <a:p>
            <a:pPr algn="l"/>
            <a:r>
              <a:rPr lang="en-GB" b="1" dirty="0"/>
              <a:t>Peaky Blinders Season 1 Episode 1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2" y="1387880"/>
            <a:ext cx="8720050" cy="5195799"/>
          </a:xfrm>
          <a:ln w="381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45978" y="69211"/>
            <a:ext cx="714894" cy="707886"/>
          </a:xfrm>
          <a:prstGeom prst="rect">
            <a:avLst/>
          </a:prstGeom>
          <a:solidFill>
            <a:srgbClr val="00CCFF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sz="800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6" name="Picture 2" descr="BBC One - Peaky Blinders, Series 1, Episod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26751"/>
            <a:ext cx="6096000" cy="3429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495"/>
            <a:ext cx="7886700" cy="732154"/>
          </a:xfrm>
          <a:solidFill>
            <a:srgbClr val="39E3E7"/>
          </a:solidFill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finish off the tasks from L3 </a:t>
            </a:r>
            <a:r>
              <a:rPr lang="en-GB" dirty="0" err="1"/>
              <a:t>ppt</a:t>
            </a:r>
            <a:r>
              <a:rPr lang="en-GB" dirty="0"/>
              <a:t> on media language (20 </a:t>
            </a:r>
            <a:r>
              <a:rPr lang="en-GB" dirty="0" err="1"/>
              <a:t>mins</a:t>
            </a:r>
            <a:r>
              <a:rPr lang="en-GB" dirty="0" smtClean="0"/>
              <a:t>) – all on Satchel.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1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7886700" cy="872836"/>
          </a:xfrm>
          <a:solidFill>
            <a:srgbClr val="39E3E7"/>
          </a:solidFill>
        </p:spPr>
        <p:txBody>
          <a:bodyPr>
            <a:normAutofit/>
          </a:bodyPr>
          <a:lstStyle/>
          <a:p>
            <a:r>
              <a:rPr lang="en-GB" sz="2800" dirty="0"/>
              <a:t>What theories does the board want you to study in relation to Peaky Blinders?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35" y="1088968"/>
            <a:ext cx="8166215" cy="56277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Media Language:</a:t>
            </a:r>
          </a:p>
          <a:p>
            <a:pPr lvl="0"/>
            <a:r>
              <a:rPr lang="en-GB" dirty="0"/>
              <a:t>Narratology (</a:t>
            </a:r>
            <a:r>
              <a:rPr lang="en-GB" dirty="0" err="1"/>
              <a:t>Todorov</a:t>
            </a:r>
            <a:r>
              <a:rPr lang="en-GB" dirty="0"/>
              <a:t>) – use the 5 part version (google it!)</a:t>
            </a:r>
          </a:p>
          <a:p>
            <a:pPr lvl="0"/>
            <a:r>
              <a:rPr lang="en-GB" dirty="0"/>
              <a:t>Genre Theory (Neale)</a:t>
            </a:r>
          </a:p>
          <a:p>
            <a:pPr lvl="0"/>
            <a:r>
              <a:rPr lang="en-GB" dirty="0"/>
              <a:t>Structuralism (Levi-Strauss)</a:t>
            </a:r>
          </a:p>
          <a:p>
            <a:pPr lvl="0"/>
            <a:r>
              <a:rPr lang="en-GB" dirty="0"/>
              <a:t>Postmodernism (</a:t>
            </a:r>
            <a:r>
              <a:rPr lang="en-GB" dirty="0" err="1"/>
              <a:t>Baudrillard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Representation: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Representation Theories (Hall)</a:t>
            </a:r>
          </a:p>
          <a:p>
            <a:pPr lvl="0"/>
            <a:r>
              <a:rPr lang="nl-NL" dirty="0">
                <a:solidFill>
                  <a:schemeClr val="accent1">
                    <a:lumMod val="75000"/>
                  </a:schemeClr>
                </a:solidFill>
              </a:rPr>
              <a:t>Feminist Theories (Van Zoonen, bell hooks)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Industry:</a:t>
            </a:r>
          </a:p>
          <a:p>
            <a:pPr lvl="0"/>
            <a:r>
              <a:rPr lang="en-GB" dirty="0"/>
              <a:t>Regulation (Livingstone and Lunt)</a:t>
            </a:r>
          </a:p>
          <a:p>
            <a:pPr lvl="0"/>
            <a:r>
              <a:rPr lang="en-GB" dirty="0"/>
              <a:t>Cultural Industries (</a:t>
            </a:r>
            <a:r>
              <a:rPr lang="en-GB" dirty="0" err="1"/>
              <a:t>Hesmondhalgh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Audience: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Reception Theory (Hall)</a:t>
            </a:r>
          </a:p>
          <a:p>
            <a:pPr lvl="0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Fandom (Jenkins)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095" y="128060"/>
            <a:ext cx="1279172" cy="673452"/>
          </a:xfrm>
          <a:solidFill>
            <a:srgbClr val="39E3E7"/>
          </a:solidFill>
        </p:spPr>
        <p:txBody>
          <a:bodyPr>
            <a:normAutofit fontScale="90000"/>
          </a:bodyPr>
          <a:lstStyle/>
          <a:p>
            <a:r>
              <a:rPr lang="en-GB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939" y="3138310"/>
            <a:ext cx="7886700" cy="312702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 your group, create a short guide to your theory, applied to Peaky Blinders. Think of three brilliant examples of the theory in action, and analyse them. </a:t>
            </a:r>
          </a:p>
          <a:p>
            <a:endParaRPr lang="en-GB" dirty="0"/>
          </a:p>
          <a:p>
            <a:r>
              <a:rPr lang="en-GB" dirty="0"/>
              <a:t>Please use the template on Satchel and adapt as appropriate. I will ask you to email me a digital copy of your response so that I can disseminate to the rest of the class.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71299"/>
            <a:ext cx="645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gency FB" panose="020B0503020202020204" pitchFamily="34" charset="0"/>
              </a:rPr>
              <a:t>Media Language: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gency FB" panose="020B0503020202020204" pitchFamily="34" charset="0"/>
              </a:rPr>
              <a:t>Narratology (</a:t>
            </a:r>
            <a:r>
              <a:rPr lang="en-GB" sz="2400" dirty="0" err="1">
                <a:latin typeface="Agency FB" panose="020B0503020202020204" pitchFamily="34" charset="0"/>
              </a:rPr>
              <a:t>Todorov</a:t>
            </a:r>
            <a:r>
              <a:rPr lang="en-GB" sz="2400" dirty="0">
                <a:latin typeface="Agency FB" panose="020B0503020202020204" pitchFamily="34" charset="0"/>
              </a:rPr>
              <a:t>) – use the 5 part version (google it!) – </a:t>
            </a:r>
            <a:r>
              <a:rPr lang="en-GB" sz="2400" dirty="0">
                <a:solidFill>
                  <a:srgbClr val="FF0000"/>
                </a:solidFill>
                <a:latin typeface="Agency FB" panose="020B0503020202020204" pitchFamily="34" charset="0"/>
              </a:rPr>
              <a:t>Belle,  Grace, Letty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gency FB" panose="020B0503020202020204" pitchFamily="34" charset="0"/>
              </a:rPr>
              <a:t>Genre Theory (Neale) -  </a:t>
            </a:r>
            <a:r>
              <a:rPr lang="en-GB" sz="2400" dirty="0">
                <a:solidFill>
                  <a:srgbClr val="FF0000"/>
                </a:solidFill>
                <a:latin typeface="Agency FB" panose="020B0503020202020204" pitchFamily="34" charset="0"/>
              </a:rPr>
              <a:t>Layla, Jonty, Fred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gency FB" panose="020B0503020202020204" pitchFamily="34" charset="0"/>
              </a:rPr>
              <a:t>Structuralism (Levi-Strauss) – </a:t>
            </a:r>
            <a:r>
              <a:rPr lang="en-GB" sz="2400" dirty="0">
                <a:solidFill>
                  <a:srgbClr val="FF0000"/>
                </a:solidFill>
                <a:latin typeface="Agency FB" panose="020B0503020202020204" pitchFamily="34" charset="0"/>
              </a:rPr>
              <a:t>Bea, Alissa, Flo, Sophie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gency FB" panose="020B0503020202020204" pitchFamily="34" charset="0"/>
              </a:rPr>
              <a:t>Postmodernism (</a:t>
            </a:r>
            <a:r>
              <a:rPr lang="en-GB" sz="2400" dirty="0" err="1">
                <a:latin typeface="Agency FB" panose="020B0503020202020204" pitchFamily="34" charset="0"/>
              </a:rPr>
              <a:t>Baudrillard</a:t>
            </a:r>
            <a:r>
              <a:rPr lang="en-GB" sz="2400" dirty="0">
                <a:latin typeface="Agency FB" panose="020B0503020202020204" pitchFamily="34" charset="0"/>
              </a:rPr>
              <a:t>) – </a:t>
            </a:r>
            <a:r>
              <a:rPr lang="en-GB" sz="2400" dirty="0" err="1">
                <a:solidFill>
                  <a:srgbClr val="FF0000"/>
                </a:solidFill>
                <a:latin typeface="Agency FB" panose="020B0503020202020204" pitchFamily="34" charset="0"/>
              </a:rPr>
              <a:t>Smriti</a:t>
            </a:r>
            <a:r>
              <a:rPr lang="en-GB" sz="2400" dirty="0">
                <a:solidFill>
                  <a:srgbClr val="FF0000"/>
                </a:solidFill>
                <a:latin typeface="Agency FB" panose="020B0503020202020204" pitchFamily="34" charset="0"/>
              </a:rPr>
              <a:t>, Ben, </a:t>
            </a:r>
            <a:r>
              <a:rPr lang="en-GB" sz="2400" dirty="0" err="1">
                <a:solidFill>
                  <a:srgbClr val="FF0000"/>
                </a:solidFill>
                <a:latin typeface="Agency FB" panose="020B0503020202020204" pitchFamily="34" charset="0"/>
              </a:rPr>
              <a:t>Rosey</a:t>
            </a:r>
            <a:endParaRPr lang="en-GB" sz="2400" dirty="0">
              <a:solidFill>
                <a:srgbClr val="FF0000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4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178" y="365126"/>
            <a:ext cx="3311171" cy="741185"/>
          </a:xfrm>
          <a:solidFill>
            <a:srgbClr val="39E3E7"/>
          </a:solidFill>
        </p:spPr>
        <p:txBody>
          <a:bodyPr/>
          <a:lstStyle/>
          <a:p>
            <a:r>
              <a:rPr lang="en-GB" dirty="0"/>
              <a:t>The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977" y="1410512"/>
            <a:ext cx="4007556" cy="53473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Tips </a:t>
            </a:r>
          </a:p>
          <a:p>
            <a:r>
              <a:rPr lang="en-GB" dirty="0"/>
              <a:t>Organise the group first – how are you going to work? Could you create something like a shared Google doc to help you collaborate, or do you want to organise one person to collate everything?  </a:t>
            </a:r>
          </a:p>
          <a:p>
            <a:r>
              <a:rPr lang="en-GB" dirty="0"/>
              <a:t>Revise the theory thoroughly first – use Mrs Fisher for a guide if you need to. </a:t>
            </a:r>
          </a:p>
          <a:p>
            <a:r>
              <a:rPr lang="en-GB" dirty="0"/>
              <a:t>Skim watch (</a:t>
            </a:r>
            <a:r>
              <a:rPr lang="en-GB" dirty="0" err="1"/>
              <a:t>youtube</a:t>
            </a:r>
            <a:r>
              <a:rPr lang="en-GB" dirty="0"/>
              <a:t> does highlights) to find the right moments</a:t>
            </a:r>
          </a:p>
          <a:p>
            <a:r>
              <a:rPr lang="en-GB" dirty="0"/>
              <a:t>It’s definitely worth googling your theory with Peaky Blinders (e.g. ‘</a:t>
            </a:r>
            <a:r>
              <a:rPr lang="en-GB" dirty="0" err="1"/>
              <a:t>Todorov</a:t>
            </a:r>
            <a:r>
              <a:rPr lang="en-GB" dirty="0"/>
              <a:t> and Peaky Blinders’) – lots of media students and teachers have created content on this exact subject. Make sure you ‘quality control’ before using it.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78" y="91869"/>
            <a:ext cx="4637178" cy="66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78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6306"/>
          </a:xfrm>
          <a:solidFill>
            <a:srgbClr val="39E3E7"/>
          </a:solidFill>
        </p:spPr>
        <p:txBody>
          <a:bodyPr>
            <a:normAutofit/>
          </a:bodyPr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2" y="1387880"/>
            <a:ext cx="8673868" cy="5195799"/>
          </a:xfrm>
          <a:ln w="381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4291" y="69211"/>
            <a:ext cx="714894" cy="707886"/>
          </a:xfrm>
          <a:prstGeom prst="rect">
            <a:avLst/>
          </a:prstGeom>
          <a:solidFill>
            <a:srgbClr val="00CCFF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sz="800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6306"/>
          </a:xfrm>
          <a:solidFill>
            <a:srgbClr val="39E3E7"/>
          </a:solidFill>
        </p:spPr>
        <p:txBody>
          <a:bodyPr>
            <a:normAutofit/>
          </a:bodyPr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2" y="1387880"/>
            <a:ext cx="8673868" cy="5195799"/>
          </a:xfrm>
          <a:ln w="381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4291" y="69211"/>
            <a:ext cx="714894" cy="707886"/>
          </a:xfrm>
          <a:prstGeom prst="rect">
            <a:avLst/>
          </a:prstGeom>
          <a:solidFill>
            <a:srgbClr val="00CCFF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sz="800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9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46306"/>
          </a:xfrm>
          <a:solidFill>
            <a:srgbClr val="39E3E7"/>
          </a:solidFill>
        </p:spPr>
        <p:txBody>
          <a:bodyPr>
            <a:normAutofit/>
          </a:bodyPr>
          <a:lstStyle/>
          <a:p>
            <a:pPr algn="l"/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2" y="1387880"/>
            <a:ext cx="8673868" cy="5195799"/>
          </a:xfrm>
          <a:ln w="381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54291" y="69211"/>
            <a:ext cx="714894" cy="707886"/>
          </a:xfrm>
          <a:prstGeom prst="rect">
            <a:avLst/>
          </a:prstGeom>
          <a:solidFill>
            <a:srgbClr val="00CCFF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BBC </a:t>
            </a:r>
            <a:r>
              <a:rPr lang="en-US" sz="800" dirty="0" err="1">
                <a:solidFill>
                  <a:schemeClr val="accent4">
                    <a:lumMod val="75000"/>
                  </a:schemeClr>
                </a:solidFill>
                <a:hlinkClick r:id="rId2"/>
              </a:rPr>
              <a:t>iPlayer</a:t>
            </a:r>
            <a:r>
              <a:rPr lang="en-US" sz="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 - Peaky Blinders - Series 1: Episode 1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771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</TotalTime>
  <Words>413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Agency FB</vt:lpstr>
      <vt:lpstr>Arial</vt:lpstr>
      <vt:lpstr>Calibri</vt:lpstr>
      <vt:lpstr>Calibri Light</vt:lpstr>
      <vt:lpstr>Office Theme</vt:lpstr>
      <vt:lpstr>COM 2 SEC A</vt:lpstr>
      <vt:lpstr>Peaky Blinders Season 1 Episode 1 </vt:lpstr>
      <vt:lpstr>Starter</vt:lpstr>
      <vt:lpstr>What theories does the board want you to study in relation to Peaky Blinders? </vt:lpstr>
      <vt:lpstr>Tasks</vt:lpstr>
      <vt:lpstr>The template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1 SEC B</dc:title>
  <dc:creator>Clare HOWARD-SAUNDERS</dc:creator>
  <cp:lastModifiedBy>Clare HOWARD-SAUNDERS</cp:lastModifiedBy>
  <cp:revision>33</cp:revision>
  <dcterms:created xsi:type="dcterms:W3CDTF">2023-11-14T11:22:47Z</dcterms:created>
  <dcterms:modified xsi:type="dcterms:W3CDTF">2023-12-05T12:40:11Z</dcterms:modified>
</cp:coreProperties>
</file>