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2" r:id="rId2"/>
    <p:sldId id="305" r:id="rId3"/>
    <p:sldId id="401" r:id="rId4"/>
    <p:sldId id="402" r:id="rId5"/>
    <p:sldId id="403" r:id="rId6"/>
    <p:sldId id="400" r:id="rId7"/>
    <p:sldId id="404" r:id="rId8"/>
    <p:sldId id="405" r:id="rId9"/>
    <p:sldId id="406" r:id="rId10"/>
    <p:sldId id="408" r:id="rId11"/>
    <p:sldId id="407" r:id="rId12"/>
    <p:sldId id="409" r:id="rId13"/>
    <p:sldId id="410" r:id="rId14"/>
    <p:sldId id="257" r:id="rId15"/>
    <p:sldId id="258" r:id="rId16"/>
    <p:sldId id="259" r:id="rId17"/>
    <p:sldId id="260" r:id="rId18"/>
    <p:sldId id="261" r:id="rId19"/>
    <p:sldId id="262" r:id="rId20"/>
    <p:sldId id="263" r:id="rId21"/>
    <p:sldId id="411" r:id="rId22"/>
    <p:sldId id="413" r:id="rId23"/>
    <p:sldId id="4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E3E7"/>
    <a:srgbClr val="00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41" autoAdjust="0"/>
  </p:normalViewPr>
  <p:slideViewPr>
    <p:cSldViewPr snapToGrid="0">
      <p:cViewPr varScale="1">
        <p:scale>
          <a:sx n="109" d="100"/>
          <a:sy n="109" d="100"/>
        </p:scale>
        <p:origin x="14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FDA1F-5503-457F-836C-C5CC9CC91778}" type="datetimeFigureOut">
              <a:rPr lang="en-GB" smtClean="0"/>
              <a:t>08/12/2023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A6C79-F575-4A06-BD6C-4B9D7C67AFD2}" type="slidenum">
              <a:rPr lang="en-GB" smtClean="0"/>
              <a:t>‹#›</a:t>
            </a:fld>
            <a:endParaRPr lang="en-GB"/>
          </a:p>
        </p:txBody>
      </p:sp>
    </p:spTree>
    <p:extLst>
      <p:ext uri="{BB962C8B-B14F-4D97-AF65-F5344CB8AC3E}">
        <p14:creationId xmlns:p14="http://schemas.microsoft.com/office/powerpoint/2010/main" val="358182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4608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691d647b5_0_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691d647b5_0_3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691d647b5_0_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691d647b5_0_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691d647b5_0_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691d647b5_0_5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691d647b5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691d647b5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691d647b5_0_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691d647b5_0_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691d647b5_0_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691d647b5_0_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691d647b5_0_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691d647b5_0_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87771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327549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80264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387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11033E-AE6D-4EAB-8455-1287F91229AE}"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54300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1033E-AE6D-4EAB-8455-1287F91229AE}"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78626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1033E-AE6D-4EAB-8455-1287F91229AE}" type="datetimeFigureOut">
              <a:rPr lang="en-GB" smtClean="0"/>
              <a:t>08/12/2023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3253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1033E-AE6D-4EAB-8455-1287F91229AE}" type="datetimeFigureOut">
              <a:rPr lang="en-GB" smtClean="0"/>
              <a:t>08/12/2023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2789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033E-AE6D-4EAB-8455-1287F91229AE}" type="datetimeFigureOut">
              <a:rPr lang="en-GB" smtClean="0"/>
              <a:t>08/12/2023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0496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27936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33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033E-AE6D-4EAB-8455-1287F91229AE}" type="datetimeFigureOut">
              <a:rPr lang="en-GB" smtClean="0"/>
              <a:t>08/12/2023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F2C59-894F-43DC-831C-B583E76BB3B7}" type="slidenum">
              <a:rPr lang="en-GB" smtClean="0"/>
              <a:t>‹#›</a:t>
            </a:fld>
            <a:endParaRPr lang="en-GB"/>
          </a:p>
        </p:txBody>
      </p:sp>
    </p:spTree>
    <p:extLst>
      <p:ext uri="{BB962C8B-B14F-4D97-AF65-F5344CB8AC3E}">
        <p14:creationId xmlns:p14="http://schemas.microsoft.com/office/powerpoint/2010/main" val="132160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24" y="4706318"/>
            <a:ext cx="7807552" cy="767569"/>
          </a:xfrm>
        </p:spPr>
        <p:txBody>
          <a:bodyPr>
            <a:noAutofit/>
          </a:bodyPr>
          <a:lstStyle/>
          <a:p>
            <a:r>
              <a:rPr lang="en-GB" dirty="0"/>
              <a:t>L5: PEAKY BLINDERS – REPRESENTATION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556133"/>
            <a:ext cx="9144000" cy="1497496"/>
          </a:xfrm>
          <a:solidFill>
            <a:srgbClr val="39E3E7"/>
          </a:solidFill>
        </p:spPr>
        <p:txBody>
          <a:bodyPr>
            <a:noAutofit/>
          </a:bodyPr>
          <a:lstStyle/>
          <a:p>
            <a:r>
              <a:rPr lang="en-GB" sz="9600" b="1" dirty="0">
                <a:latin typeface="+mn-lt"/>
              </a:rPr>
              <a:t>COM 2 SEC A</a:t>
            </a:r>
          </a:p>
        </p:txBody>
      </p:sp>
      <p:sp>
        <p:nvSpPr>
          <p:cNvPr id="8" name="Title 1"/>
          <p:cNvSpPr txBox="1">
            <a:spLocks/>
          </p:cNvSpPr>
          <p:nvPr/>
        </p:nvSpPr>
        <p:spPr>
          <a:xfrm>
            <a:off x="0" y="2595271"/>
            <a:ext cx="9144000" cy="1569405"/>
          </a:xfrm>
          <a:prstGeom prst="rect">
            <a:avLst/>
          </a:prstGeom>
          <a:solidFill>
            <a:schemeClr val="bg1">
              <a:lumMod val="65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900" b="1" dirty="0">
                <a:solidFill>
                  <a:prstClr val="black"/>
                </a:solidFill>
                <a:latin typeface="Calibri Light" panose="020F0302020204030204"/>
              </a:rPr>
              <a:t>Television in the Global Age</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THE BRIDGE / </a:t>
            </a:r>
            <a:r>
              <a:rPr lang="en-GB" b="1" dirty="0">
                <a:solidFill>
                  <a:prstClr val="black"/>
                </a:solidFill>
                <a:latin typeface="Calibri Light" panose="020F0302020204030204"/>
              </a:rPr>
              <a:t>PEAKY BLINDERS</a:t>
            </a:r>
            <a:endParaRPr kumimoji="0" lang="en-GB" sz="6000" b="1" i="0" u="none" strike="noStrike" kern="1200" cap="none" spc="0" normalizeH="0" baseline="0" noProof="0" dirty="0">
              <a:ln>
                <a:noFill/>
              </a:ln>
              <a:solidFill>
                <a:prstClr val="black"/>
              </a:solidFill>
              <a:effectLst/>
              <a:uLnTx/>
              <a:uFillTx/>
              <a:latin typeface="Calibri Light" panose="020F0302020204030204"/>
            </a:endParaRPr>
          </a:p>
        </p:txBody>
      </p:sp>
      <p:pic>
        <p:nvPicPr>
          <p:cNvPr id="7" name="Picture 2" descr="BBC One - Peaky Blinders, Series 1, Episod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309" y="5430924"/>
            <a:ext cx="2294313" cy="1290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8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25684"/>
          </a:xfrm>
          <a:solidFill>
            <a:srgbClr val="39E3E7"/>
          </a:solidFill>
        </p:spPr>
        <p:txBody>
          <a:bodyPr>
            <a:normAutofit fontScale="90000"/>
          </a:bodyPr>
          <a:lstStyle/>
          <a:p>
            <a:r>
              <a:rPr lang="en-GB" sz="4400" dirty="0"/>
              <a:t>How could  you apply representation theories to this text? </a:t>
            </a:r>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US" dirty="0"/>
              <a:t>Representation theories for this text are:</a:t>
            </a:r>
          </a:p>
          <a:p>
            <a:pPr marL="0" indent="0">
              <a:buNone/>
            </a:pPr>
            <a:r>
              <a:rPr lang="en-US" dirty="0" err="1"/>
              <a:t>Lisbet</a:t>
            </a:r>
            <a:r>
              <a:rPr lang="en-US" dirty="0"/>
              <a:t> van </a:t>
            </a:r>
            <a:r>
              <a:rPr lang="en-US" dirty="0" err="1"/>
              <a:t>Zoonen</a:t>
            </a:r>
            <a:r>
              <a:rPr lang="en-US" dirty="0"/>
              <a:t>, bell hooks, Stuart Hall</a:t>
            </a: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200537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4595"/>
          </a:xfrm>
          <a:solidFill>
            <a:srgbClr val="39E3E7"/>
          </a:solidFill>
        </p:spPr>
        <p:txBody>
          <a:bodyPr>
            <a:normAutofit fontScale="90000"/>
          </a:bodyPr>
          <a:lstStyle/>
          <a:p>
            <a:r>
              <a:rPr lang="en-GB" sz="4400" dirty="0"/>
              <a:t>Do the representations challenge or support stereotypes?</a:t>
            </a:r>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US" b="1" dirty="0"/>
              <a:t>Stuart Hall’s theory of representation </a:t>
            </a:r>
            <a:r>
              <a:rPr lang="en-US" dirty="0"/>
              <a:t>is applicable when answering this question</a:t>
            </a:r>
          </a:p>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97A35700-2F1E-1429-39A0-FFCCC328815A}"/>
              </a:ext>
            </a:extLst>
          </p:cNvPr>
          <p:cNvPicPr>
            <a:picLocks noChangeAspect="1"/>
          </p:cNvPicPr>
          <p:nvPr/>
        </p:nvPicPr>
        <p:blipFill>
          <a:blip r:embed="rId3"/>
          <a:stretch>
            <a:fillRect/>
          </a:stretch>
        </p:blipFill>
        <p:spPr>
          <a:xfrm>
            <a:off x="1096979" y="2400211"/>
            <a:ext cx="6950042" cy="2057578"/>
          </a:xfrm>
          <a:prstGeom prst="rect">
            <a:avLst/>
          </a:prstGeom>
        </p:spPr>
      </p:pic>
      <p:sp>
        <p:nvSpPr>
          <p:cNvPr id="7" name="TextBox 6">
            <a:extLst>
              <a:ext uri="{FF2B5EF4-FFF2-40B4-BE49-F238E27FC236}">
                <a16:creationId xmlns:a16="http://schemas.microsoft.com/office/drawing/2014/main" id="{DC246C65-E183-6610-ABA1-C52B7CF81FBC}"/>
              </a:ext>
            </a:extLst>
          </p:cNvPr>
          <p:cNvSpPr txBox="1"/>
          <p:nvPr/>
        </p:nvSpPr>
        <p:spPr>
          <a:xfrm>
            <a:off x="2969661" y="4714567"/>
            <a:ext cx="5920339" cy="2031325"/>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en-GB" b="1" dirty="0"/>
              <a:t>So, what stereotypes might occur in this genre of TV drama?</a:t>
            </a:r>
            <a:r>
              <a:rPr lang="en-GB" dirty="0"/>
              <a:t> </a:t>
            </a:r>
          </a:p>
          <a:p>
            <a:pPr marL="285750" indent="-285750">
              <a:buFont typeface="Arial" panose="020B0604020202020204" pitchFamily="34" charset="0"/>
              <a:buChar char="•"/>
            </a:pPr>
            <a:r>
              <a:rPr lang="en-GB" dirty="0"/>
              <a:t>Tough guy</a:t>
            </a:r>
          </a:p>
          <a:p>
            <a:pPr marL="285750" indent="-285750">
              <a:buFont typeface="Arial" panose="020B0604020202020204" pitchFamily="34" charset="0"/>
              <a:buChar char="•"/>
            </a:pPr>
            <a:r>
              <a:rPr lang="en-GB" dirty="0"/>
              <a:t>Helpless woman </a:t>
            </a:r>
          </a:p>
          <a:p>
            <a:pPr marL="285750" indent="-285750">
              <a:buFont typeface="Arial" panose="020B0604020202020204" pitchFamily="34" charset="0"/>
              <a:buChar char="•"/>
            </a:pPr>
            <a:r>
              <a:rPr lang="en-GB" dirty="0"/>
              <a:t>Depressing poverty</a:t>
            </a:r>
          </a:p>
          <a:p>
            <a:pPr marL="285750" indent="-285750">
              <a:buFont typeface="Arial" panose="020B0604020202020204" pitchFamily="34" charset="0"/>
              <a:buChar char="•"/>
            </a:pPr>
            <a:r>
              <a:rPr lang="en-GB" dirty="0"/>
              <a:t>Brutalised workers</a:t>
            </a:r>
          </a:p>
          <a:p>
            <a:pPr marL="285750" indent="-285750">
              <a:buFont typeface="Arial" panose="020B0604020202020204" pitchFamily="34" charset="0"/>
              <a:buChar char="•"/>
            </a:pPr>
            <a:r>
              <a:rPr lang="en-GB" dirty="0"/>
              <a:t>Communist troublemakers</a:t>
            </a:r>
          </a:p>
          <a:p>
            <a:endParaRPr lang="en-GB" dirty="0"/>
          </a:p>
        </p:txBody>
      </p:sp>
    </p:spTree>
    <p:extLst>
      <p:ext uri="{BB962C8B-B14F-4D97-AF65-F5344CB8AC3E}">
        <p14:creationId xmlns:p14="http://schemas.microsoft.com/office/powerpoint/2010/main" val="189856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7046"/>
          </a:xfrm>
          <a:solidFill>
            <a:srgbClr val="39E3E7"/>
          </a:solidFill>
        </p:spPr>
        <p:txBody>
          <a:bodyPr>
            <a:normAutofit fontScale="90000"/>
          </a:bodyPr>
          <a:lstStyle/>
          <a:p>
            <a:pPr algn="l"/>
            <a:r>
              <a:rPr lang="en-GB" b="1" dirty="0"/>
              <a:t>Here’s how you examined this very question for ‘The Bridge’</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429106" y="46916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6B9E95A7-0367-785C-E699-7994F24FC628}"/>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16132" y="1093046"/>
            <a:ext cx="8226467" cy="52957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200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9497"/>
          </a:xfrm>
          <a:solidFill>
            <a:srgbClr val="39E3E7"/>
          </a:solidFill>
        </p:spPr>
        <p:txBody>
          <a:bodyPr>
            <a:normAutofit fontScale="90000"/>
          </a:bodyPr>
          <a:lstStyle/>
          <a:p>
            <a:pPr algn="l"/>
            <a:r>
              <a:rPr lang="en-GB" b="1" dirty="0"/>
              <a:t>Here’s what you already know about Van </a:t>
            </a:r>
            <a:r>
              <a:rPr lang="en-GB" b="1" dirty="0" err="1"/>
              <a:t>Zoonen</a:t>
            </a:r>
            <a:r>
              <a:rPr lang="en-GB" b="1" dirty="0"/>
              <a:t>:</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US" dirty="0"/>
              <a:t>What follows are some slides from last year. We will go through these to revise The Bridge and to learn how to apply the theory to Peaky Blinders.</a:t>
            </a:r>
          </a:p>
          <a:p>
            <a:pPr marL="0" indent="0">
              <a:buNone/>
            </a:pPr>
            <a:endParaRPr lang="en-US" dirty="0"/>
          </a:p>
          <a:p>
            <a:pPr marL="0" indent="0">
              <a:buNone/>
            </a:pPr>
            <a:r>
              <a:rPr lang="en-US" dirty="0"/>
              <a:t>This will also help you with your homework. </a:t>
            </a:r>
          </a:p>
        </p:txBody>
      </p:sp>
      <p:sp>
        <p:nvSpPr>
          <p:cNvPr id="4" name="TextBox 3"/>
          <p:cNvSpPr txBox="1"/>
          <p:nvPr/>
        </p:nvSpPr>
        <p:spPr>
          <a:xfrm>
            <a:off x="8429106" y="13842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75153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378148"/>
            <a:ext cx="8520600" cy="572700"/>
          </a:xfrm>
          <a:prstGeom prst="rect">
            <a:avLst/>
          </a:prstGeom>
          <a:solidFill>
            <a:srgbClr val="CFE2F3"/>
          </a:solidFill>
        </p:spPr>
        <p:txBody>
          <a:bodyPr spcFirstLastPara="1" vert="horz" wrap="square" lIns="91425" tIns="91425" rIns="91425" bIns="91425" rtlCol="0" anchor="t" anchorCtr="0">
            <a:noAutofit/>
          </a:bodyPr>
          <a:lstStyle/>
          <a:p>
            <a:r>
              <a:rPr lang="en" dirty="0"/>
              <a:t> Liesbet Van Zoonen</a:t>
            </a:r>
            <a:endParaRPr dirty="0"/>
          </a:p>
        </p:txBody>
      </p:sp>
      <p:sp>
        <p:nvSpPr>
          <p:cNvPr id="61" name="Google Shape;61;p14"/>
          <p:cNvSpPr txBox="1">
            <a:spLocks noGrp="1"/>
          </p:cNvSpPr>
          <p:nvPr>
            <p:ph type="body" idx="1"/>
          </p:nvPr>
        </p:nvSpPr>
        <p:spPr>
          <a:xfrm>
            <a:off x="175512" y="1435793"/>
            <a:ext cx="8520600" cy="3416400"/>
          </a:xfrm>
          <a:prstGeom prst="rect">
            <a:avLst/>
          </a:prstGeom>
          <a:solidFill>
            <a:srgbClr val="FFF2CC"/>
          </a:solidFill>
        </p:spPr>
        <p:txBody>
          <a:bodyPr spcFirstLastPara="1" vert="horz" wrap="square" lIns="91425" tIns="91425" rIns="91425" bIns="91425" rtlCol="0" anchor="t" anchorCtr="0">
            <a:noAutofit/>
          </a:bodyPr>
          <a:lstStyle/>
          <a:p>
            <a:pPr>
              <a:buChar char="-"/>
            </a:pPr>
            <a:r>
              <a:rPr lang="en" dirty="0"/>
              <a:t>The Bridge challenges several ideas about representation.</a:t>
            </a:r>
            <a:endParaRPr dirty="0"/>
          </a:p>
          <a:p>
            <a:pPr>
              <a:buChar char="-"/>
            </a:pPr>
            <a:r>
              <a:rPr lang="en" dirty="0"/>
              <a:t>Van Zoonen writes about female representation in the media and arts: she has written about different types of female representation</a:t>
            </a:r>
            <a:endParaRPr dirty="0"/>
          </a:p>
          <a:p>
            <a:pPr>
              <a:buChar char="-"/>
            </a:pPr>
            <a:r>
              <a:rPr lang="en" dirty="0"/>
              <a:t>Van Zoonen argues that gender is constructed and that its meaning varies dependent on cultural and historical context. </a:t>
            </a:r>
            <a:endParaRPr dirty="0"/>
          </a:p>
          <a:p>
            <a:pPr>
              <a:buChar char="-"/>
            </a:pPr>
            <a:r>
              <a:rPr lang="en" dirty="0"/>
              <a:t>She suggests that masculinity as well as femininity is constructed – and that the codes used to construct men ‘as a spectacle’ are different. But are they in The Bridge?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0" y="310054"/>
            <a:ext cx="8520600" cy="572700"/>
          </a:xfrm>
          <a:prstGeom prst="rect">
            <a:avLst/>
          </a:prstGeom>
          <a:solidFill>
            <a:srgbClr val="CFE2F3"/>
          </a:solidFill>
        </p:spPr>
        <p:txBody>
          <a:bodyPr spcFirstLastPara="1" vert="horz" wrap="square" lIns="91425" tIns="91425" rIns="91425" bIns="91425" rtlCol="0" anchor="t" anchorCtr="0">
            <a:noAutofit/>
          </a:bodyPr>
          <a:lstStyle/>
          <a:p>
            <a:r>
              <a:rPr lang="en" dirty="0"/>
              <a:t>Van Zoonen</a:t>
            </a:r>
            <a:endParaRPr dirty="0"/>
          </a:p>
        </p:txBody>
      </p:sp>
      <p:sp>
        <p:nvSpPr>
          <p:cNvPr id="67" name="Google Shape;67;p15"/>
          <p:cNvSpPr txBox="1">
            <a:spLocks noGrp="1"/>
          </p:cNvSpPr>
          <p:nvPr>
            <p:ph type="body" idx="1"/>
          </p:nvPr>
        </p:nvSpPr>
        <p:spPr>
          <a:xfrm>
            <a:off x="311700" y="1649801"/>
            <a:ext cx="8520600" cy="3416400"/>
          </a:xfrm>
          <a:prstGeom prst="rect">
            <a:avLst/>
          </a:prstGeom>
          <a:solidFill>
            <a:srgbClr val="FFF2CC"/>
          </a:solidFill>
        </p:spPr>
        <p:txBody>
          <a:bodyPr spcFirstLastPara="1" vert="horz" wrap="square" lIns="91425" tIns="91425" rIns="91425" bIns="91425" rtlCol="0" anchor="t" anchorCtr="0">
            <a:noAutofit/>
          </a:bodyPr>
          <a:lstStyle/>
          <a:p>
            <a:pPr marL="0" indent="0">
              <a:buNone/>
            </a:pPr>
            <a:r>
              <a:rPr lang="en" dirty="0"/>
              <a:t>‘[There is] a depressing stability in the articulation of women’s politics and communication . . . The underlying frame of reference is that women belong to the family and domestic life and men to the social world of politics and work; that femininity is about care, nurturance and compassion, and that masculinity is about efficiency, rationality and individuality.’ – Van Zoonen </a:t>
            </a:r>
            <a:endParaRPr dirty="0"/>
          </a:p>
          <a:p>
            <a:pPr marL="0" indent="0">
              <a:spcBef>
                <a:spcPts val="1600"/>
              </a:spcBef>
              <a:spcAft>
                <a:spcPts val="1600"/>
              </a:spcAft>
              <a:buNone/>
            </a:pPr>
            <a:r>
              <a:rPr lang="en" dirty="0"/>
              <a:t>What examples from ‘The Bridge’  illustrate or challenge this concept?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pic>
        <p:nvPicPr>
          <p:cNvPr id="73" name="Google Shape;73;p16"/>
          <p:cNvPicPr preferRelativeResize="0"/>
          <p:nvPr/>
        </p:nvPicPr>
        <p:blipFill rotWithShape="1">
          <a:blip r:embed="rId3">
            <a:alphaModFix/>
          </a:blip>
          <a:srcRect l="24813" t="22442" r="24222" b="32255"/>
          <a:stretch/>
        </p:blipFill>
        <p:spPr>
          <a:xfrm>
            <a:off x="205701" y="1129275"/>
            <a:ext cx="8679725" cy="4339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0" y="339237"/>
            <a:ext cx="8520600" cy="572700"/>
          </a:xfrm>
          <a:prstGeom prst="rect">
            <a:avLst/>
          </a:prstGeom>
          <a:solidFill>
            <a:srgbClr val="CFE2F3"/>
          </a:solidFill>
        </p:spPr>
        <p:txBody>
          <a:bodyPr spcFirstLastPara="1" vert="horz" wrap="square" lIns="91425" tIns="91425" rIns="91425" bIns="91425" rtlCol="0" anchor="t" anchorCtr="0">
            <a:noAutofit/>
          </a:bodyPr>
          <a:lstStyle/>
          <a:p>
            <a:r>
              <a:rPr lang="en" dirty="0"/>
              <a:t>Representation Theories: </a:t>
            </a:r>
            <a:r>
              <a:rPr lang="en" sz="2400" dirty="0"/>
              <a:t>1. Liberal Feminism</a:t>
            </a:r>
            <a:endParaRPr dirty="0"/>
          </a:p>
        </p:txBody>
      </p:sp>
      <p:sp>
        <p:nvSpPr>
          <p:cNvPr id="79" name="Google Shape;79;p17"/>
          <p:cNvSpPr txBox="1">
            <a:spLocks noGrp="1"/>
          </p:cNvSpPr>
          <p:nvPr>
            <p:ph type="body" idx="1"/>
          </p:nvPr>
        </p:nvSpPr>
        <p:spPr>
          <a:xfrm>
            <a:off x="117146" y="1338517"/>
            <a:ext cx="8520600" cy="4284070"/>
          </a:xfrm>
          <a:prstGeom prst="rect">
            <a:avLst/>
          </a:prstGeom>
          <a:solidFill>
            <a:srgbClr val="FFF2CC"/>
          </a:solidFill>
        </p:spPr>
        <p:txBody>
          <a:bodyPr spcFirstLastPara="1" vert="horz" wrap="square" lIns="91425" tIns="91425" rIns="91425" bIns="91425" rtlCol="0" anchor="t" anchorCtr="0">
            <a:noAutofit/>
          </a:bodyPr>
          <a:lstStyle/>
          <a:p>
            <a:pPr>
              <a:lnSpc>
                <a:spcPct val="100000"/>
              </a:lnSpc>
              <a:buClr>
                <a:srgbClr val="39393A"/>
              </a:buClr>
              <a:buChar char="-"/>
            </a:pPr>
            <a:r>
              <a:rPr lang="en" dirty="0">
                <a:solidFill>
                  <a:srgbClr val="39393A"/>
                </a:solidFill>
              </a:rPr>
              <a:t>Fighting for power through the equal, legal rights of women in society</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Media perpetuate sex role stereotypes because they reflect dominant social values</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Male media producers are influenced by this</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Men are not the enemy-can live alongside each other as equals</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Women can be superwoman- home, family, body and work</a:t>
            </a:r>
            <a:endParaRPr dirty="0">
              <a:solidFill>
                <a:srgbClr val="39393A"/>
              </a:solidFill>
            </a:endParaRPr>
          </a:p>
          <a:p>
            <a:pPr indent="0">
              <a:lnSpc>
                <a:spcPct val="100000"/>
              </a:lnSpc>
              <a:buNone/>
            </a:pPr>
            <a:endParaRPr sz="2400" dirty="0">
              <a:solidFill>
                <a:schemeClr val="dk1"/>
              </a:solidFill>
              <a:highlight>
                <a:srgbClr val="FFFFFF"/>
              </a:highlight>
            </a:endParaRPr>
          </a:p>
          <a:p>
            <a:pPr marL="0" indent="0">
              <a:lnSpc>
                <a:spcPct val="100000"/>
              </a:lnSpc>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266571"/>
            <a:ext cx="8520600" cy="572700"/>
          </a:xfrm>
          <a:prstGeom prst="rect">
            <a:avLst/>
          </a:prstGeom>
          <a:solidFill>
            <a:srgbClr val="CFE2F3"/>
          </a:solidFill>
        </p:spPr>
        <p:txBody>
          <a:bodyPr spcFirstLastPara="1" vert="horz" wrap="square" lIns="91425" tIns="91425" rIns="91425" bIns="91425" rtlCol="0" anchor="t" anchorCtr="0">
            <a:noAutofit/>
          </a:bodyPr>
          <a:lstStyle/>
          <a:p>
            <a:r>
              <a:rPr lang="en" dirty="0"/>
              <a:t>Representation Theories: </a:t>
            </a:r>
            <a:r>
              <a:rPr lang="en" sz="2400" dirty="0"/>
              <a:t>2. Radical Feminism</a:t>
            </a:r>
            <a:r>
              <a:rPr lang="en" dirty="0"/>
              <a:t> </a:t>
            </a:r>
            <a:endParaRPr dirty="0"/>
          </a:p>
        </p:txBody>
      </p:sp>
      <p:sp>
        <p:nvSpPr>
          <p:cNvPr id="85" name="Google Shape;85;p18"/>
          <p:cNvSpPr txBox="1">
            <a:spLocks noGrp="1"/>
          </p:cNvSpPr>
          <p:nvPr>
            <p:ph type="body" idx="1"/>
          </p:nvPr>
        </p:nvSpPr>
        <p:spPr>
          <a:xfrm>
            <a:off x="172328" y="1157446"/>
            <a:ext cx="8520600" cy="3545700"/>
          </a:xfrm>
          <a:prstGeom prst="rect">
            <a:avLst/>
          </a:prstGeom>
          <a:solidFill>
            <a:srgbClr val="FFF2CC"/>
          </a:solidFill>
        </p:spPr>
        <p:txBody>
          <a:bodyPr spcFirstLastPara="1" vert="horz" wrap="square" lIns="91425" tIns="91425" rIns="91425" bIns="91425" rtlCol="0" anchor="t" anchorCtr="0">
            <a:noAutofit/>
          </a:bodyPr>
          <a:lstStyle/>
          <a:p>
            <a:pPr>
              <a:lnSpc>
                <a:spcPct val="100000"/>
              </a:lnSpc>
              <a:buClr>
                <a:schemeClr val="dk1"/>
              </a:buClr>
              <a:buChar char="-"/>
            </a:pPr>
            <a:r>
              <a:rPr lang="en" dirty="0">
                <a:solidFill>
                  <a:schemeClr val="dk1"/>
                </a:solidFill>
                <a:highlight>
                  <a:srgbClr val="FFFFFF"/>
                </a:highlight>
              </a:rPr>
              <a:t> </a:t>
            </a:r>
            <a:r>
              <a:rPr lang="en" dirty="0">
                <a:solidFill>
                  <a:srgbClr val="39393A"/>
                </a:solidFill>
              </a:rPr>
              <a:t>Men control a patriarchal society through dominance and physical strength</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Men have no place in feminist utopia</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Believe in women dominating society</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Reject typical gender roles</a:t>
            </a:r>
            <a:endParaRPr dirty="0">
              <a:solidFill>
                <a:srgbClr val="39393A"/>
              </a:solidFill>
            </a:endParaRPr>
          </a:p>
          <a:p>
            <a:pPr>
              <a:lnSpc>
                <a:spcPct val="100000"/>
              </a:lnSpc>
              <a:buClr>
                <a:srgbClr val="39393A"/>
              </a:buClr>
              <a:buChar char="-"/>
            </a:pPr>
            <a:r>
              <a:rPr lang="en" dirty="0">
                <a:solidFill>
                  <a:srgbClr val="333332"/>
                </a:solidFill>
              </a:rPr>
              <a:t> </a:t>
            </a:r>
            <a:r>
              <a:rPr lang="en" dirty="0">
                <a:solidFill>
                  <a:srgbClr val="39393A"/>
                </a:solidFill>
              </a:rPr>
              <a:t>Media production is owned by men, operates to the benefit of the male and should be by women, for women</a:t>
            </a:r>
            <a:endParaRPr dirty="0">
              <a:solidFill>
                <a:srgbClr val="39393A"/>
              </a:solidFill>
            </a:endParaRPr>
          </a:p>
          <a:p>
            <a:pPr indent="0">
              <a:lnSpc>
                <a:spcPct val="100000"/>
              </a:lnSpc>
              <a:spcBef>
                <a:spcPts val="1900"/>
              </a:spcBef>
              <a:buNone/>
            </a:pPr>
            <a:endParaRPr sz="2400" dirty="0">
              <a:solidFill>
                <a:schemeClr val="dk1"/>
              </a:solidFill>
              <a:highlight>
                <a:srgbClr val="FFFFFF"/>
              </a:highlight>
            </a:endParaRPr>
          </a:p>
          <a:p>
            <a:pPr marL="0" indent="0">
              <a:lnSpc>
                <a:spcPct val="100000"/>
              </a:lnSpc>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0" y="358692"/>
            <a:ext cx="8520600" cy="837810"/>
          </a:xfrm>
          <a:prstGeom prst="rect">
            <a:avLst/>
          </a:prstGeom>
          <a:solidFill>
            <a:srgbClr val="CFE2F3"/>
          </a:solidFill>
        </p:spPr>
        <p:txBody>
          <a:bodyPr spcFirstLastPara="1" vert="horz" wrap="square" lIns="91425" tIns="91425" rIns="91425" bIns="91425" rtlCol="0" anchor="t" anchorCtr="0">
            <a:noAutofit/>
          </a:bodyPr>
          <a:lstStyle/>
          <a:p>
            <a:r>
              <a:rPr lang="en" dirty="0"/>
              <a:t>Representation Theories: </a:t>
            </a:r>
            <a:r>
              <a:rPr lang="en" sz="2400" dirty="0"/>
              <a:t>3. Socialist Feminism</a:t>
            </a:r>
            <a:endParaRPr sz="2400" dirty="0"/>
          </a:p>
        </p:txBody>
      </p:sp>
      <p:sp>
        <p:nvSpPr>
          <p:cNvPr id="91" name="Google Shape;91;p19"/>
          <p:cNvSpPr txBox="1">
            <a:spLocks noGrp="1"/>
          </p:cNvSpPr>
          <p:nvPr>
            <p:ph type="body" idx="1"/>
          </p:nvPr>
        </p:nvSpPr>
        <p:spPr>
          <a:xfrm>
            <a:off x="311700" y="1844355"/>
            <a:ext cx="8520600" cy="3778232"/>
          </a:xfrm>
          <a:prstGeom prst="rect">
            <a:avLst/>
          </a:prstGeom>
          <a:solidFill>
            <a:srgbClr val="FFF2CC"/>
          </a:solidFill>
        </p:spPr>
        <p:txBody>
          <a:bodyPr spcFirstLastPara="1" vert="horz" wrap="square" lIns="91425" tIns="91425" rIns="91425" bIns="91425" rtlCol="0" anchor="t" anchorCtr="0">
            <a:noAutofit/>
          </a:bodyPr>
          <a:lstStyle/>
          <a:p>
            <a:r>
              <a:rPr lang="en" dirty="0"/>
              <a:t>Concerns with class and economics – ‘power is located in socio-economic structures’</a:t>
            </a:r>
            <a:endParaRPr dirty="0"/>
          </a:p>
          <a:p>
            <a:r>
              <a:rPr lang="en" dirty="0"/>
              <a:t>Women’s ‘production of labour’ and the ‘economic value of domestic labour’ are not recognised</a:t>
            </a:r>
            <a:endParaRPr dirty="0"/>
          </a:p>
          <a:p>
            <a:r>
              <a:rPr lang="en" dirty="0"/>
              <a:t>As this work is lower/unpaid, it is essential to maintain a capitalist society</a:t>
            </a:r>
            <a:endParaRPr dirty="0"/>
          </a:p>
          <a:p>
            <a:r>
              <a:rPr lang="en" dirty="0"/>
              <a:t>Women as consumers in this society</a:t>
            </a:r>
            <a:endParaRPr dirty="0"/>
          </a:p>
          <a:p>
            <a:r>
              <a:rPr lang="en" dirty="0"/>
              <a:t>Linked often to class, age and ethnicity</a:t>
            </a:r>
            <a:endParaRPr dirty="0"/>
          </a:p>
          <a:p>
            <a:r>
              <a:rPr lang="en" dirty="0"/>
              <a:t>Advertising reinforces sexual objectification of women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Peaky Blinders Season 1 Episode 1	</a:t>
            </a:r>
          </a:p>
        </p:txBody>
      </p:sp>
      <p:sp>
        <p:nvSpPr>
          <p:cNvPr id="3" name="Content Placeholder 2"/>
          <p:cNvSpPr>
            <a:spLocks noGrp="1"/>
          </p:cNvSpPr>
          <p:nvPr>
            <p:ph idx="1"/>
          </p:nvPr>
        </p:nvSpPr>
        <p:spPr>
          <a:xfrm>
            <a:off x="216132" y="1387880"/>
            <a:ext cx="8720050" cy="5195799"/>
          </a:xfrm>
          <a:ln w="38100">
            <a:noFill/>
          </a:ln>
        </p:spPr>
        <p:txBody>
          <a:bodyPr>
            <a:normAutofit/>
          </a:bodyPr>
          <a:lstStyle/>
          <a:p>
            <a:pPr marL="0" indent="0">
              <a:buNone/>
            </a:pPr>
            <a:r>
              <a:rPr lang="en-US" dirty="0">
                <a:solidFill>
                  <a:schemeClr val="accent4">
                    <a:lumMod val="75000"/>
                  </a:schemeClr>
                </a:solidFill>
                <a:hlinkClick r:id="rId2"/>
              </a:rPr>
              <a:t>BBC </a:t>
            </a:r>
            <a:r>
              <a:rPr lang="en-US" dirty="0" err="1">
                <a:solidFill>
                  <a:schemeClr val="accent4">
                    <a:lumMod val="75000"/>
                  </a:schemeClr>
                </a:solidFill>
                <a:hlinkClick r:id="rId2"/>
              </a:rPr>
              <a:t>iPlayer</a:t>
            </a:r>
            <a:r>
              <a:rPr lang="en-US" dirty="0">
                <a:solidFill>
                  <a:schemeClr val="accent4">
                    <a:lumMod val="75000"/>
                  </a:schemeClr>
                </a:solidFill>
                <a:hlinkClick r:id="rId2"/>
              </a:rPr>
              <a:t> - Peaky Blinders - Series 1: Episode 1</a:t>
            </a:r>
            <a:endParaRPr lang="en-US" dirty="0">
              <a:solidFill>
                <a:schemeClr val="accent4">
                  <a:lumMod val="75000"/>
                </a:schemeClr>
              </a:solidFill>
            </a:endParaRPr>
          </a:p>
          <a:p>
            <a:pPr marL="0" indent="0">
              <a:buNone/>
            </a:pPr>
            <a:endParaRPr lang="en-US" dirty="0"/>
          </a:p>
          <a:p>
            <a:pPr marL="0" indent="0">
              <a:buNone/>
            </a:pPr>
            <a:endParaRPr lang="en-GB" dirty="0"/>
          </a:p>
        </p:txBody>
      </p:sp>
      <p:sp>
        <p:nvSpPr>
          <p:cNvPr id="4" name="TextBox 3"/>
          <p:cNvSpPr txBox="1"/>
          <p:nvPr/>
        </p:nvSpPr>
        <p:spPr>
          <a:xfrm>
            <a:off x="8345978"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1026" name="Picture 2" descr="BBC One - Peaky Blinders, Series 1, Episod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26751"/>
            <a:ext cx="6096000" cy="3429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7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97" name="Google Shape;97;p20"/>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98" name="Google Shape;98;p20"/>
          <p:cNvPicPr preferRelativeResize="0"/>
          <p:nvPr/>
        </p:nvPicPr>
        <p:blipFill rotWithShape="1">
          <a:blip r:embed="rId3">
            <a:alphaModFix/>
          </a:blip>
          <a:srcRect l="9686" t="12259" r="8913" b="19177"/>
          <a:stretch/>
        </p:blipFill>
        <p:spPr>
          <a:xfrm>
            <a:off x="0" y="655242"/>
            <a:ext cx="9049574" cy="45500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7886"/>
          </a:xfrm>
          <a:solidFill>
            <a:srgbClr val="39E3E7"/>
          </a:solidFill>
        </p:spPr>
        <p:txBody>
          <a:bodyPr>
            <a:normAutofit/>
          </a:bodyPr>
          <a:lstStyle/>
          <a:p>
            <a:pPr algn="l"/>
            <a:r>
              <a:rPr lang="en-GB" b="1" dirty="0"/>
              <a:t>But don’t forget…</a:t>
            </a:r>
          </a:p>
        </p:txBody>
      </p:sp>
      <p:sp>
        <p:nvSpPr>
          <p:cNvPr id="3" name="Content Placeholder 2"/>
          <p:cNvSpPr>
            <a:spLocks noGrp="1"/>
          </p:cNvSpPr>
          <p:nvPr>
            <p:ph idx="1"/>
          </p:nvPr>
        </p:nvSpPr>
        <p:spPr>
          <a:xfrm>
            <a:off x="235066" y="797669"/>
            <a:ext cx="8673868" cy="5826867"/>
          </a:xfrm>
          <a:ln w="38100">
            <a:noFill/>
          </a:ln>
        </p:spPr>
        <p:txBody>
          <a:bodyPr>
            <a:noAutofit/>
          </a:bodyPr>
          <a:lstStyle/>
          <a:p>
            <a:pPr marL="0" indent="0">
              <a:buNone/>
            </a:pPr>
            <a:r>
              <a:rPr lang="en-US" sz="2000" i="1" dirty="0"/>
              <a:t>Peaky Blinders </a:t>
            </a:r>
            <a:r>
              <a:rPr lang="en-US" sz="2000" dirty="0"/>
              <a:t>is a historical text and this can affect representations. It is a fact that gender roles in that era were much more rigid. Life was very difficult for everyone if you were poor but the ways that men and women struggled were very influenced by their gender. </a:t>
            </a:r>
          </a:p>
          <a:p>
            <a:r>
              <a:rPr lang="en-US" sz="2000" dirty="0">
                <a:solidFill>
                  <a:schemeClr val="accent1">
                    <a:lumMod val="75000"/>
                  </a:schemeClr>
                </a:solidFill>
              </a:rPr>
              <a:t>Men were conscripted and suffered the appalling consequences</a:t>
            </a:r>
          </a:p>
          <a:p>
            <a:r>
              <a:rPr lang="en-US" sz="2000" dirty="0">
                <a:solidFill>
                  <a:schemeClr val="accent1">
                    <a:lumMod val="75000"/>
                  </a:schemeClr>
                </a:solidFill>
              </a:rPr>
              <a:t>Women had no contraception and so were often pregnant and going through childbirth – deaths were common in those days, as were long-term, life-changing injuries</a:t>
            </a:r>
          </a:p>
          <a:p>
            <a:r>
              <a:rPr lang="en-US" sz="2000" dirty="0">
                <a:solidFill>
                  <a:schemeClr val="accent1">
                    <a:lumMod val="75000"/>
                  </a:schemeClr>
                </a:solidFill>
              </a:rPr>
              <a:t>Men were expected to support their families financially. The expectation was that they would not really be involved in the care of their own children. Work for poorer men was often dangerous and very physically demanding</a:t>
            </a:r>
          </a:p>
          <a:p>
            <a:r>
              <a:rPr lang="en-US" sz="2000" dirty="0">
                <a:solidFill>
                  <a:schemeClr val="accent1">
                    <a:lumMod val="75000"/>
                  </a:schemeClr>
                </a:solidFill>
              </a:rPr>
              <a:t>Women had little recourse to paid work – instead their substantial </a:t>
            </a:r>
            <a:r>
              <a:rPr lang="en-US" sz="2000" dirty="0" err="1">
                <a:solidFill>
                  <a:schemeClr val="accent1">
                    <a:lumMod val="75000"/>
                  </a:schemeClr>
                </a:solidFill>
              </a:rPr>
              <a:t>labour</a:t>
            </a:r>
            <a:r>
              <a:rPr lang="en-US" sz="2000" dirty="0">
                <a:solidFill>
                  <a:schemeClr val="accent1">
                    <a:lumMod val="75000"/>
                  </a:schemeClr>
                </a:solidFill>
              </a:rPr>
              <a:t> in the home went unpaid. Without money of their own, they were often utterly dependent on the men around them</a:t>
            </a:r>
            <a:endParaRPr lang="en-US" sz="2000" dirty="0"/>
          </a:p>
          <a:p>
            <a:pPr marL="0" indent="0">
              <a:buNone/>
            </a:pPr>
            <a:r>
              <a:rPr lang="en-US" sz="2000" dirty="0"/>
              <a:t>For all of these reasons, in </a:t>
            </a:r>
            <a:r>
              <a:rPr lang="en-US" sz="2000" i="1" dirty="0"/>
              <a:t>Peaky Blinders </a:t>
            </a:r>
            <a:r>
              <a:rPr lang="en-US" sz="2000" dirty="0"/>
              <a:t>you would not expect to see a poor woman represented as the owner of a factory, or a man doing the cooking or washing up. But there are subtle ways of subverting stereotypes – after all, both men and women found ways to transgress. Humans always have!</a:t>
            </a: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36530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39E3E7"/>
          </a:solidFill>
        </p:spPr>
        <p:txBody>
          <a:bodyPr/>
          <a:lstStyle/>
          <a:p>
            <a:r>
              <a:rPr lang="en-GB" dirty="0" smtClean="0"/>
              <a:t>ADMIN</a:t>
            </a:r>
            <a:endParaRPr lang="en-GB" dirty="0"/>
          </a:p>
        </p:txBody>
      </p:sp>
      <p:sp>
        <p:nvSpPr>
          <p:cNvPr id="3" name="Content Placeholder 2"/>
          <p:cNvSpPr>
            <a:spLocks noGrp="1"/>
          </p:cNvSpPr>
          <p:nvPr>
            <p:ph idx="1"/>
          </p:nvPr>
        </p:nvSpPr>
        <p:spPr/>
        <p:txBody>
          <a:bodyPr/>
          <a:lstStyle/>
          <a:p>
            <a:r>
              <a:rPr lang="en-GB" dirty="0" smtClean="0"/>
              <a:t>Hand in homework please</a:t>
            </a:r>
          </a:p>
          <a:p>
            <a:r>
              <a:rPr lang="en-GB" dirty="0" smtClean="0"/>
              <a:t>NEA stuff – a quick follow up</a:t>
            </a:r>
            <a:endParaRPr lang="en-GB" dirty="0"/>
          </a:p>
        </p:txBody>
      </p:sp>
    </p:spTree>
    <p:extLst>
      <p:ext uri="{BB962C8B-B14F-4D97-AF65-F5344CB8AC3E}">
        <p14:creationId xmlns:p14="http://schemas.microsoft.com/office/powerpoint/2010/main" val="198868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02BA-AF47-A587-A625-6306F9BD68F1}"/>
              </a:ext>
            </a:extLst>
          </p:cNvPr>
          <p:cNvSpPr>
            <a:spLocks noGrp="1"/>
          </p:cNvSpPr>
          <p:nvPr>
            <p:ph type="title"/>
          </p:nvPr>
        </p:nvSpPr>
        <p:spPr>
          <a:xfrm>
            <a:off x="0" y="284804"/>
            <a:ext cx="7886700" cy="792465"/>
          </a:xfrm>
          <a:solidFill>
            <a:srgbClr val="39E3E7"/>
          </a:solidFill>
        </p:spPr>
        <p:txBody>
          <a:bodyPr/>
          <a:lstStyle/>
          <a:p>
            <a:r>
              <a:rPr lang="en-GB" dirty="0"/>
              <a:t>bell hooks</a:t>
            </a:r>
          </a:p>
        </p:txBody>
      </p:sp>
      <p:pic>
        <p:nvPicPr>
          <p:cNvPr id="5" name="Picture 4">
            <a:extLst>
              <a:ext uri="{FF2B5EF4-FFF2-40B4-BE49-F238E27FC236}">
                <a16:creationId xmlns:a16="http://schemas.microsoft.com/office/drawing/2014/main" id="{1539F6E6-2769-BC73-662F-1BF8C2E39A39}"/>
              </a:ext>
            </a:extLst>
          </p:cNvPr>
          <p:cNvPicPr>
            <a:picLocks noChangeAspect="1"/>
          </p:cNvPicPr>
          <p:nvPr/>
        </p:nvPicPr>
        <p:blipFill>
          <a:blip r:embed="rId2"/>
          <a:stretch>
            <a:fillRect/>
          </a:stretch>
        </p:blipFill>
        <p:spPr>
          <a:xfrm>
            <a:off x="340811" y="1344149"/>
            <a:ext cx="8355934" cy="1895161"/>
          </a:xfrm>
          <a:prstGeom prst="rect">
            <a:avLst/>
          </a:prstGeom>
        </p:spPr>
      </p:pic>
    </p:spTree>
    <p:extLst>
      <p:ext uri="{BB962C8B-B14F-4D97-AF65-F5344CB8AC3E}">
        <p14:creationId xmlns:p14="http://schemas.microsoft.com/office/powerpoint/2010/main" val="250181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sz="3600" b="1" dirty="0"/>
              <a:t>Some reminders of what you already know…</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B42C55A2-0D00-84AF-91E7-2BED88E00C1D}"/>
              </a:ext>
            </a:extLst>
          </p:cNvPr>
          <p:cNvPicPr>
            <a:picLocks noChangeAspect="1"/>
          </p:cNvPicPr>
          <p:nvPr/>
        </p:nvPicPr>
        <p:blipFill>
          <a:blip r:embed="rId3"/>
          <a:stretch>
            <a:fillRect/>
          </a:stretch>
        </p:blipFill>
        <p:spPr>
          <a:xfrm>
            <a:off x="254000" y="1137430"/>
            <a:ext cx="7984453" cy="49617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846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EC16B43C-E4B0-F630-029D-FF91D640F6D9}"/>
              </a:ext>
            </a:extLst>
          </p:cNvPr>
          <p:cNvPicPr>
            <a:picLocks noChangeAspect="1"/>
          </p:cNvPicPr>
          <p:nvPr/>
        </p:nvPicPr>
        <p:blipFill>
          <a:blip r:embed="rId3"/>
          <a:stretch>
            <a:fillRect/>
          </a:stretch>
        </p:blipFill>
        <p:spPr>
          <a:xfrm>
            <a:off x="74815" y="69211"/>
            <a:ext cx="5301746" cy="2994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2A2C491F-75FE-D8F1-925C-EA83750C08C7}"/>
              </a:ext>
            </a:extLst>
          </p:cNvPr>
          <p:cNvPicPr>
            <a:picLocks noChangeAspect="1"/>
          </p:cNvPicPr>
          <p:nvPr/>
        </p:nvPicPr>
        <p:blipFill>
          <a:blip r:embed="rId4"/>
          <a:stretch>
            <a:fillRect/>
          </a:stretch>
        </p:blipFill>
        <p:spPr>
          <a:xfrm rot="1044033">
            <a:off x="3957211" y="1974807"/>
            <a:ext cx="5151995" cy="2908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1AD07B66-ADD0-FF32-39F5-FF6E24770FEB}"/>
              </a:ext>
            </a:extLst>
          </p:cNvPr>
          <p:cNvPicPr>
            <a:picLocks noChangeAspect="1"/>
          </p:cNvPicPr>
          <p:nvPr/>
        </p:nvPicPr>
        <p:blipFill>
          <a:blip r:embed="rId5"/>
          <a:stretch>
            <a:fillRect/>
          </a:stretch>
        </p:blipFill>
        <p:spPr>
          <a:xfrm>
            <a:off x="276281" y="4411135"/>
            <a:ext cx="5301746" cy="30257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377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sz="3600" b="1" dirty="0"/>
              <a:t>Stuart Hall on constructing representations </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D92DC9C4-45CC-EDB7-15AF-FD28346C5B58}"/>
              </a:ext>
            </a:extLst>
          </p:cNvPr>
          <p:cNvPicPr>
            <a:picLocks noChangeAspect="1"/>
          </p:cNvPicPr>
          <p:nvPr/>
        </p:nvPicPr>
        <p:blipFill>
          <a:blip r:embed="rId3"/>
          <a:stretch>
            <a:fillRect/>
          </a:stretch>
        </p:blipFill>
        <p:spPr>
          <a:xfrm>
            <a:off x="216132" y="887510"/>
            <a:ext cx="8518306" cy="50074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2463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What is being represented in PB?</a:t>
            </a:r>
          </a:p>
        </p:txBody>
      </p:sp>
      <p:sp>
        <p:nvSpPr>
          <p:cNvPr id="3" name="Content Placeholder 2"/>
          <p:cNvSpPr>
            <a:spLocks noGrp="1"/>
          </p:cNvSpPr>
          <p:nvPr>
            <p:ph idx="1"/>
          </p:nvPr>
        </p:nvSpPr>
        <p:spPr>
          <a:xfrm>
            <a:off x="216132" y="1050588"/>
            <a:ext cx="6758600" cy="5533092"/>
          </a:xfrm>
          <a:ln w="38100">
            <a:noFill/>
          </a:ln>
        </p:spPr>
        <p:txBody>
          <a:bodyPr>
            <a:noAutofit/>
          </a:bodyPr>
          <a:lstStyle/>
          <a:p>
            <a:pPr>
              <a:spcBef>
                <a:spcPts val="0"/>
              </a:spcBef>
            </a:pPr>
            <a:r>
              <a:rPr lang="en-US" sz="2400" dirty="0"/>
              <a:t>Ideologies – political (strikes, first world war, Irish nationalism)</a:t>
            </a:r>
          </a:p>
          <a:p>
            <a:pPr>
              <a:spcBef>
                <a:spcPts val="0"/>
              </a:spcBef>
            </a:pPr>
            <a:r>
              <a:rPr lang="en-US" sz="2400" dirty="0"/>
              <a:t>Places – Birmingham: Small Heath</a:t>
            </a:r>
          </a:p>
          <a:p>
            <a:pPr>
              <a:spcBef>
                <a:spcPts val="0"/>
              </a:spcBef>
            </a:pPr>
            <a:r>
              <a:rPr lang="en-US" sz="2400" dirty="0"/>
              <a:t>Historical contexts – industrialization </a:t>
            </a:r>
          </a:p>
          <a:p>
            <a:pPr>
              <a:spcBef>
                <a:spcPts val="0"/>
              </a:spcBef>
            </a:pPr>
            <a:r>
              <a:rPr lang="en-US" sz="2400" dirty="0"/>
              <a:t>Historical figures – Winston Churchill</a:t>
            </a:r>
          </a:p>
          <a:p>
            <a:pPr>
              <a:spcBef>
                <a:spcPts val="0"/>
              </a:spcBef>
            </a:pPr>
            <a:r>
              <a:rPr lang="en-US" sz="2400" dirty="0"/>
              <a:t>Gangs</a:t>
            </a:r>
          </a:p>
          <a:p>
            <a:pPr>
              <a:spcBef>
                <a:spcPts val="0"/>
              </a:spcBef>
            </a:pPr>
            <a:r>
              <a:rPr lang="en-US" sz="2400" dirty="0"/>
              <a:t>Crime</a:t>
            </a:r>
          </a:p>
          <a:p>
            <a:pPr>
              <a:spcBef>
                <a:spcPts val="0"/>
              </a:spcBef>
            </a:pPr>
            <a:r>
              <a:rPr lang="en-US" sz="2400" dirty="0"/>
              <a:t>The Law</a:t>
            </a:r>
          </a:p>
          <a:p>
            <a:pPr>
              <a:spcBef>
                <a:spcPts val="0"/>
              </a:spcBef>
            </a:pPr>
            <a:r>
              <a:rPr lang="en-US" sz="2400" dirty="0"/>
              <a:t>Men</a:t>
            </a:r>
          </a:p>
          <a:p>
            <a:pPr>
              <a:spcBef>
                <a:spcPts val="0"/>
              </a:spcBef>
            </a:pPr>
            <a:r>
              <a:rPr lang="en-US" sz="2400" dirty="0"/>
              <a:t>Women</a:t>
            </a:r>
          </a:p>
          <a:p>
            <a:pPr>
              <a:spcBef>
                <a:spcPts val="0"/>
              </a:spcBef>
            </a:pPr>
            <a:r>
              <a:rPr lang="en-US" sz="2400" dirty="0"/>
              <a:t>Family</a:t>
            </a:r>
          </a:p>
          <a:p>
            <a:pPr>
              <a:spcBef>
                <a:spcPts val="0"/>
              </a:spcBef>
            </a:pPr>
            <a:r>
              <a:rPr lang="en-US" sz="2400" dirty="0"/>
              <a:t>Poverty</a:t>
            </a:r>
          </a:p>
          <a:p>
            <a:pPr>
              <a:spcBef>
                <a:spcPts val="0"/>
              </a:spcBef>
            </a:pPr>
            <a:r>
              <a:rPr lang="en-US" sz="2400" dirty="0"/>
              <a:t>Mental illness</a:t>
            </a:r>
          </a:p>
          <a:p>
            <a:pPr>
              <a:spcBef>
                <a:spcPts val="0"/>
              </a:spcBef>
            </a:pPr>
            <a:endParaRPr lang="en-US" sz="2400" dirty="0"/>
          </a:p>
          <a:p>
            <a:pPr>
              <a:spcBef>
                <a:spcPts val="0"/>
              </a:spcBef>
            </a:pPr>
            <a:endParaRPr lang="en-US" sz="2400"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TextBox 4">
            <a:extLst>
              <a:ext uri="{FF2B5EF4-FFF2-40B4-BE49-F238E27FC236}">
                <a16:creationId xmlns:a16="http://schemas.microsoft.com/office/drawing/2014/main" id="{A1807870-0A07-B4F5-BFEE-7B86A9E386C3}"/>
              </a:ext>
            </a:extLst>
          </p:cNvPr>
          <p:cNvSpPr txBox="1"/>
          <p:nvPr/>
        </p:nvSpPr>
        <p:spPr>
          <a:xfrm rot="1002636">
            <a:off x="6094620" y="1822319"/>
            <a:ext cx="1760225" cy="523220"/>
          </a:xfrm>
          <a:prstGeom prst="rect">
            <a:avLst/>
          </a:prstGeom>
          <a:solidFill>
            <a:schemeClr val="accent2"/>
          </a:solidFill>
        </p:spPr>
        <p:txBody>
          <a:bodyPr wrap="none" rtlCol="0">
            <a:spAutoFit/>
          </a:bodyPr>
          <a:lstStyle/>
          <a:p>
            <a:r>
              <a:rPr lang="en-GB" sz="2800" dirty="0"/>
              <a:t>Any more?</a:t>
            </a:r>
          </a:p>
        </p:txBody>
      </p:sp>
      <p:sp>
        <p:nvSpPr>
          <p:cNvPr id="6" name="TextBox 5">
            <a:extLst>
              <a:ext uri="{FF2B5EF4-FFF2-40B4-BE49-F238E27FC236}">
                <a16:creationId xmlns:a16="http://schemas.microsoft.com/office/drawing/2014/main" id="{2B4841AD-90D9-A3D9-EE14-445637CA1961}"/>
              </a:ext>
            </a:extLst>
          </p:cNvPr>
          <p:cNvSpPr txBox="1"/>
          <p:nvPr/>
        </p:nvSpPr>
        <p:spPr>
          <a:xfrm>
            <a:off x="2739557" y="3000569"/>
            <a:ext cx="6025064" cy="3477875"/>
          </a:xfrm>
          <a:prstGeom prst="rect">
            <a:avLst/>
          </a:prstGeom>
          <a:solidFill>
            <a:schemeClr val="accent1"/>
          </a:solidFill>
        </p:spPr>
        <p:txBody>
          <a:bodyPr wrap="square" rtlCol="0">
            <a:spAutoFit/>
          </a:bodyPr>
          <a:lstStyle/>
          <a:p>
            <a:r>
              <a:rPr lang="en-GB" sz="2000" b="1" dirty="0"/>
              <a:t>Questions</a:t>
            </a:r>
          </a:p>
          <a:p>
            <a:pPr marL="342900" indent="-342900">
              <a:buFont typeface="+mj-lt"/>
              <a:buAutoNum type="arabicPeriod"/>
            </a:pPr>
            <a:r>
              <a:rPr lang="en-GB" sz="2000" dirty="0"/>
              <a:t>How do the representations of various ideologies position audiences? </a:t>
            </a:r>
          </a:p>
          <a:p>
            <a:pPr marL="342900" indent="-342900">
              <a:buFont typeface="+mj-lt"/>
              <a:buAutoNum type="arabicPeriod"/>
            </a:pPr>
            <a:r>
              <a:rPr lang="en-GB" sz="2000" dirty="0"/>
              <a:t>How does the historical context affect the representations? </a:t>
            </a:r>
          </a:p>
          <a:p>
            <a:pPr marL="342900" indent="-342900">
              <a:buFont typeface="+mj-lt"/>
              <a:buAutoNum type="arabicPeriod"/>
            </a:pPr>
            <a:r>
              <a:rPr lang="en-GB" sz="2000" dirty="0"/>
              <a:t>How do the other representations position audiences? </a:t>
            </a:r>
          </a:p>
          <a:p>
            <a:pPr marL="342900" indent="-342900">
              <a:buFont typeface="+mj-lt"/>
              <a:buAutoNum type="arabicPeriod"/>
            </a:pPr>
            <a:r>
              <a:rPr lang="en-GB" sz="2000" dirty="0"/>
              <a:t>Do the representations challenge or support stereotypes?</a:t>
            </a:r>
          </a:p>
          <a:p>
            <a:pPr marL="342900" indent="-342900">
              <a:buFont typeface="+mj-lt"/>
              <a:buAutoNum type="arabicPeriod"/>
            </a:pPr>
            <a:r>
              <a:rPr lang="en-GB" sz="2000" dirty="0"/>
              <a:t>How could  you apply representation theories to this text? </a:t>
            </a:r>
          </a:p>
        </p:txBody>
      </p:sp>
    </p:spTree>
    <p:extLst>
      <p:ext uri="{BB962C8B-B14F-4D97-AF65-F5344CB8AC3E}">
        <p14:creationId xmlns:p14="http://schemas.microsoft.com/office/powerpoint/2010/main" val="53777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7879"/>
          </a:xfrm>
          <a:solidFill>
            <a:srgbClr val="39E3E7"/>
          </a:solidFill>
        </p:spPr>
        <p:txBody>
          <a:bodyPr>
            <a:normAutofit/>
          </a:bodyPr>
          <a:lstStyle/>
          <a:p>
            <a:pPr algn="l"/>
            <a:r>
              <a:rPr lang="en-GB" sz="4000" dirty="0"/>
              <a:t>How do the representations of various ideologies position audiences?</a:t>
            </a:r>
            <a:endParaRPr lang="en-GB" sz="4000"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r>
              <a:rPr lang="en-US" dirty="0"/>
              <a:t>Are we positioned to be on the side of crime or the law? How?</a:t>
            </a:r>
          </a:p>
          <a:p>
            <a:r>
              <a:rPr lang="en-US" dirty="0"/>
              <a:t>Are we positioned to be sympathetic to communism or not? How? </a:t>
            </a:r>
          </a:p>
          <a:p>
            <a:r>
              <a:rPr lang="en-US" dirty="0"/>
              <a:t>Are we positioned to support the war or not?  How?</a:t>
            </a: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220757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7879"/>
          </a:xfrm>
          <a:solidFill>
            <a:srgbClr val="39E3E7"/>
          </a:solidFill>
        </p:spPr>
        <p:txBody>
          <a:bodyPr>
            <a:normAutofit/>
          </a:bodyPr>
          <a:lstStyle/>
          <a:p>
            <a:pPr algn="l"/>
            <a:r>
              <a:rPr lang="en-GB" sz="4000" dirty="0"/>
              <a:t>How does the historical context affect the representations?</a:t>
            </a:r>
            <a:endParaRPr lang="en-GB" sz="4000"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US" dirty="0"/>
              <a:t>There are two historical contexts: the 1920s and the present day. It is clear to see how modern-day interests are examined in Peaky Blinders. The focus on PTSD reflects our modern interest in and openness towards mental health. </a:t>
            </a:r>
          </a:p>
          <a:p>
            <a:pPr marL="0" indent="0">
              <a:buNone/>
            </a:pPr>
            <a:r>
              <a:rPr lang="en-US" dirty="0"/>
              <a:t>The women are given agency – they are not just ‘bit parts’ or ‘decorative’. Their lives are examined in some depth, even though this feels like a ‘masculine’ story. (However, there are constraints because of the historical context – more on this later)</a:t>
            </a:r>
          </a:p>
          <a:p>
            <a:pPr marL="0" indent="0">
              <a:buNone/>
            </a:pPr>
            <a:r>
              <a:rPr lang="en-US" dirty="0"/>
              <a:t>Can you think of others? Is the critique of war a modern interjection? </a:t>
            </a:r>
          </a:p>
        </p:txBody>
      </p:sp>
      <p:sp>
        <p:nvSpPr>
          <p:cNvPr id="4" name="TextBox 3"/>
          <p:cNvSpPr txBox="1"/>
          <p:nvPr/>
        </p:nvSpPr>
        <p:spPr>
          <a:xfrm>
            <a:off x="8429068" y="679993"/>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43896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35412"/>
          </a:xfrm>
          <a:solidFill>
            <a:srgbClr val="39E3E7"/>
          </a:solidFill>
        </p:spPr>
        <p:txBody>
          <a:bodyPr>
            <a:normAutofit fontScale="90000"/>
          </a:bodyPr>
          <a:lstStyle/>
          <a:p>
            <a:pPr algn="l"/>
            <a:r>
              <a:rPr lang="en-GB" sz="4400" dirty="0"/>
              <a:t>How do the other representations position audiences? Some thoughts…</a:t>
            </a:r>
            <a:endParaRPr lang="en-GB" b="1" dirty="0"/>
          </a:p>
        </p:txBody>
      </p:sp>
      <p:sp>
        <p:nvSpPr>
          <p:cNvPr id="3" name="Content Placeholder 2"/>
          <p:cNvSpPr>
            <a:spLocks noGrp="1"/>
          </p:cNvSpPr>
          <p:nvPr>
            <p:ph idx="1"/>
          </p:nvPr>
        </p:nvSpPr>
        <p:spPr>
          <a:xfrm>
            <a:off x="216132" y="2143761"/>
            <a:ext cx="8673868" cy="3444240"/>
          </a:xfrm>
          <a:ln w="38100">
            <a:noFill/>
          </a:ln>
        </p:spPr>
        <p:txBody>
          <a:bodyPr>
            <a:normAutofit/>
          </a:bodyPr>
          <a:lstStyle/>
          <a:p>
            <a:r>
              <a:rPr lang="en-US" dirty="0"/>
              <a:t>Are we positioned to read this as a feminist text? How?</a:t>
            </a:r>
          </a:p>
          <a:p>
            <a:r>
              <a:rPr lang="en-US" dirty="0"/>
              <a:t>Are we positioned to read this as a patriarchal text? How?</a:t>
            </a:r>
          </a:p>
          <a:p>
            <a:r>
              <a:rPr lang="en-US" dirty="0"/>
              <a:t>Are we positioned to read this as a critique of poverty? How?</a:t>
            </a:r>
          </a:p>
          <a:p>
            <a:r>
              <a:rPr lang="en-US" dirty="0"/>
              <a:t>Are we positioned to read this as a homage to the original Peaky Blinders? </a:t>
            </a:r>
          </a:p>
        </p:txBody>
      </p:sp>
      <p:sp>
        <p:nvSpPr>
          <p:cNvPr id="4" name="TextBox 3"/>
          <p:cNvSpPr txBox="1"/>
          <p:nvPr/>
        </p:nvSpPr>
        <p:spPr>
          <a:xfrm>
            <a:off x="8429106" y="527527"/>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617889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1262</Words>
  <Application>Microsoft Office PowerPoint</Application>
  <PresentationFormat>On-screen Show (4:3)</PresentationFormat>
  <Paragraphs>111</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COM 2 SEC A</vt:lpstr>
      <vt:lpstr>Peaky Blinders Season 1 Episode 1 </vt:lpstr>
      <vt:lpstr>Some reminders of what you already know…</vt:lpstr>
      <vt:lpstr>PowerPoint Presentation</vt:lpstr>
      <vt:lpstr>Stuart Hall on constructing representations </vt:lpstr>
      <vt:lpstr>What is being represented in PB?</vt:lpstr>
      <vt:lpstr>How do the representations of various ideologies position audiences?</vt:lpstr>
      <vt:lpstr>How does the historical context affect the representations?</vt:lpstr>
      <vt:lpstr>How do the other representations position audiences? Some thoughts…</vt:lpstr>
      <vt:lpstr>How could  you apply representation theories to this text? </vt:lpstr>
      <vt:lpstr>Do the representations challenge or support stereotypes?</vt:lpstr>
      <vt:lpstr>Here’s how you examined this very question for ‘The Bridge’</vt:lpstr>
      <vt:lpstr>Here’s what you already know about Van Zoonen:</vt:lpstr>
      <vt:lpstr> Liesbet Van Zoonen</vt:lpstr>
      <vt:lpstr>Van Zoonen</vt:lpstr>
      <vt:lpstr>PowerPoint Presentation</vt:lpstr>
      <vt:lpstr>Representation Theories: 1. Liberal Feminism</vt:lpstr>
      <vt:lpstr>Representation Theories: 2. Radical Feminism </vt:lpstr>
      <vt:lpstr>Representation Theories: 3. Socialist Feminism</vt:lpstr>
      <vt:lpstr>PowerPoint Presentation</vt:lpstr>
      <vt:lpstr>But don’t forget…</vt:lpstr>
      <vt:lpstr>ADMIN</vt:lpstr>
      <vt:lpstr>bell hooks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28</cp:revision>
  <dcterms:created xsi:type="dcterms:W3CDTF">2023-11-14T11:22:47Z</dcterms:created>
  <dcterms:modified xsi:type="dcterms:W3CDTF">2023-12-08T10:43:41Z</dcterms:modified>
</cp:coreProperties>
</file>