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2" r:id="rId2"/>
    <p:sldId id="305" r:id="rId3"/>
    <p:sldId id="407" r:id="rId4"/>
    <p:sldId id="408" r:id="rId5"/>
    <p:sldId id="409" r:id="rId6"/>
    <p:sldId id="410" r:id="rId7"/>
    <p:sldId id="411" r:id="rId8"/>
    <p:sldId id="412" r:id="rId9"/>
    <p:sldId id="413" r:id="rId10"/>
    <p:sldId id="414" r:id="rId11"/>
    <p:sldId id="415" r:id="rId12"/>
    <p:sldId id="416" r:id="rId13"/>
    <p:sldId id="417" r:id="rId14"/>
    <p:sldId id="418" r:id="rId15"/>
    <p:sldId id="400" r:id="rId16"/>
    <p:sldId id="419" r:id="rId17"/>
    <p:sldId id="420" r:id="rId18"/>
    <p:sldId id="421" r:id="rId19"/>
    <p:sldId id="422" r:id="rId20"/>
    <p:sldId id="423" r:id="rId21"/>
    <p:sldId id="424" r:id="rId22"/>
    <p:sldId id="401" r:id="rId23"/>
    <p:sldId id="402" r:id="rId24"/>
    <p:sldId id="40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E3E7"/>
    <a:srgbClr val="00CC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5" d="100"/>
          <a:sy n="115" d="100"/>
        </p:scale>
        <p:origin x="7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FDA1F-5503-457F-836C-C5CC9CC91778}" type="datetimeFigureOut">
              <a:rPr lang="en-GB" smtClean="0"/>
              <a:t>15/12/2023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A6C79-F575-4A06-BD6C-4B9D7C67AFD2}" type="slidenum">
              <a:rPr lang="en-GB" smtClean="0"/>
              <a:t>‹#›</a:t>
            </a:fld>
            <a:endParaRPr lang="en-GB"/>
          </a:p>
        </p:txBody>
      </p:sp>
    </p:spTree>
    <p:extLst>
      <p:ext uri="{BB962C8B-B14F-4D97-AF65-F5344CB8AC3E}">
        <p14:creationId xmlns:p14="http://schemas.microsoft.com/office/powerpoint/2010/main" val="358182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44608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11033E-AE6D-4EAB-8455-1287F91229AE}"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187771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1033E-AE6D-4EAB-8455-1287F91229AE}"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327549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1033E-AE6D-4EAB-8455-1287F91229AE}"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280264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1033E-AE6D-4EAB-8455-1287F91229AE}"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41739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11033E-AE6D-4EAB-8455-1287F91229AE}"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54300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11033E-AE6D-4EAB-8455-1287F91229AE}"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278626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11033E-AE6D-4EAB-8455-1287F91229AE}" type="datetimeFigureOut">
              <a:rPr lang="en-GB" smtClean="0"/>
              <a:t>15/12/2023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23253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11033E-AE6D-4EAB-8455-1287F91229AE}" type="datetimeFigureOut">
              <a:rPr lang="en-GB" smtClean="0"/>
              <a:t>15/12/2023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22789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1033E-AE6D-4EAB-8455-1287F91229AE}" type="datetimeFigureOut">
              <a:rPr lang="en-GB" smtClean="0"/>
              <a:t>15/12/2023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10496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11033E-AE6D-4EAB-8455-1287F91229AE}"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427936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11033E-AE6D-4EAB-8455-1287F91229AE}"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417333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1033E-AE6D-4EAB-8455-1287F91229AE}" type="datetimeFigureOut">
              <a:rPr lang="en-GB" smtClean="0"/>
              <a:t>15/12/2023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F2C59-894F-43DC-831C-B583E76BB3B7}" type="slidenum">
              <a:rPr lang="en-GB" smtClean="0"/>
              <a:t>‹#›</a:t>
            </a:fld>
            <a:endParaRPr lang="en-GB"/>
          </a:p>
        </p:txBody>
      </p:sp>
    </p:spTree>
    <p:extLst>
      <p:ext uri="{BB962C8B-B14F-4D97-AF65-F5344CB8AC3E}">
        <p14:creationId xmlns:p14="http://schemas.microsoft.com/office/powerpoint/2010/main" val="1321604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bc.co.uk/iplayer/episode/p01fj94w/peaky-blinders-series-1-episode-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EM12mcTEI88" TargetMode="External"/><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 Id="rId5" Type="http://schemas.openxmlformats.org/officeDocument/2006/relationships/hyperlink" Target="https://www.youtube.com/watch?v=tTQhw37GTs8" TargetMode="External"/><Relationship Id="rId4" Type="http://schemas.openxmlformats.org/officeDocument/2006/relationships/hyperlink" Target="https://www.youtube.com/watch?v=W_62ZKR9rK0"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uk/iplayer/episode/p01fj94w/peaky-blinders-series-1-episode-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8224" y="4706318"/>
            <a:ext cx="7807552" cy="767569"/>
          </a:xfrm>
        </p:spPr>
        <p:txBody>
          <a:bodyPr>
            <a:noAutofit/>
          </a:bodyPr>
          <a:lstStyle/>
          <a:p>
            <a:r>
              <a:rPr lang="en-GB" dirty="0"/>
              <a:t>L9: PEAKY BLINDERS – MARKETING AND AUDIENCE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F2017-00EC-410E-BC58-683B3B49D38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5"/>
          <p:cNvSpPr>
            <a:spLocks noGrp="1"/>
          </p:cNvSpPr>
          <p:nvPr>
            <p:ph type="ctrTitle"/>
          </p:nvPr>
        </p:nvSpPr>
        <p:spPr>
          <a:xfrm>
            <a:off x="0" y="556133"/>
            <a:ext cx="9144000" cy="1497496"/>
          </a:xfrm>
          <a:solidFill>
            <a:srgbClr val="39E3E7"/>
          </a:solidFill>
        </p:spPr>
        <p:txBody>
          <a:bodyPr>
            <a:noAutofit/>
          </a:bodyPr>
          <a:lstStyle/>
          <a:p>
            <a:r>
              <a:rPr lang="en-GB" sz="9600" b="1" dirty="0">
                <a:latin typeface="+mn-lt"/>
              </a:rPr>
              <a:t>COM 2 SEC A</a:t>
            </a:r>
          </a:p>
        </p:txBody>
      </p:sp>
      <p:sp>
        <p:nvSpPr>
          <p:cNvPr id="8" name="Title 1"/>
          <p:cNvSpPr txBox="1">
            <a:spLocks/>
          </p:cNvSpPr>
          <p:nvPr/>
        </p:nvSpPr>
        <p:spPr>
          <a:xfrm>
            <a:off x="0" y="2595271"/>
            <a:ext cx="9144000" cy="1569405"/>
          </a:xfrm>
          <a:prstGeom prst="rect">
            <a:avLst/>
          </a:prstGeom>
          <a:solidFill>
            <a:schemeClr val="bg1">
              <a:lumMod val="65000"/>
            </a:schemeClr>
          </a:solidFill>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900" b="1" dirty="0">
                <a:solidFill>
                  <a:prstClr val="black"/>
                </a:solidFill>
                <a:latin typeface="Calibri Light" panose="020F0302020204030204"/>
              </a:rPr>
              <a:t>Television in the Global Age</a:t>
            </a:r>
          </a:p>
          <a:p>
            <a:pPr marL="0" marR="0" lvl="0" indent="0" algn="ctr" defTabSz="914400" rtl="0" eaLnBrk="1" fontAlgn="auto" latinLnBrk="0" hangingPunct="1">
              <a:lnSpc>
                <a:spcPct val="90000"/>
              </a:lnSpc>
              <a:spcBef>
                <a:spcPct val="0"/>
              </a:spcBef>
              <a:spcAft>
                <a:spcPts val="0"/>
              </a:spcAft>
              <a:buClrTx/>
              <a:buSzTx/>
              <a:buFontTx/>
              <a:buNone/>
              <a:tabLst/>
              <a:defRPr/>
            </a:pPr>
            <a:r>
              <a:rPr lang="en-GB" dirty="0">
                <a:solidFill>
                  <a:prstClr val="black"/>
                </a:solidFill>
                <a:latin typeface="Calibri Light" panose="020F0302020204030204"/>
              </a:rPr>
              <a:t>THE BRIDGE / </a:t>
            </a:r>
            <a:r>
              <a:rPr lang="en-GB" b="1" dirty="0">
                <a:solidFill>
                  <a:prstClr val="black"/>
                </a:solidFill>
                <a:latin typeface="Calibri Light" panose="020F0302020204030204"/>
              </a:rPr>
              <a:t>PEAKY BLINDERS</a:t>
            </a:r>
            <a:endParaRPr kumimoji="0" lang="en-GB" sz="6000" b="1" i="0" u="none" strike="noStrike" kern="1200" cap="none" spc="0" normalizeH="0" baseline="0" noProof="0" dirty="0">
              <a:ln>
                <a:noFill/>
              </a:ln>
              <a:solidFill>
                <a:prstClr val="black"/>
              </a:solidFill>
              <a:effectLst/>
              <a:uLnTx/>
              <a:uFillTx/>
              <a:latin typeface="Calibri Light" panose="020F0302020204030204"/>
            </a:endParaRPr>
          </a:p>
        </p:txBody>
      </p:sp>
      <p:pic>
        <p:nvPicPr>
          <p:cNvPr id="7" name="Picture 2" descr="BBC One - Peaky Blinders, Series 1, Episod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309" y="5430924"/>
            <a:ext cx="2294313" cy="1290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8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b="1" dirty="0"/>
              <a:t>Appealing to female viewers</a:t>
            </a:r>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pic>
        <p:nvPicPr>
          <p:cNvPr id="6" name="Picture 5">
            <a:extLst>
              <a:ext uri="{FF2B5EF4-FFF2-40B4-BE49-F238E27FC236}">
                <a16:creationId xmlns:a16="http://schemas.microsoft.com/office/drawing/2014/main" id="{221CD8E7-A968-7167-375E-0C0C56646F96}"/>
              </a:ext>
            </a:extLst>
          </p:cNvPr>
          <p:cNvPicPr>
            <a:picLocks noChangeAspect="1"/>
          </p:cNvPicPr>
          <p:nvPr/>
        </p:nvPicPr>
        <p:blipFill>
          <a:blip r:embed="rId3"/>
          <a:stretch>
            <a:fillRect/>
          </a:stretch>
        </p:blipFill>
        <p:spPr>
          <a:xfrm>
            <a:off x="712336" y="1132499"/>
            <a:ext cx="7719328" cy="5451180"/>
          </a:xfrm>
          <a:prstGeom prst="rect">
            <a:avLst/>
          </a:prstGeom>
        </p:spPr>
      </p:pic>
    </p:spTree>
    <p:extLst>
      <p:ext uri="{BB962C8B-B14F-4D97-AF65-F5344CB8AC3E}">
        <p14:creationId xmlns:p14="http://schemas.microsoft.com/office/powerpoint/2010/main" val="405804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sz="4300" b="1" dirty="0"/>
              <a:t>Reviews improve – a preferred reading</a:t>
            </a:r>
          </a:p>
        </p:txBody>
      </p:sp>
      <p:pic>
        <p:nvPicPr>
          <p:cNvPr id="6" name="Content Placeholder 5">
            <a:extLst>
              <a:ext uri="{FF2B5EF4-FFF2-40B4-BE49-F238E27FC236}">
                <a16:creationId xmlns:a16="http://schemas.microsoft.com/office/drawing/2014/main" id="{C9F48EB2-0DFB-CF02-AAF0-70737A741416}"/>
              </a:ext>
            </a:extLst>
          </p:cNvPr>
          <p:cNvPicPr>
            <a:picLocks noGrp="1" noChangeAspect="1"/>
          </p:cNvPicPr>
          <p:nvPr>
            <p:ph idx="1"/>
          </p:nvPr>
        </p:nvPicPr>
        <p:blipFill>
          <a:blip r:embed="rId2"/>
          <a:stretch>
            <a:fillRect/>
          </a:stretch>
        </p:blipFill>
        <p:spPr>
          <a:xfrm>
            <a:off x="428653" y="1701819"/>
            <a:ext cx="8286693" cy="3454362"/>
          </a:xfrm>
          <a:ln w="38100">
            <a:noFill/>
          </a:ln>
        </p:spPr>
      </p:pic>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3"/>
              </a:rPr>
              <a:t>BBC </a:t>
            </a:r>
            <a:r>
              <a:rPr lang="en-US" sz="800" dirty="0" err="1">
                <a:solidFill>
                  <a:schemeClr val="accent4">
                    <a:lumMod val="75000"/>
                  </a:schemeClr>
                </a:solidFill>
                <a:hlinkClick r:id="rId3"/>
              </a:rPr>
              <a:t>iPlayer</a:t>
            </a:r>
            <a:r>
              <a:rPr lang="en-US" sz="800" dirty="0">
                <a:solidFill>
                  <a:schemeClr val="accent4">
                    <a:lumMod val="75000"/>
                  </a:schemeClr>
                </a:solidFill>
                <a:hlinkClick r:id="rId3"/>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37833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b="1" dirty="0"/>
              <a:t>Trailers for each season</a:t>
            </a:r>
          </a:p>
        </p:txBody>
      </p:sp>
      <p:sp>
        <p:nvSpPr>
          <p:cNvPr id="3" name="Content Placeholder 2"/>
          <p:cNvSpPr>
            <a:spLocks noGrp="1"/>
          </p:cNvSpPr>
          <p:nvPr>
            <p:ph idx="1"/>
          </p:nvPr>
        </p:nvSpPr>
        <p:spPr>
          <a:xfrm>
            <a:off x="235066" y="1357400"/>
            <a:ext cx="8673868" cy="5195799"/>
          </a:xfrm>
          <a:ln w="38100">
            <a:noFill/>
          </a:ln>
        </p:spPr>
        <p:txBody>
          <a:bodyPr>
            <a:normAutofit/>
          </a:bodyPr>
          <a:lstStyle/>
          <a:p>
            <a:pPr marL="0" indent="0">
              <a:buNone/>
            </a:pPr>
            <a:r>
              <a:rPr lang="en-US" dirty="0"/>
              <a:t>Season 1</a:t>
            </a:r>
          </a:p>
          <a:p>
            <a:pPr marL="0" indent="0">
              <a:buNone/>
            </a:pPr>
            <a:endParaRPr lang="en-US" dirty="0"/>
          </a:p>
          <a:p>
            <a:pPr marL="0" indent="0">
              <a:buNone/>
            </a:pPr>
            <a:r>
              <a:rPr lang="en-US" dirty="0"/>
              <a:t>Season 2</a:t>
            </a:r>
          </a:p>
          <a:p>
            <a:pPr marL="0" indent="0">
              <a:buNone/>
            </a:pPr>
            <a:endParaRPr lang="en-US" dirty="0"/>
          </a:p>
          <a:p>
            <a:pPr marL="0" indent="0">
              <a:buNone/>
            </a:pPr>
            <a:r>
              <a:rPr lang="en-US" dirty="0"/>
              <a:t>Season 3</a:t>
            </a:r>
          </a:p>
          <a:p>
            <a:pPr marL="0" indent="0">
              <a:buNone/>
            </a:pPr>
            <a:endParaRPr lang="en-US" dirty="0"/>
          </a:p>
          <a:p>
            <a:pPr marL="0" indent="0">
              <a:buNone/>
            </a:pPr>
            <a:r>
              <a:rPr lang="en-US" dirty="0"/>
              <a:t>Observations? What changes? What stays the same? How are they appealing to different audiences?   </a:t>
            </a:r>
          </a:p>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
        <p:nvSpPr>
          <p:cNvPr id="5" name="Google Shape;1031;p24">
            <a:extLst>
              <a:ext uri="{FF2B5EF4-FFF2-40B4-BE49-F238E27FC236}">
                <a16:creationId xmlns:a16="http://schemas.microsoft.com/office/drawing/2014/main" id="{BBC53A5B-AD36-4DF3-050C-E9BBFB20D877}"/>
              </a:ext>
            </a:extLst>
          </p:cNvPr>
          <p:cNvSpPr/>
          <p:nvPr/>
        </p:nvSpPr>
        <p:spPr>
          <a:xfrm>
            <a:off x="1764191" y="1506776"/>
            <a:ext cx="322876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https://www.youtube.com/watch?v=EM12mcTEI88</a:t>
            </a:r>
            <a:r>
              <a:rPr lang="en-GB" sz="105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6" name="Google Shape;1032;p24">
            <a:extLst>
              <a:ext uri="{FF2B5EF4-FFF2-40B4-BE49-F238E27FC236}">
                <a16:creationId xmlns:a16="http://schemas.microsoft.com/office/drawing/2014/main" id="{488175BA-D204-57FF-4DD6-1044F602982B}"/>
              </a:ext>
            </a:extLst>
          </p:cNvPr>
          <p:cNvSpPr/>
          <p:nvPr/>
        </p:nvSpPr>
        <p:spPr>
          <a:xfrm>
            <a:off x="1764191" y="2502042"/>
            <a:ext cx="324479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https://www.youtube.com/watch?v=W_62ZKR9rK0</a:t>
            </a:r>
            <a:r>
              <a:rPr lang="en-GB" sz="105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7" name="Google Shape;1033;p24">
            <a:extLst>
              <a:ext uri="{FF2B5EF4-FFF2-40B4-BE49-F238E27FC236}">
                <a16:creationId xmlns:a16="http://schemas.microsoft.com/office/drawing/2014/main" id="{FAD87AD9-3E5C-C12E-8570-E29F8494B6C3}"/>
              </a:ext>
            </a:extLst>
          </p:cNvPr>
          <p:cNvSpPr/>
          <p:nvPr/>
        </p:nvSpPr>
        <p:spPr>
          <a:xfrm>
            <a:off x="1764191" y="3530056"/>
            <a:ext cx="321273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xmlns="" val="tx"/>
                    </a:ext>
                  </a:extLst>
                </a:hlinkClick>
              </a:rPr>
              <a:t>https://www.youtube.com/watch?v=tTQhw37GTs8</a:t>
            </a:r>
            <a:r>
              <a:rPr lang="en-GB" sz="105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09293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b="1" dirty="0"/>
              <a:t>Audience ‘pleasures’ task</a:t>
            </a:r>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r>
              <a:rPr lang="en-US" dirty="0"/>
              <a:t>Choose 3 of the ‘pleasures’ below and give examples of how these are developed in the set episode of </a:t>
            </a:r>
            <a:r>
              <a:rPr lang="en-US" i="1" dirty="0"/>
              <a:t>Peaky Blinders</a:t>
            </a:r>
            <a:r>
              <a:rPr lang="en-US" dirty="0"/>
              <a:t>.</a:t>
            </a:r>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
        <p:nvSpPr>
          <p:cNvPr id="5" name="Google Shape;1041;p83">
            <a:extLst>
              <a:ext uri="{FF2B5EF4-FFF2-40B4-BE49-F238E27FC236}">
                <a16:creationId xmlns:a16="http://schemas.microsoft.com/office/drawing/2014/main" id="{9CBD6526-ECAC-BAA0-63DA-0184086ECBDB}"/>
              </a:ext>
            </a:extLst>
          </p:cNvPr>
          <p:cNvSpPr/>
          <p:nvPr/>
        </p:nvSpPr>
        <p:spPr>
          <a:xfrm>
            <a:off x="397753" y="2875972"/>
            <a:ext cx="2002419" cy="1136832"/>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300"/>
              <a:buFont typeface="Arial"/>
              <a:buNone/>
            </a:pPr>
            <a:r>
              <a:rPr lang="en-GB" sz="1300" b="1" i="0" u="none" strike="noStrike" cap="none" dirty="0">
                <a:solidFill>
                  <a:srgbClr val="F2F2F2"/>
                </a:solidFill>
                <a:latin typeface="Arial"/>
                <a:ea typeface="Arial"/>
                <a:cs typeface="Arial"/>
                <a:sym typeface="Arial"/>
              </a:rPr>
              <a:t>Audience expectations of genre</a:t>
            </a:r>
            <a:endParaRPr sz="1300" b="0" i="0" u="none" strike="noStrike" cap="none" dirty="0">
              <a:solidFill>
                <a:srgbClr val="F2F2F2"/>
              </a:solidFill>
              <a:latin typeface="Arial"/>
              <a:ea typeface="Arial"/>
              <a:cs typeface="Arial"/>
              <a:sym typeface="Arial"/>
            </a:endParaRPr>
          </a:p>
          <a:p>
            <a:pPr marL="114300" marR="0" lvl="1" indent="-114300" algn="l" rtl="0">
              <a:lnSpc>
                <a:spcPct val="75000"/>
              </a:lnSpc>
              <a:spcBef>
                <a:spcPts val="360"/>
              </a:spcBef>
              <a:spcAft>
                <a:spcPts val="0"/>
              </a:spcAft>
              <a:buClr>
                <a:srgbClr val="F2F2F2"/>
              </a:buClr>
              <a:buSzPts val="1800"/>
              <a:buFont typeface="Arial"/>
              <a:buChar char="•"/>
            </a:pPr>
            <a:r>
              <a:rPr lang="en-GB" sz="1300" b="0" i="0" u="none" strike="noStrike" cap="none" dirty="0">
                <a:solidFill>
                  <a:srgbClr val="F2F2F2"/>
                </a:solidFill>
                <a:latin typeface="Arial"/>
                <a:ea typeface="Arial"/>
                <a:cs typeface="Arial"/>
                <a:sym typeface="Arial"/>
              </a:rPr>
              <a:t>Pleasure in seeing expectations fulfilled or challenged (Neale).</a:t>
            </a:r>
            <a:endParaRPr sz="1300" b="0" i="0" u="none" strike="noStrike" cap="none" dirty="0">
              <a:solidFill>
                <a:srgbClr val="F2F2F2"/>
              </a:solidFill>
              <a:latin typeface="Arial"/>
              <a:ea typeface="Arial"/>
              <a:cs typeface="Arial"/>
              <a:sym typeface="Arial"/>
            </a:endParaRPr>
          </a:p>
        </p:txBody>
      </p:sp>
      <p:sp>
        <p:nvSpPr>
          <p:cNvPr id="6" name="Google Shape;1042;p83">
            <a:extLst>
              <a:ext uri="{FF2B5EF4-FFF2-40B4-BE49-F238E27FC236}">
                <a16:creationId xmlns:a16="http://schemas.microsoft.com/office/drawing/2014/main" id="{243CF7F0-0031-707A-A9EB-4A314B3FE3AD}"/>
              </a:ext>
            </a:extLst>
          </p:cNvPr>
          <p:cNvSpPr/>
          <p:nvPr/>
        </p:nvSpPr>
        <p:spPr>
          <a:xfrm>
            <a:off x="2589644" y="2877700"/>
            <a:ext cx="1894721" cy="1136832"/>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800"/>
              <a:buFont typeface="Arial"/>
              <a:buNone/>
            </a:pPr>
            <a:r>
              <a:rPr lang="en-GB" sz="1800" b="1" i="0" u="none" strike="noStrike" cap="none" dirty="0">
                <a:solidFill>
                  <a:schemeClr val="lt1"/>
                </a:solidFill>
                <a:latin typeface="Arial"/>
                <a:ea typeface="Arial"/>
                <a:cs typeface="Arial"/>
                <a:sym typeface="Arial"/>
              </a:rPr>
              <a:t>Pleasure of intellectual puzzle</a:t>
            </a:r>
            <a:endParaRPr sz="1800" b="0" i="0" u="none" strike="noStrike" cap="none" dirty="0">
              <a:solidFill>
                <a:schemeClr val="lt1"/>
              </a:solidFill>
              <a:latin typeface="Arial"/>
              <a:ea typeface="Arial"/>
              <a:cs typeface="Arial"/>
              <a:sym typeface="Arial"/>
            </a:endParaRPr>
          </a:p>
          <a:p>
            <a:pPr marL="114300" marR="0" lvl="1" indent="-114300" algn="l" rtl="0">
              <a:lnSpc>
                <a:spcPct val="75000"/>
              </a:lnSpc>
              <a:spcBef>
                <a:spcPts val="360"/>
              </a:spcBef>
              <a:spcAft>
                <a:spcPts val="0"/>
              </a:spcAft>
              <a:buClr>
                <a:schemeClr val="lt1"/>
              </a:buClr>
              <a:buSzPts val="1800"/>
              <a:buFont typeface="Arial"/>
              <a:buChar char="•"/>
            </a:pPr>
            <a:r>
              <a:rPr lang="en-GB" sz="1800" b="0" i="0" u="none" strike="noStrike" cap="none" dirty="0">
                <a:solidFill>
                  <a:schemeClr val="lt1"/>
                </a:solidFill>
                <a:latin typeface="Arial"/>
                <a:ea typeface="Arial"/>
                <a:cs typeface="Arial"/>
                <a:sym typeface="Arial"/>
              </a:rPr>
              <a:t>Enigma codes</a:t>
            </a:r>
            <a:endParaRPr sz="1800" b="0" i="0" u="none" strike="noStrike" cap="none" dirty="0">
              <a:solidFill>
                <a:schemeClr val="lt1"/>
              </a:solidFill>
              <a:latin typeface="Arial"/>
              <a:ea typeface="Arial"/>
              <a:cs typeface="Arial"/>
              <a:sym typeface="Arial"/>
            </a:endParaRPr>
          </a:p>
        </p:txBody>
      </p:sp>
      <p:sp>
        <p:nvSpPr>
          <p:cNvPr id="7" name="Google Shape;1043;p83">
            <a:extLst>
              <a:ext uri="{FF2B5EF4-FFF2-40B4-BE49-F238E27FC236}">
                <a16:creationId xmlns:a16="http://schemas.microsoft.com/office/drawing/2014/main" id="{0CBEDFC3-3231-05E5-4088-633B556AD870}"/>
              </a:ext>
            </a:extLst>
          </p:cNvPr>
          <p:cNvSpPr/>
          <p:nvPr/>
        </p:nvSpPr>
        <p:spPr>
          <a:xfrm>
            <a:off x="4720585" y="2848947"/>
            <a:ext cx="1894721" cy="1136832"/>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800"/>
              <a:buFont typeface="Arial"/>
              <a:buNone/>
            </a:pPr>
            <a:r>
              <a:rPr lang="en-GB" sz="1800" b="1" i="0" u="none" strike="noStrike" cap="none" dirty="0">
                <a:solidFill>
                  <a:schemeClr val="lt1"/>
                </a:solidFill>
                <a:latin typeface="Arial"/>
                <a:ea typeface="Arial"/>
                <a:cs typeface="Arial"/>
                <a:sym typeface="Arial"/>
              </a:rPr>
              <a:t>Realism</a:t>
            </a:r>
            <a:endParaRPr sz="1800" b="0" i="0" u="none" strike="noStrike" cap="none" dirty="0">
              <a:solidFill>
                <a:schemeClr val="lt1"/>
              </a:solidFill>
              <a:latin typeface="Arial"/>
              <a:ea typeface="Arial"/>
              <a:cs typeface="Arial"/>
              <a:sym typeface="Arial"/>
            </a:endParaRPr>
          </a:p>
          <a:p>
            <a:pPr marL="114300" marR="0" lvl="1" indent="-114300" algn="l" rtl="0">
              <a:lnSpc>
                <a:spcPct val="75000"/>
              </a:lnSpc>
              <a:spcBef>
                <a:spcPts val="360"/>
              </a:spcBef>
              <a:spcAft>
                <a:spcPts val="0"/>
              </a:spcAft>
              <a:buClr>
                <a:schemeClr val="lt1"/>
              </a:buClr>
              <a:buSzPts val="1800"/>
              <a:buFont typeface="Arial"/>
              <a:buChar char="•"/>
            </a:pPr>
            <a:r>
              <a:rPr lang="en-GB" sz="1800" b="0" i="0" u="none" strike="noStrike" cap="none" dirty="0">
                <a:solidFill>
                  <a:schemeClr val="lt1"/>
                </a:solidFill>
                <a:latin typeface="Arial"/>
                <a:ea typeface="Arial"/>
                <a:cs typeface="Arial"/>
                <a:sym typeface="Arial"/>
              </a:rPr>
              <a:t>Creates audience empathy and identification</a:t>
            </a:r>
            <a:endParaRPr sz="1800" b="0" i="0" u="none" strike="noStrike" cap="none" dirty="0">
              <a:solidFill>
                <a:schemeClr val="lt1"/>
              </a:solidFill>
              <a:latin typeface="Arial"/>
              <a:ea typeface="Arial"/>
              <a:cs typeface="Arial"/>
              <a:sym typeface="Arial"/>
            </a:endParaRPr>
          </a:p>
        </p:txBody>
      </p:sp>
      <p:sp>
        <p:nvSpPr>
          <p:cNvPr id="8" name="Google Shape;1044;p83">
            <a:extLst>
              <a:ext uri="{FF2B5EF4-FFF2-40B4-BE49-F238E27FC236}">
                <a16:creationId xmlns:a16="http://schemas.microsoft.com/office/drawing/2014/main" id="{31007B9A-D0EE-4F0A-EC98-63A8141D22A3}"/>
              </a:ext>
            </a:extLst>
          </p:cNvPr>
          <p:cNvSpPr/>
          <p:nvPr/>
        </p:nvSpPr>
        <p:spPr>
          <a:xfrm>
            <a:off x="6851526" y="2875972"/>
            <a:ext cx="1894721" cy="1136832"/>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Star/character identification</a:t>
            </a:r>
            <a:endParaRPr sz="1800" b="0" i="0" u="none" strike="noStrike" cap="none">
              <a:solidFill>
                <a:schemeClr val="lt1"/>
              </a:solidFill>
              <a:latin typeface="Arial"/>
              <a:ea typeface="Arial"/>
              <a:cs typeface="Arial"/>
              <a:sym typeface="Arial"/>
            </a:endParaRPr>
          </a:p>
        </p:txBody>
      </p:sp>
      <p:sp>
        <p:nvSpPr>
          <p:cNvPr id="9" name="Google Shape;1045;p83">
            <a:extLst>
              <a:ext uri="{FF2B5EF4-FFF2-40B4-BE49-F238E27FC236}">
                <a16:creationId xmlns:a16="http://schemas.microsoft.com/office/drawing/2014/main" id="{E951135E-21CE-6BAA-1A48-EE3BEC7EA6C2}"/>
              </a:ext>
            </a:extLst>
          </p:cNvPr>
          <p:cNvSpPr/>
          <p:nvPr/>
        </p:nvSpPr>
        <p:spPr>
          <a:xfrm>
            <a:off x="505451" y="4283590"/>
            <a:ext cx="1894721" cy="1136832"/>
          </a:xfrm>
          <a:prstGeom prst="rect">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GB" sz="1800" b="1" i="0" u="none" strike="noStrike" cap="none" dirty="0">
                <a:solidFill>
                  <a:schemeClr val="lt1"/>
                </a:solidFill>
                <a:latin typeface="Arial"/>
                <a:ea typeface="Arial"/>
                <a:cs typeface="Arial"/>
                <a:sym typeface="Arial"/>
              </a:rPr>
              <a:t>Escapism/</a:t>
            </a:r>
            <a:endParaRPr sz="1400" b="0" i="0" u="none" strike="noStrike" cap="none" dirty="0">
              <a:solidFill>
                <a:srgbClr val="000000"/>
              </a:solidFill>
              <a:latin typeface="Arial"/>
              <a:ea typeface="Arial"/>
              <a:cs typeface="Arial"/>
              <a:sym typeface="Arial"/>
            </a:endParaRPr>
          </a:p>
          <a:p>
            <a:pPr marL="0" marR="0" lvl="0" indent="0" algn="ctr" rtl="0">
              <a:lnSpc>
                <a:spcPct val="85000"/>
              </a:lnSpc>
              <a:spcBef>
                <a:spcPts val="0"/>
              </a:spcBef>
              <a:spcAft>
                <a:spcPts val="0"/>
              </a:spcAft>
              <a:buClr>
                <a:srgbClr val="000000"/>
              </a:buClr>
              <a:buSzPts val="1800"/>
              <a:buFont typeface="Arial"/>
              <a:buNone/>
            </a:pPr>
            <a:r>
              <a:rPr lang="en-GB" sz="1800" b="1" i="0" u="none" strike="noStrike" cap="none" dirty="0">
                <a:solidFill>
                  <a:schemeClr val="lt1"/>
                </a:solidFill>
                <a:latin typeface="Arial"/>
                <a:ea typeface="Arial"/>
                <a:cs typeface="Arial"/>
                <a:sym typeface="Arial"/>
              </a:rPr>
              <a:t>Diversion</a:t>
            </a:r>
            <a:r>
              <a:rPr lang="en-GB" sz="1800" b="0" i="0" u="none" strike="noStrike" cap="none" dirty="0">
                <a:solidFill>
                  <a:schemeClr val="lt1"/>
                </a:solidFill>
                <a:latin typeface="Arial"/>
                <a:ea typeface="Arial"/>
                <a:cs typeface="Arial"/>
                <a:sym typeface="Arial"/>
              </a:rPr>
              <a:t> </a:t>
            </a:r>
            <a:endParaRPr sz="1800" b="0" i="0" u="none" strike="noStrike" cap="none" dirty="0">
              <a:solidFill>
                <a:schemeClr val="lt1"/>
              </a:solidFill>
              <a:latin typeface="Arial"/>
              <a:ea typeface="Arial"/>
              <a:cs typeface="Arial"/>
              <a:sym typeface="Arial"/>
            </a:endParaRPr>
          </a:p>
        </p:txBody>
      </p:sp>
      <p:sp>
        <p:nvSpPr>
          <p:cNvPr id="10" name="Google Shape;1046;p83">
            <a:extLst>
              <a:ext uri="{FF2B5EF4-FFF2-40B4-BE49-F238E27FC236}">
                <a16:creationId xmlns:a16="http://schemas.microsoft.com/office/drawing/2014/main" id="{AD4C5D44-0ADD-B996-0591-53CC5F56446A}"/>
              </a:ext>
            </a:extLst>
          </p:cNvPr>
          <p:cNvSpPr/>
          <p:nvPr/>
        </p:nvSpPr>
        <p:spPr>
          <a:xfrm>
            <a:off x="2589644" y="4234323"/>
            <a:ext cx="1894721" cy="1136832"/>
          </a:xfrm>
          <a:prstGeom prst="rect">
            <a:avLst/>
          </a:prstGeom>
          <a:solidFill>
            <a:srgbClr val="F1BAA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Nostalgia</a:t>
            </a:r>
            <a:endParaRPr sz="1800" b="0" i="0" u="none" strike="noStrike" cap="none">
              <a:solidFill>
                <a:schemeClr val="lt1"/>
              </a:solidFill>
              <a:latin typeface="Arial"/>
              <a:ea typeface="Arial"/>
              <a:cs typeface="Arial"/>
              <a:sym typeface="Arial"/>
            </a:endParaRPr>
          </a:p>
        </p:txBody>
      </p:sp>
      <p:sp>
        <p:nvSpPr>
          <p:cNvPr id="11" name="Google Shape;1047;p83">
            <a:extLst>
              <a:ext uri="{FF2B5EF4-FFF2-40B4-BE49-F238E27FC236}">
                <a16:creationId xmlns:a16="http://schemas.microsoft.com/office/drawing/2014/main" id="{6E983793-3D73-2826-D97A-CBC9A6664D1A}"/>
              </a:ext>
            </a:extLst>
          </p:cNvPr>
          <p:cNvSpPr/>
          <p:nvPr/>
        </p:nvSpPr>
        <p:spPr>
          <a:xfrm>
            <a:off x="4773684" y="4219946"/>
            <a:ext cx="1894721" cy="1136832"/>
          </a:xfrm>
          <a:prstGeom prst="rect">
            <a:avLst/>
          </a:prstGeom>
          <a:solidFill>
            <a:srgbClr val="F489F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GB" sz="1800" b="1" i="0" u="none" strike="noStrike" cap="none" dirty="0">
                <a:solidFill>
                  <a:schemeClr val="lt1"/>
                </a:solidFill>
                <a:latin typeface="Arial"/>
                <a:ea typeface="Arial"/>
                <a:cs typeface="Arial"/>
                <a:sym typeface="Arial"/>
              </a:rPr>
              <a:t>Safety</a:t>
            </a:r>
            <a:endParaRPr sz="1800" b="0" i="0" u="none" strike="noStrike" cap="none" dirty="0">
              <a:solidFill>
                <a:schemeClr val="lt1"/>
              </a:solidFill>
              <a:latin typeface="Arial"/>
              <a:ea typeface="Arial"/>
              <a:cs typeface="Arial"/>
              <a:sym typeface="Arial"/>
            </a:endParaRPr>
          </a:p>
        </p:txBody>
      </p:sp>
      <p:sp>
        <p:nvSpPr>
          <p:cNvPr id="12" name="Google Shape;1048;p83">
            <a:extLst>
              <a:ext uri="{FF2B5EF4-FFF2-40B4-BE49-F238E27FC236}">
                <a16:creationId xmlns:a16="http://schemas.microsoft.com/office/drawing/2014/main" id="{F77D2975-7F16-5909-E75E-561781EDD57D}"/>
              </a:ext>
            </a:extLst>
          </p:cNvPr>
          <p:cNvSpPr/>
          <p:nvPr/>
        </p:nvSpPr>
        <p:spPr>
          <a:xfrm>
            <a:off x="6857877" y="4219946"/>
            <a:ext cx="1981083" cy="1136832"/>
          </a:xfrm>
          <a:prstGeom prst="rect">
            <a:avLst/>
          </a:prstGeom>
          <a:solidFill>
            <a:srgbClr val="C00000"/>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800"/>
              <a:buFont typeface="Arial"/>
              <a:buNone/>
            </a:pPr>
            <a:r>
              <a:rPr lang="en-GB" sz="1800" b="1" i="0" u="none" strike="noStrike" cap="none" dirty="0">
                <a:solidFill>
                  <a:srgbClr val="F2F2F2"/>
                </a:solidFill>
                <a:latin typeface="Arial"/>
                <a:ea typeface="Arial"/>
                <a:cs typeface="Arial"/>
                <a:sym typeface="Arial"/>
              </a:rPr>
              <a:t>Moral messages</a:t>
            </a:r>
            <a:endParaRPr sz="1800" b="0" i="0" u="none" strike="noStrike" cap="none" dirty="0">
              <a:solidFill>
                <a:srgbClr val="F2F2F2"/>
              </a:solidFill>
              <a:latin typeface="Arial"/>
              <a:ea typeface="Arial"/>
              <a:cs typeface="Arial"/>
              <a:sym typeface="Arial"/>
            </a:endParaRPr>
          </a:p>
          <a:p>
            <a:pPr marL="114300" marR="0" lvl="1" indent="-114300" algn="l" rtl="0">
              <a:lnSpc>
                <a:spcPct val="75000"/>
              </a:lnSpc>
              <a:spcBef>
                <a:spcPts val="360"/>
              </a:spcBef>
              <a:spcAft>
                <a:spcPts val="0"/>
              </a:spcAft>
              <a:buClr>
                <a:srgbClr val="F2F2F2"/>
              </a:buClr>
              <a:buSzPts val="1800"/>
              <a:buFont typeface="Arial"/>
              <a:buChar char="•"/>
            </a:pPr>
            <a:r>
              <a:rPr lang="en-GB" sz="1800" b="0" i="0" u="none" strike="noStrike" cap="none" dirty="0">
                <a:solidFill>
                  <a:srgbClr val="F2F2F2"/>
                </a:solidFill>
                <a:latin typeface="Arial"/>
                <a:ea typeface="Arial"/>
                <a:cs typeface="Arial"/>
                <a:sym typeface="Arial"/>
              </a:rPr>
              <a:t>-Reinforces dominant ideologies</a:t>
            </a:r>
            <a:endParaRPr sz="1800" b="0" i="0" u="none" strike="noStrike" cap="none" dirty="0">
              <a:solidFill>
                <a:srgbClr val="F2F2F2"/>
              </a:solidFill>
              <a:latin typeface="Arial"/>
              <a:ea typeface="Arial"/>
              <a:cs typeface="Arial"/>
              <a:sym typeface="Arial"/>
            </a:endParaRPr>
          </a:p>
        </p:txBody>
      </p:sp>
      <p:sp>
        <p:nvSpPr>
          <p:cNvPr id="13" name="Google Shape;1049;p83">
            <a:extLst>
              <a:ext uri="{FF2B5EF4-FFF2-40B4-BE49-F238E27FC236}">
                <a16:creationId xmlns:a16="http://schemas.microsoft.com/office/drawing/2014/main" id="{49412E2E-6C29-F1E4-7B44-AE6BB2EC2582}"/>
              </a:ext>
            </a:extLst>
          </p:cNvPr>
          <p:cNvSpPr/>
          <p:nvPr/>
        </p:nvSpPr>
        <p:spPr>
          <a:xfrm>
            <a:off x="2658345" y="5590946"/>
            <a:ext cx="1894721" cy="1136832"/>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800"/>
              <a:buFont typeface="Arial"/>
              <a:buNone/>
            </a:pPr>
            <a:r>
              <a:rPr lang="en-GB" sz="1800" b="1" i="0" u="none" strike="noStrike" cap="none" dirty="0">
                <a:solidFill>
                  <a:srgbClr val="F2F2F2"/>
                </a:solidFill>
                <a:latin typeface="Arial"/>
                <a:ea typeface="Arial"/>
                <a:cs typeface="Arial"/>
                <a:sym typeface="Arial"/>
              </a:rPr>
              <a:t>Catharsis</a:t>
            </a:r>
            <a:endParaRPr sz="1800" b="0" i="0" u="none" strike="noStrike" cap="none" dirty="0">
              <a:solidFill>
                <a:srgbClr val="F2F2F2"/>
              </a:solidFill>
              <a:latin typeface="Arial"/>
              <a:ea typeface="Arial"/>
              <a:cs typeface="Arial"/>
              <a:sym typeface="Arial"/>
            </a:endParaRPr>
          </a:p>
          <a:p>
            <a:pPr marR="0" lvl="1" algn="l" rtl="0">
              <a:lnSpc>
                <a:spcPct val="75000"/>
              </a:lnSpc>
              <a:spcBef>
                <a:spcPts val="360"/>
              </a:spcBef>
              <a:spcAft>
                <a:spcPts val="0"/>
              </a:spcAft>
              <a:buClr>
                <a:srgbClr val="F2F2F2"/>
              </a:buClr>
              <a:buSzPts val="1800"/>
            </a:pPr>
            <a:r>
              <a:rPr lang="en-GB" sz="1600" b="0" i="0" u="none" strike="noStrike" cap="none" dirty="0">
                <a:solidFill>
                  <a:srgbClr val="F2F2F2"/>
                </a:solidFill>
                <a:latin typeface="Arial"/>
                <a:ea typeface="Arial"/>
                <a:cs typeface="Arial"/>
                <a:sym typeface="Arial"/>
              </a:rPr>
              <a:t>Emotional release, e.g. being made to cry</a:t>
            </a:r>
            <a:endParaRPr sz="1600" b="0" i="0" u="none" strike="noStrike" cap="none" dirty="0">
              <a:solidFill>
                <a:srgbClr val="F2F2F2"/>
              </a:solidFill>
              <a:latin typeface="Arial"/>
              <a:ea typeface="Arial"/>
              <a:cs typeface="Arial"/>
              <a:sym typeface="Arial"/>
            </a:endParaRPr>
          </a:p>
        </p:txBody>
      </p:sp>
      <p:sp>
        <p:nvSpPr>
          <p:cNvPr id="14" name="Google Shape;1050;p83">
            <a:extLst>
              <a:ext uri="{FF2B5EF4-FFF2-40B4-BE49-F238E27FC236}">
                <a16:creationId xmlns:a16="http://schemas.microsoft.com/office/drawing/2014/main" id="{8017337C-16D9-4FC0-285D-38F81B0F3B8F}"/>
              </a:ext>
            </a:extLst>
          </p:cNvPr>
          <p:cNvSpPr/>
          <p:nvPr/>
        </p:nvSpPr>
        <p:spPr>
          <a:xfrm>
            <a:off x="4826811" y="5590946"/>
            <a:ext cx="1894721" cy="1136832"/>
          </a:xfrm>
          <a:prstGeom prst="rect">
            <a:avLst/>
          </a:prstGeom>
          <a:solidFill>
            <a:srgbClr val="7030A0"/>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800"/>
              <a:buFont typeface="Arial"/>
              <a:buNone/>
            </a:pPr>
            <a:r>
              <a:rPr lang="en-GB" sz="1800" b="1" i="0" u="none" strike="noStrike" cap="none" dirty="0">
                <a:solidFill>
                  <a:srgbClr val="F2F2F2"/>
                </a:solidFill>
                <a:latin typeface="Arial"/>
                <a:ea typeface="Arial"/>
                <a:cs typeface="Arial"/>
                <a:sym typeface="Arial"/>
              </a:rPr>
              <a:t>Scopophilia</a:t>
            </a:r>
            <a:endParaRPr sz="1800" b="0" i="0" u="none" strike="noStrike" cap="none" dirty="0">
              <a:solidFill>
                <a:srgbClr val="F2F2F2"/>
              </a:solidFill>
              <a:latin typeface="Arial"/>
              <a:ea typeface="Arial"/>
              <a:cs typeface="Arial"/>
              <a:sym typeface="Arial"/>
            </a:endParaRPr>
          </a:p>
          <a:p>
            <a:pPr marL="114300" marR="0" lvl="1" indent="-114300" algn="l" rtl="0">
              <a:lnSpc>
                <a:spcPct val="75000"/>
              </a:lnSpc>
              <a:spcBef>
                <a:spcPts val="360"/>
              </a:spcBef>
              <a:spcAft>
                <a:spcPts val="0"/>
              </a:spcAft>
              <a:buClr>
                <a:srgbClr val="F2F2F2"/>
              </a:buClr>
              <a:buSzPts val="1800"/>
              <a:buFont typeface="Arial"/>
              <a:buChar char="•"/>
            </a:pPr>
            <a:r>
              <a:rPr lang="en-GB" sz="1800" b="0" i="0" u="none" strike="noStrike" cap="none" dirty="0">
                <a:solidFill>
                  <a:srgbClr val="F2F2F2"/>
                </a:solidFill>
                <a:latin typeface="Arial"/>
                <a:ea typeface="Arial"/>
                <a:cs typeface="Arial"/>
                <a:sym typeface="Arial"/>
              </a:rPr>
              <a:t>Pleasure of looking</a:t>
            </a:r>
            <a:endParaRPr sz="1800" b="0" i="0" u="none" strike="noStrike" cap="none" dirty="0">
              <a:solidFill>
                <a:srgbClr val="F2F2F2"/>
              </a:solidFill>
              <a:latin typeface="Arial"/>
              <a:ea typeface="Arial"/>
              <a:cs typeface="Arial"/>
              <a:sym typeface="Arial"/>
            </a:endParaRPr>
          </a:p>
        </p:txBody>
      </p:sp>
    </p:spTree>
    <p:extLst>
      <p:ext uri="{BB962C8B-B14F-4D97-AF65-F5344CB8AC3E}">
        <p14:creationId xmlns:p14="http://schemas.microsoft.com/office/powerpoint/2010/main" val="3915668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3449"/>
            <a:ext cx="9144000" cy="846306"/>
          </a:xfrm>
          <a:solidFill>
            <a:srgbClr val="39E3E7"/>
          </a:solidFill>
        </p:spPr>
        <p:txBody>
          <a:bodyPr>
            <a:normAutofit/>
          </a:bodyPr>
          <a:lstStyle/>
          <a:p>
            <a:pPr algn="ctr"/>
            <a:r>
              <a:rPr lang="en-GB" b="1" dirty="0" smtClean="0"/>
              <a:t>Two audience theories to finish</a:t>
            </a:r>
            <a:endParaRPr lang="en-GB" b="1"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242649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b="1" dirty="0" smtClean="0"/>
              <a:t>Reception theory – Stuart Hall</a:t>
            </a:r>
            <a:endParaRPr lang="en-GB" b="1" dirty="0"/>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
        <p:nvSpPr>
          <p:cNvPr id="5" name="Google Shape;1056;p85"/>
          <p:cNvSpPr/>
          <p:nvPr/>
        </p:nvSpPr>
        <p:spPr>
          <a:xfrm>
            <a:off x="179512" y="1534262"/>
            <a:ext cx="2232248" cy="122773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GB" sz="1800" b="1" i="0" u="none" strike="noStrike" cap="none" dirty="0">
                <a:solidFill>
                  <a:srgbClr val="F2F2F2"/>
                </a:solidFill>
                <a:latin typeface="Arial"/>
                <a:ea typeface="Arial"/>
                <a:cs typeface="Arial"/>
                <a:sym typeface="Arial"/>
              </a:rPr>
              <a:t>Preferred reading </a:t>
            </a:r>
            <a:endParaRPr sz="1400" b="0" i="0" u="none" strike="noStrike" cap="none" dirty="0">
              <a:solidFill>
                <a:srgbClr val="000000"/>
              </a:solidFill>
              <a:latin typeface="Arial"/>
              <a:ea typeface="Arial"/>
              <a:cs typeface="Arial"/>
              <a:sym typeface="Arial"/>
            </a:endParaRPr>
          </a:p>
        </p:txBody>
      </p:sp>
      <p:sp>
        <p:nvSpPr>
          <p:cNvPr id="7" name="Google Shape;1059;p85"/>
          <p:cNvSpPr/>
          <p:nvPr/>
        </p:nvSpPr>
        <p:spPr>
          <a:xfrm>
            <a:off x="179512" y="3391194"/>
            <a:ext cx="2232248" cy="1227736"/>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GB" sz="1800" b="1" i="0" u="none" strike="noStrike" cap="none" dirty="0">
                <a:solidFill>
                  <a:schemeClr val="lt1"/>
                </a:solidFill>
                <a:latin typeface="Arial"/>
                <a:ea typeface="Arial"/>
                <a:cs typeface="Arial"/>
                <a:sym typeface="Arial"/>
              </a:rPr>
              <a:t>Oppositional readings – </a:t>
            </a:r>
            <a:endParaRPr sz="1800" b="0" i="0" u="none" strike="noStrike" cap="none" dirty="0">
              <a:solidFill>
                <a:schemeClr val="lt1"/>
              </a:solidFill>
              <a:latin typeface="Arial"/>
              <a:ea typeface="Arial"/>
              <a:cs typeface="Arial"/>
              <a:sym typeface="Arial"/>
            </a:endParaRPr>
          </a:p>
        </p:txBody>
      </p:sp>
      <p:sp>
        <p:nvSpPr>
          <p:cNvPr id="8" name="Google Shape;1060;p85"/>
          <p:cNvSpPr/>
          <p:nvPr/>
        </p:nvSpPr>
        <p:spPr>
          <a:xfrm rot="5400000">
            <a:off x="2914016" y="2888938"/>
            <a:ext cx="1227736" cy="2232248"/>
          </a:xfrm>
          <a:prstGeom prst="round2SameRect">
            <a:avLst>
              <a:gd name="adj1" fmla="val 16667"/>
              <a:gd name="adj2" fmla="val 0"/>
            </a:avLst>
          </a:prstGeom>
          <a:solidFill>
            <a:srgbClr val="FF0000"/>
          </a:solidFill>
          <a:ln w="25400" cap="flat" cmpd="sng">
            <a:solidFill>
              <a:srgbClr val="FFF1D2">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062;p85"/>
          <p:cNvSpPr/>
          <p:nvPr/>
        </p:nvSpPr>
        <p:spPr>
          <a:xfrm>
            <a:off x="179512" y="5248126"/>
            <a:ext cx="2232248" cy="1227736"/>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GB" sz="1800" b="1" i="0" u="none" strike="noStrike" cap="none" dirty="0">
                <a:solidFill>
                  <a:schemeClr val="lt1"/>
                </a:solidFill>
                <a:latin typeface="Arial"/>
                <a:ea typeface="Arial"/>
                <a:cs typeface="Arial"/>
                <a:sym typeface="Arial"/>
              </a:rPr>
              <a:t>Negotiated reading – </a:t>
            </a:r>
            <a:endParaRPr sz="1800" b="0" i="0" u="none" strike="noStrike" cap="none" dirty="0">
              <a:solidFill>
                <a:schemeClr val="lt1"/>
              </a:solidFill>
              <a:latin typeface="Arial"/>
              <a:ea typeface="Arial"/>
              <a:cs typeface="Arial"/>
              <a:sym typeface="Arial"/>
            </a:endParaRPr>
          </a:p>
        </p:txBody>
      </p:sp>
      <p:sp>
        <p:nvSpPr>
          <p:cNvPr id="10" name="Google Shape;1063;p85"/>
          <p:cNvSpPr/>
          <p:nvPr/>
        </p:nvSpPr>
        <p:spPr>
          <a:xfrm rot="5400000">
            <a:off x="2914016" y="4745870"/>
            <a:ext cx="1227736" cy="2232248"/>
          </a:xfrm>
          <a:prstGeom prst="round2SameRect">
            <a:avLst>
              <a:gd name="adj1" fmla="val 16667"/>
              <a:gd name="adj2" fmla="val 0"/>
            </a:avLst>
          </a:prstGeom>
          <a:solidFill>
            <a:srgbClr val="FFC000"/>
          </a:solidFill>
          <a:ln w="25400" cap="flat" cmpd="sng">
            <a:solidFill>
              <a:srgbClr val="D2FFF1">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058;p85"/>
          <p:cNvSpPr txBox="1"/>
          <p:nvPr/>
        </p:nvSpPr>
        <p:spPr>
          <a:xfrm>
            <a:off x="2435073" y="3431844"/>
            <a:ext cx="2172315" cy="1107870"/>
          </a:xfrm>
          <a:prstGeom prst="rect">
            <a:avLst/>
          </a:prstGeom>
          <a:noFill/>
          <a:ln>
            <a:noFill/>
          </a:ln>
        </p:spPr>
        <p:txBody>
          <a:bodyPr spcFirstLastPara="1" wrap="square" lIns="91425" tIns="45700" rIns="91425" bIns="45700" anchor="ctr" anchorCtr="0">
            <a:noAutofit/>
          </a:bodyPr>
          <a:lstStyle/>
          <a:p>
            <a:pPr marL="114300" marR="0" lvl="1" indent="-114300" algn="l" rtl="0">
              <a:lnSpc>
                <a:spcPct val="75000"/>
              </a:lnSpc>
              <a:spcBef>
                <a:spcPts val="0"/>
              </a:spcBef>
              <a:spcAft>
                <a:spcPts val="0"/>
              </a:spcAft>
              <a:buClr>
                <a:srgbClr val="FF1F1F"/>
              </a:buClr>
              <a:buSzPts val="1800"/>
              <a:buFont typeface="Arial"/>
              <a:buChar char="•"/>
            </a:pPr>
            <a:r>
              <a:rPr lang="en-GB" sz="1600" b="1" i="0" u="none" strike="noStrike" cap="none" dirty="0" smtClean="0">
                <a:latin typeface="Arial"/>
                <a:ea typeface="Arial"/>
                <a:cs typeface="Arial"/>
                <a:sym typeface="Arial"/>
              </a:rPr>
              <a:t>When audience members completely reject the preferred reading of the text</a:t>
            </a:r>
            <a:endParaRPr sz="1600" b="0" i="0" u="none" strike="noStrike" cap="none" dirty="0">
              <a:latin typeface="Arial"/>
              <a:ea typeface="Arial"/>
              <a:cs typeface="Arial"/>
              <a:sym typeface="Arial"/>
            </a:endParaRPr>
          </a:p>
        </p:txBody>
      </p:sp>
      <p:sp>
        <p:nvSpPr>
          <p:cNvPr id="12" name="Google Shape;1058;p85"/>
          <p:cNvSpPr txBox="1"/>
          <p:nvPr/>
        </p:nvSpPr>
        <p:spPr>
          <a:xfrm>
            <a:off x="2508313" y="5421901"/>
            <a:ext cx="2172315" cy="1107870"/>
          </a:xfrm>
          <a:prstGeom prst="rect">
            <a:avLst/>
          </a:prstGeom>
          <a:noFill/>
          <a:ln>
            <a:noFill/>
          </a:ln>
        </p:spPr>
        <p:txBody>
          <a:bodyPr spcFirstLastPara="1" wrap="square" lIns="91425" tIns="45700" rIns="91425" bIns="45700" anchor="ctr" anchorCtr="0">
            <a:noAutofit/>
          </a:bodyPr>
          <a:lstStyle/>
          <a:p>
            <a:pPr marL="0" lvl="1">
              <a:lnSpc>
                <a:spcPct val="75000"/>
              </a:lnSpc>
              <a:buClr>
                <a:srgbClr val="FF1F1F"/>
              </a:buClr>
              <a:buSzPts val="1800"/>
            </a:pPr>
            <a:r>
              <a:rPr lang="en-US" sz="1300" b="1" dirty="0">
                <a:latin typeface="Arial"/>
                <a:ea typeface="Arial"/>
                <a:cs typeface="Arial"/>
                <a:sym typeface="Arial"/>
              </a:rPr>
              <a:t>Midway between a preferred and oppositional reading - the audience engages with some aspects of the preferred reading, but not others.</a:t>
            </a:r>
            <a:endParaRPr lang="en-US" sz="1300" dirty="0">
              <a:latin typeface="Arial"/>
              <a:ea typeface="Arial"/>
              <a:cs typeface="Arial"/>
              <a:sym typeface="Arial"/>
            </a:endParaRPr>
          </a:p>
          <a:p>
            <a:pPr marL="0" marR="0" lvl="1" algn="l" rtl="0">
              <a:lnSpc>
                <a:spcPct val="75000"/>
              </a:lnSpc>
              <a:spcBef>
                <a:spcPts val="0"/>
              </a:spcBef>
              <a:spcAft>
                <a:spcPts val="0"/>
              </a:spcAft>
              <a:buClr>
                <a:srgbClr val="FF1F1F"/>
              </a:buClr>
              <a:buSzPts val="1800"/>
            </a:pPr>
            <a:endParaRPr sz="1300" b="0" i="0" u="none" strike="noStrike" cap="none" dirty="0">
              <a:latin typeface="Arial"/>
              <a:ea typeface="Arial"/>
              <a:cs typeface="Arial"/>
              <a:sym typeface="Arial"/>
            </a:endParaRPr>
          </a:p>
        </p:txBody>
      </p:sp>
      <p:sp>
        <p:nvSpPr>
          <p:cNvPr id="13" name="Google Shape;1060;p85"/>
          <p:cNvSpPr/>
          <p:nvPr/>
        </p:nvSpPr>
        <p:spPr>
          <a:xfrm rot="5400000">
            <a:off x="2914016" y="1061031"/>
            <a:ext cx="1227736" cy="2232248"/>
          </a:xfrm>
          <a:prstGeom prst="round2SameRect">
            <a:avLst>
              <a:gd name="adj1" fmla="val 16667"/>
              <a:gd name="adj2" fmla="val 0"/>
            </a:avLst>
          </a:prstGeom>
          <a:solidFill>
            <a:schemeClr val="accent1"/>
          </a:solidFill>
          <a:ln w="25400" cap="flat" cmpd="sng">
            <a:solidFill>
              <a:srgbClr val="FFF1D2">
                <a:alpha val="89019"/>
              </a:srgbClr>
            </a:solidFill>
            <a:prstDash val="solid"/>
            <a:round/>
            <a:headEnd type="none" w="sm" len="sm"/>
            <a:tailEnd type="none" w="sm" len="sm"/>
          </a:ln>
        </p:spPr>
        <p:txBody>
          <a:bodyPr spcFirstLastPara="1" vert="vert270" wrap="square" lIns="91425" tIns="91425" rIns="91425" bIns="91425" anchor="ctr" anchorCtr="0">
            <a:noAutofit/>
          </a:bodyPr>
          <a:lstStyle/>
          <a:p>
            <a:pPr marL="0" lvl="1">
              <a:lnSpc>
                <a:spcPct val="75000"/>
              </a:lnSpc>
              <a:buClr>
                <a:srgbClr val="FF1F1F"/>
              </a:buClr>
              <a:buSzPts val="1800"/>
            </a:pPr>
            <a:r>
              <a:rPr lang="en-US" sz="1600" b="1">
                <a:latin typeface="Arial"/>
                <a:ea typeface="Arial"/>
                <a:cs typeface="Arial"/>
                <a:sym typeface="Arial"/>
              </a:rPr>
              <a:t>What the producers of a media text want an audience to think or feel as they watch.</a:t>
            </a:r>
            <a:endParaRPr lang="en-US" sz="1600" dirty="0">
              <a:latin typeface="Arial"/>
              <a:ea typeface="Arial"/>
              <a:cs typeface="Arial"/>
              <a:sym typeface="Arial"/>
            </a:endParaRPr>
          </a:p>
        </p:txBody>
      </p:sp>
      <p:sp>
        <p:nvSpPr>
          <p:cNvPr id="14" name="Google Shape;1065;p85"/>
          <p:cNvSpPr txBox="1">
            <a:spLocks/>
          </p:cNvSpPr>
          <p:nvPr/>
        </p:nvSpPr>
        <p:spPr>
          <a:xfrm>
            <a:off x="5182304" y="2286000"/>
            <a:ext cx="3566160" cy="4023360"/>
          </a:xfrm>
          <a:prstGeom prst="rect">
            <a:avLst/>
          </a:prstGeom>
          <a:noFill/>
          <a:ln>
            <a:noFill/>
          </a:ln>
        </p:spPr>
        <p:txBody>
          <a:bodyPr spcFirstLastPara="1" wrap="square" lIns="91425" tIns="91425" rIns="91425" bIns="9142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buSzPts val="1600"/>
              <a:buFont typeface="Arial" panose="020B0604020202020204" pitchFamily="34" charset="0"/>
              <a:buNone/>
            </a:pPr>
            <a:r>
              <a:rPr lang="en-US" sz="1600" smtClean="0"/>
              <a:t>What do you think could be the preferred readings of </a:t>
            </a:r>
            <a:r>
              <a:rPr lang="en-US" sz="1600" i="1" smtClean="0"/>
              <a:t>Peaky Blinders</a:t>
            </a:r>
            <a:r>
              <a:rPr lang="en-US" sz="1600" smtClean="0"/>
              <a:t>?</a:t>
            </a:r>
            <a:endParaRPr lang="en-US" smtClean="0"/>
          </a:p>
          <a:p>
            <a:pPr marL="0" lvl="1" indent="0">
              <a:lnSpc>
                <a:spcPct val="120000"/>
              </a:lnSpc>
              <a:spcBef>
                <a:spcPts val="1600"/>
              </a:spcBef>
              <a:buSzPts val="1600"/>
              <a:buFont typeface="Arial" panose="020B0604020202020204" pitchFamily="34" charset="0"/>
              <a:buNone/>
            </a:pPr>
            <a:endParaRPr lang="en-US" sz="1600" smtClean="0"/>
          </a:p>
          <a:p>
            <a:pPr marL="0" lvl="1" indent="0">
              <a:lnSpc>
                <a:spcPct val="120000"/>
              </a:lnSpc>
              <a:spcBef>
                <a:spcPts val="1600"/>
              </a:spcBef>
              <a:buSzPts val="1600"/>
              <a:buFont typeface="Arial" panose="020B0604020202020204" pitchFamily="34" charset="0"/>
              <a:buNone/>
            </a:pPr>
            <a:r>
              <a:rPr lang="en-US" sz="1600" smtClean="0"/>
              <a:t>What could be the negotiated/oppositional readings?</a:t>
            </a:r>
            <a:endParaRPr lang="en-US" smtClean="0"/>
          </a:p>
          <a:p>
            <a:pPr marL="0" indent="0">
              <a:lnSpc>
                <a:spcPct val="120000"/>
              </a:lnSpc>
              <a:spcBef>
                <a:spcPts val="1600"/>
              </a:spcBef>
              <a:buSzPts val="1800"/>
              <a:buFont typeface="Arial" panose="020B0604020202020204" pitchFamily="34" charset="0"/>
              <a:buNone/>
            </a:pPr>
            <a:endParaRPr lang="en-US" dirty="0"/>
          </a:p>
        </p:txBody>
      </p:sp>
    </p:spTree>
    <p:extLst>
      <p:ext uri="{BB962C8B-B14F-4D97-AF65-F5344CB8AC3E}">
        <p14:creationId xmlns:p14="http://schemas.microsoft.com/office/powerpoint/2010/main" val="53777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sz="4200" b="1" dirty="0" smtClean="0"/>
              <a:t>Some thoughts about Rece</a:t>
            </a:r>
            <a:r>
              <a:rPr lang="en-GB" sz="4200" b="1" dirty="0" smtClean="0"/>
              <a:t>ption Theory</a:t>
            </a:r>
            <a:endParaRPr lang="en-GB" sz="4200" b="1" dirty="0"/>
          </a:p>
        </p:txBody>
      </p:sp>
      <p:sp>
        <p:nvSpPr>
          <p:cNvPr id="4" name="TextBox 3"/>
          <p:cNvSpPr txBox="1"/>
          <p:nvPr/>
        </p:nvSpPr>
        <p:spPr>
          <a:xfrm>
            <a:off x="8524729" y="1"/>
            <a:ext cx="615142" cy="830997"/>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
        <p:nvSpPr>
          <p:cNvPr id="5" name="Google Shape;1072;p86"/>
          <p:cNvSpPr txBox="1">
            <a:spLocks/>
          </p:cNvSpPr>
          <p:nvPr/>
        </p:nvSpPr>
        <p:spPr>
          <a:xfrm>
            <a:off x="311700" y="1536633"/>
            <a:ext cx="8520600" cy="4555200"/>
          </a:xfrm>
          <a:prstGeom prst="rect">
            <a:avLst/>
          </a:prstGeom>
          <a:noFill/>
          <a:ln>
            <a:noFill/>
          </a:ln>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buSzPts val="1600"/>
              <a:buFont typeface="Arial" panose="020B0604020202020204" pitchFamily="34" charset="0"/>
              <a:buNone/>
            </a:pPr>
            <a:r>
              <a:rPr lang="en-US" sz="2000" dirty="0" smtClean="0">
                <a:solidFill>
                  <a:schemeClr val="accent1">
                    <a:lumMod val="75000"/>
                  </a:schemeClr>
                </a:solidFill>
              </a:rPr>
              <a:t>Negotiated meaning: </a:t>
            </a:r>
            <a:r>
              <a:rPr lang="en-US" sz="2000" dirty="0" smtClean="0">
                <a:solidFill>
                  <a:schemeClr val="dk1"/>
                </a:solidFill>
              </a:rPr>
              <a:t>the audience accept some of the intended meaning but reject others. Some viewers may enjoy the depictions of industrial areas as vibrant and exciting but may find the </a:t>
            </a:r>
            <a:r>
              <a:rPr lang="en-US" sz="2000" dirty="0" err="1" smtClean="0">
                <a:solidFill>
                  <a:schemeClr val="dk1"/>
                </a:solidFill>
              </a:rPr>
              <a:t>stylised</a:t>
            </a:r>
            <a:r>
              <a:rPr lang="en-US" sz="2000" dirty="0" smtClean="0">
                <a:solidFill>
                  <a:schemeClr val="dk1"/>
                </a:solidFill>
              </a:rPr>
              <a:t> violence upsetting.  </a:t>
            </a:r>
            <a:endParaRPr lang="en-US" dirty="0" smtClean="0"/>
          </a:p>
          <a:p>
            <a:pPr marL="0" lvl="1" indent="0">
              <a:lnSpc>
                <a:spcPct val="120000"/>
              </a:lnSpc>
              <a:spcBef>
                <a:spcPts val="0"/>
              </a:spcBef>
              <a:buSzPts val="1600"/>
              <a:buFont typeface="Arial" panose="020B0604020202020204" pitchFamily="34" charset="0"/>
              <a:buNone/>
            </a:pPr>
            <a:endParaRPr lang="en-US" sz="2000" dirty="0" smtClean="0"/>
          </a:p>
          <a:p>
            <a:pPr marL="0" lvl="1" indent="0">
              <a:lnSpc>
                <a:spcPct val="120000"/>
              </a:lnSpc>
              <a:spcBef>
                <a:spcPts val="0"/>
              </a:spcBef>
              <a:buSzPts val="1600"/>
              <a:buFont typeface="Arial" panose="020B0604020202020204" pitchFamily="34" charset="0"/>
              <a:buNone/>
            </a:pPr>
            <a:r>
              <a:rPr lang="en-US" sz="2000" dirty="0" smtClean="0">
                <a:solidFill>
                  <a:schemeClr val="accent1">
                    <a:lumMod val="75000"/>
                  </a:schemeClr>
                </a:solidFill>
              </a:rPr>
              <a:t>Oppositional meaning: </a:t>
            </a:r>
            <a:r>
              <a:rPr lang="en-US" sz="2000" dirty="0" smtClean="0">
                <a:solidFill>
                  <a:schemeClr val="dk1"/>
                </a:solidFill>
              </a:rPr>
              <a:t>the audience reject the intended meaning and instead formulate their own interpretation. They may find style of the show off-putting and superficial and the historical accuracy dubious (factually, the Blinders mainly operated in the late 1800s, not the 1920s). They may also reject the use of anachronistic punk and rock music annoying.</a:t>
            </a:r>
            <a:endParaRPr lang="en-US" dirty="0">
              <a:solidFill>
                <a:schemeClr val="dk1"/>
              </a:solidFill>
            </a:endParaRPr>
          </a:p>
        </p:txBody>
      </p:sp>
    </p:spTree>
    <p:extLst>
      <p:ext uri="{BB962C8B-B14F-4D97-AF65-F5344CB8AC3E}">
        <p14:creationId xmlns:p14="http://schemas.microsoft.com/office/powerpoint/2010/main" val="4089702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b="1" dirty="0" smtClean="0"/>
              <a:t>Fandom – Henry Jenkins</a:t>
            </a:r>
            <a:endParaRPr lang="en-GB" b="1"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
        <p:nvSpPr>
          <p:cNvPr id="5" name="Google Shape;1084;p88"/>
          <p:cNvSpPr txBox="1">
            <a:spLocks/>
          </p:cNvSpPr>
          <p:nvPr/>
        </p:nvSpPr>
        <p:spPr>
          <a:xfrm>
            <a:off x="311700" y="1137621"/>
            <a:ext cx="8520600" cy="5060719"/>
          </a:xfrm>
          <a:prstGeom prst="rect">
            <a:avLst/>
          </a:prstGeom>
          <a:noFill/>
          <a:ln>
            <a:noFill/>
          </a:ln>
        </p:spPr>
        <p:txBody>
          <a:bodyPr spcFirstLastPara="1" vert="horz" wrap="square" lIns="91425" tIns="91425" rIns="91425" bIns="91425" rtlCol="0" anchor="t"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SzPct val="117646"/>
              <a:buFont typeface="Arial" panose="020B0604020202020204" pitchFamily="34" charset="0"/>
              <a:buNone/>
            </a:pPr>
            <a:r>
              <a:rPr lang="en-US" dirty="0" smtClean="0"/>
              <a:t>Henry Jenkins argues that fans form part of a ‘participatory culture’ in which audiences are active and creative participants in a text.</a:t>
            </a:r>
          </a:p>
          <a:p>
            <a:pPr marL="0" indent="0">
              <a:lnSpc>
                <a:spcPct val="110000"/>
              </a:lnSpc>
              <a:spcBef>
                <a:spcPts val="1600"/>
              </a:spcBef>
              <a:spcAft>
                <a:spcPts val="600"/>
              </a:spcAft>
              <a:buSzPct val="117646"/>
              <a:buFont typeface="Arial" panose="020B0604020202020204" pitchFamily="34" charset="0"/>
              <a:buNone/>
            </a:pPr>
            <a:r>
              <a:rPr lang="en-US" dirty="0" smtClean="0"/>
              <a:t>They also engage in </a:t>
            </a:r>
            <a:r>
              <a:rPr lang="en-US" b="1" u="sng" dirty="0" smtClean="0"/>
              <a:t>textual poaching</a:t>
            </a:r>
            <a:r>
              <a:rPr lang="en-US" b="1" dirty="0" smtClean="0"/>
              <a:t> </a:t>
            </a:r>
            <a:r>
              <a:rPr lang="en-US" dirty="0" smtClean="0"/>
              <a:t>– selecting the elements of a text which are most appealing to them &amp; using these elements as the basis of fan art, gifs, artefacts, cosplay, etc.</a:t>
            </a:r>
          </a:p>
          <a:p>
            <a:pPr marL="0" indent="0">
              <a:lnSpc>
                <a:spcPct val="110000"/>
              </a:lnSpc>
              <a:spcBef>
                <a:spcPts val="1600"/>
              </a:spcBef>
              <a:spcAft>
                <a:spcPts val="600"/>
              </a:spcAft>
              <a:buSzPct val="117646"/>
              <a:buFont typeface="Arial" panose="020B0604020202020204" pitchFamily="34" charset="0"/>
              <a:buNone/>
            </a:pPr>
            <a:r>
              <a:rPr lang="en-US" dirty="0" smtClean="0"/>
              <a:t>Jenkins also asserts that fandom is deeply personal and creative relationship with media products. He believes that particularly genre films and TV can unite </a:t>
            </a:r>
            <a:r>
              <a:rPr lang="en-US" dirty="0" err="1" smtClean="0"/>
              <a:t>marginalised</a:t>
            </a:r>
            <a:r>
              <a:rPr lang="en-US" dirty="0" smtClean="0"/>
              <a:t> people and even be appropriated for political purposes (e.g. the use of the three finger salute from The Hunger Games by Hong Kong democratic protestors).</a:t>
            </a:r>
            <a:endParaRPr lang="en-US" dirty="0"/>
          </a:p>
        </p:txBody>
      </p:sp>
    </p:spTree>
    <p:extLst>
      <p:ext uri="{BB962C8B-B14F-4D97-AF65-F5344CB8AC3E}">
        <p14:creationId xmlns:p14="http://schemas.microsoft.com/office/powerpoint/2010/main" val="84190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b="1" dirty="0" smtClean="0"/>
              <a:t>Fandom research task</a:t>
            </a:r>
            <a:endParaRPr lang="en-GB" b="1"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
        <p:nvSpPr>
          <p:cNvPr id="6" name="Google Shape;1091;p89"/>
          <p:cNvSpPr txBox="1">
            <a:spLocks/>
          </p:cNvSpPr>
          <p:nvPr/>
        </p:nvSpPr>
        <p:spPr>
          <a:xfrm>
            <a:off x="311700" y="1536633"/>
            <a:ext cx="8520600" cy="4555200"/>
          </a:xfrm>
          <a:prstGeom prst="rect">
            <a:avLst/>
          </a:prstGeom>
          <a:noFill/>
          <a:ln>
            <a:noFill/>
          </a:ln>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SzPts val="1900"/>
              <a:buFont typeface="Arial" panose="020B0604020202020204" pitchFamily="34" charset="0"/>
              <a:buNone/>
            </a:pPr>
            <a:r>
              <a:rPr lang="en-US" sz="2400" dirty="0" smtClean="0"/>
              <a:t>Research the information available with regards to how fans have engaged with </a:t>
            </a:r>
            <a:r>
              <a:rPr lang="en-US" sz="2400" i="1" dirty="0" smtClean="0"/>
              <a:t>Peaky Blinders </a:t>
            </a:r>
            <a:r>
              <a:rPr lang="en-US" sz="2400" dirty="0" smtClean="0"/>
              <a:t>across the globe, and explain how fans “participate” actively and “creatively”. </a:t>
            </a:r>
          </a:p>
          <a:p>
            <a:pPr marL="0" indent="0">
              <a:lnSpc>
                <a:spcPct val="100000"/>
              </a:lnSpc>
              <a:spcBef>
                <a:spcPts val="1600"/>
              </a:spcBef>
              <a:spcAft>
                <a:spcPts val="600"/>
              </a:spcAft>
              <a:buSzPts val="1900"/>
              <a:buFont typeface="Arial" panose="020B0604020202020204" pitchFamily="34" charset="0"/>
              <a:buNone/>
            </a:pPr>
            <a:r>
              <a:rPr lang="en-US" sz="2400" dirty="0" smtClean="0"/>
              <a:t>Are there examples of “textual poaching”?  (Look at fan art/fan fiction examples)</a:t>
            </a:r>
            <a:endParaRPr lang="en-US" dirty="0" smtClean="0"/>
          </a:p>
          <a:p>
            <a:pPr marL="0" indent="0">
              <a:lnSpc>
                <a:spcPct val="100000"/>
              </a:lnSpc>
              <a:spcBef>
                <a:spcPts val="1600"/>
              </a:spcBef>
              <a:spcAft>
                <a:spcPts val="600"/>
              </a:spcAft>
              <a:buSzPts val="1900"/>
              <a:buFont typeface="Arial" panose="020B0604020202020204" pitchFamily="34" charset="0"/>
              <a:buNone/>
            </a:pPr>
            <a:r>
              <a:rPr lang="en-US" sz="2400" dirty="0" smtClean="0">
                <a:solidFill>
                  <a:srgbClr val="FF0000"/>
                </a:solidFill>
              </a:rPr>
              <a:t>Put together a fact file to demonstrate your understanding of Jenkins’ theory and </a:t>
            </a:r>
            <a:r>
              <a:rPr lang="en-US" sz="2400" i="1" dirty="0" smtClean="0">
                <a:solidFill>
                  <a:srgbClr val="FF0000"/>
                </a:solidFill>
              </a:rPr>
              <a:t>Peaky Blinders</a:t>
            </a:r>
            <a:r>
              <a:rPr lang="en-US" sz="2400" dirty="0" smtClean="0">
                <a:solidFill>
                  <a:srgbClr val="FF0000"/>
                </a:solidFill>
              </a:rPr>
              <a:t> fans.</a:t>
            </a:r>
          </a:p>
          <a:p>
            <a:pPr marL="0" indent="0">
              <a:lnSpc>
                <a:spcPct val="100000"/>
              </a:lnSpc>
              <a:spcBef>
                <a:spcPts val="1600"/>
              </a:spcBef>
              <a:spcAft>
                <a:spcPts val="600"/>
              </a:spcAft>
              <a:buSzPts val="1900"/>
              <a:buFont typeface="Arial" panose="020B0604020202020204" pitchFamily="34" charset="0"/>
              <a:buNone/>
            </a:pPr>
            <a:endParaRPr lang="en-US" sz="1900" dirty="0" smtClean="0"/>
          </a:p>
          <a:p>
            <a:pPr marL="0" indent="0">
              <a:lnSpc>
                <a:spcPct val="100000"/>
              </a:lnSpc>
              <a:spcBef>
                <a:spcPts val="1600"/>
              </a:spcBef>
              <a:spcAft>
                <a:spcPts val="600"/>
              </a:spcAft>
              <a:buSzPts val="1900"/>
              <a:buFont typeface="Arial" panose="020B0604020202020204" pitchFamily="34" charset="0"/>
              <a:buNone/>
            </a:pPr>
            <a:endParaRPr lang="en-US" sz="1900" dirty="0" smtClean="0"/>
          </a:p>
          <a:p>
            <a:pPr marL="0" indent="0">
              <a:lnSpc>
                <a:spcPct val="100000"/>
              </a:lnSpc>
              <a:spcBef>
                <a:spcPts val="1600"/>
              </a:spcBef>
              <a:spcAft>
                <a:spcPts val="600"/>
              </a:spcAft>
              <a:buSzPts val="1900"/>
              <a:buFont typeface="Arial" panose="020B0604020202020204" pitchFamily="34" charset="0"/>
              <a:buNone/>
            </a:pPr>
            <a:endParaRPr lang="en-US" sz="1900" dirty="0"/>
          </a:p>
        </p:txBody>
      </p:sp>
    </p:spTree>
    <p:extLst>
      <p:ext uri="{BB962C8B-B14F-4D97-AF65-F5344CB8AC3E}">
        <p14:creationId xmlns:p14="http://schemas.microsoft.com/office/powerpoint/2010/main" val="4044700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endParaRPr lang="en-GB" b="1" dirty="0"/>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198865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b="1" dirty="0"/>
              <a:t>Peaky Blinders Season 1 Episode 1	</a:t>
            </a:r>
          </a:p>
        </p:txBody>
      </p:sp>
      <p:sp>
        <p:nvSpPr>
          <p:cNvPr id="3" name="Content Placeholder 2"/>
          <p:cNvSpPr>
            <a:spLocks noGrp="1"/>
          </p:cNvSpPr>
          <p:nvPr>
            <p:ph idx="1"/>
          </p:nvPr>
        </p:nvSpPr>
        <p:spPr>
          <a:xfrm>
            <a:off x="216132" y="1387880"/>
            <a:ext cx="8720050" cy="5195799"/>
          </a:xfrm>
          <a:ln w="38100">
            <a:noFill/>
          </a:ln>
        </p:spPr>
        <p:txBody>
          <a:bodyPr>
            <a:normAutofit/>
          </a:bodyPr>
          <a:lstStyle/>
          <a:p>
            <a:pPr marL="0" indent="0">
              <a:buNone/>
            </a:pPr>
            <a:r>
              <a:rPr lang="en-US" dirty="0">
                <a:solidFill>
                  <a:schemeClr val="accent4">
                    <a:lumMod val="75000"/>
                  </a:schemeClr>
                </a:solidFill>
                <a:hlinkClick r:id="rId2"/>
              </a:rPr>
              <a:t>BBC </a:t>
            </a:r>
            <a:r>
              <a:rPr lang="en-US" dirty="0" err="1">
                <a:solidFill>
                  <a:schemeClr val="accent4">
                    <a:lumMod val="75000"/>
                  </a:schemeClr>
                </a:solidFill>
                <a:hlinkClick r:id="rId2"/>
              </a:rPr>
              <a:t>iPlayer</a:t>
            </a:r>
            <a:r>
              <a:rPr lang="en-US" dirty="0">
                <a:solidFill>
                  <a:schemeClr val="accent4">
                    <a:lumMod val="75000"/>
                  </a:schemeClr>
                </a:solidFill>
                <a:hlinkClick r:id="rId2"/>
              </a:rPr>
              <a:t> - Peaky Blinders - Series 1: Episode 1</a:t>
            </a:r>
            <a:endParaRPr lang="en-US" dirty="0">
              <a:solidFill>
                <a:schemeClr val="accent4">
                  <a:lumMod val="75000"/>
                </a:schemeClr>
              </a:solidFill>
            </a:endParaRPr>
          </a:p>
          <a:p>
            <a:pPr marL="0" indent="0">
              <a:buNone/>
            </a:pPr>
            <a:endParaRPr lang="en-US" dirty="0"/>
          </a:p>
          <a:p>
            <a:pPr marL="0" indent="0">
              <a:buNone/>
            </a:pPr>
            <a:endParaRPr lang="en-GB" dirty="0"/>
          </a:p>
        </p:txBody>
      </p:sp>
      <p:sp>
        <p:nvSpPr>
          <p:cNvPr id="4" name="TextBox 3"/>
          <p:cNvSpPr txBox="1"/>
          <p:nvPr/>
        </p:nvSpPr>
        <p:spPr>
          <a:xfrm>
            <a:off x="8345978"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pic>
        <p:nvPicPr>
          <p:cNvPr id="1026" name="Picture 2" descr="BBC One - Peaky Blinders, Series 1, Episod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26751"/>
            <a:ext cx="6096000" cy="3429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7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endParaRPr lang="en-GB" b="1" dirty="0"/>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315842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endParaRPr lang="en-GB" b="1" dirty="0"/>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129293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endParaRPr lang="en-GB" b="1" dirty="0"/>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2084699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endParaRPr lang="en-GB" b="1" dirty="0"/>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3913771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endParaRPr lang="en-GB" b="1" dirty="0"/>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172463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7863"/>
          </a:xfrm>
          <a:solidFill>
            <a:srgbClr val="39E3E7"/>
          </a:solidFill>
        </p:spPr>
        <p:txBody>
          <a:bodyPr>
            <a:normAutofit fontScale="90000"/>
          </a:bodyPr>
          <a:lstStyle/>
          <a:p>
            <a:pPr algn="l"/>
            <a:r>
              <a:rPr lang="en-GB" b="1" dirty="0"/>
              <a:t>The Impact of Media Technologies on Audiences</a:t>
            </a:r>
          </a:p>
        </p:txBody>
      </p:sp>
      <p:sp>
        <p:nvSpPr>
          <p:cNvPr id="3" name="Content Placeholder 2"/>
          <p:cNvSpPr>
            <a:spLocks noGrp="1"/>
          </p:cNvSpPr>
          <p:nvPr>
            <p:ph idx="1"/>
          </p:nvPr>
        </p:nvSpPr>
        <p:spPr>
          <a:xfrm>
            <a:off x="437745" y="1387880"/>
            <a:ext cx="8249055" cy="5195799"/>
          </a:xfrm>
          <a:solidFill>
            <a:schemeClr val="accent4">
              <a:lumMod val="40000"/>
              <a:lumOff val="60000"/>
            </a:schemeClr>
          </a:solidFill>
          <a:ln w="38100">
            <a:noFill/>
          </a:ln>
        </p:spPr>
        <p:txBody>
          <a:bodyPr>
            <a:normAutofit fontScale="70000" lnSpcReduction="20000"/>
          </a:bodyPr>
          <a:lstStyle/>
          <a:p>
            <a:pPr marL="0" lvl="0" indent="0" algn="l" rtl="0">
              <a:lnSpc>
                <a:spcPct val="115000"/>
              </a:lnSpc>
              <a:spcBef>
                <a:spcPts val="0"/>
              </a:spcBef>
              <a:spcAft>
                <a:spcPts val="0"/>
              </a:spcAft>
              <a:buSzPts val="1800"/>
              <a:buNone/>
            </a:pPr>
            <a:r>
              <a:rPr lang="en-GB" dirty="0"/>
              <a:t>Developing media technologies continue to have a profound effect on the way in which audiences use and engage with television products. With the advent of new technologies such as </a:t>
            </a:r>
            <a:r>
              <a:rPr lang="en-GB" b="1" dirty="0"/>
              <a:t>high definition (HD), Ultra HD </a:t>
            </a:r>
            <a:r>
              <a:rPr lang="en-GB" dirty="0"/>
              <a:t>and </a:t>
            </a:r>
            <a:r>
              <a:rPr lang="en-GB" b="1" dirty="0"/>
              <a:t>4K,</a:t>
            </a:r>
            <a:r>
              <a:rPr lang="en-GB" dirty="0"/>
              <a:t> television </a:t>
            </a:r>
            <a:r>
              <a:rPr lang="en-GB" b="1" dirty="0"/>
              <a:t>screens have become much larger </a:t>
            </a:r>
            <a:r>
              <a:rPr lang="en-GB" dirty="0"/>
              <a:t>in recent years as </a:t>
            </a:r>
            <a:r>
              <a:rPr lang="en-GB" b="1" dirty="0"/>
              <a:t>picture quality </a:t>
            </a:r>
            <a:r>
              <a:rPr lang="en-GB" dirty="0"/>
              <a:t>and </a:t>
            </a:r>
            <a:r>
              <a:rPr lang="en-GB" b="1" dirty="0"/>
              <a:t>resolution </a:t>
            </a:r>
            <a:r>
              <a:rPr lang="en-GB" dirty="0"/>
              <a:t>has improved dramatically.  Figures show that </a:t>
            </a:r>
            <a:r>
              <a:rPr lang="en-GB" b="1" dirty="0"/>
              <a:t>more than 70% of the country now have 50” or more screen TVs in their homes</a:t>
            </a:r>
            <a:r>
              <a:rPr lang="en-GB" dirty="0"/>
              <a:t>. This has been used to create a more </a:t>
            </a:r>
            <a:r>
              <a:rPr lang="en-GB" b="1" dirty="0"/>
              <a:t>immersive, cinematic experience </a:t>
            </a:r>
            <a:r>
              <a:rPr lang="en-GB" dirty="0"/>
              <a:t>for television viewers.</a:t>
            </a:r>
          </a:p>
          <a:p>
            <a:pPr marL="0" lvl="0" indent="0" algn="l" rtl="0">
              <a:lnSpc>
                <a:spcPct val="115000"/>
              </a:lnSpc>
              <a:spcBef>
                <a:spcPts val="1600"/>
              </a:spcBef>
              <a:spcAft>
                <a:spcPts val="0"/>
              </a:spcAft>
              <a:buSzPts val="1800"/>
              <a:buNone/>
            </a:pPr>
            <a:r>
              <a:rPr lang="en-GB" dirty="0"/>
              <a:t>At the same time, the screens on which we watch programmes have also </a:t>
            </a:r>
            <a:r>
              <a:rPr lang="en-GB" b="1" dirty="0"/>
              <a:t>become smaller</a:t>
            </a:r>
            <a:r>
              <a:rPr lang="en-GB" dirty="0"/>
              <a:t>, with more people watching on </a:t>
            </a:r>
            <a:r>
              <a:rPr lang="en-GB" b="1" dirty="0"/>
              <a:t>smartphones, tablets and computers</a:t>
            </a:r>
            <a:r>
              <a:rPr lang="en-GB" dirty="0"/>
              <a:t>.</a:t>
            </a:r>
          </a:p>
          <a:p>
            <a:pPr marL="0" lvl="0" indent="0" algn="l" rtl="0">
              <a:lnSpc>
                <a:spcPct val="115000"/>
              </a:lnSpc>
              <a:spcBef>
                <a:spcPts val="1600"/>
              </a:spcBef>
              <a:spcAft>
                <a:spcPts val="0"/>
              </a:spcAft>
              <a:buSzPts val="1800"/>
              <a:buNone/>
            </a:pPr>
            <a:r>
              <a:rPr lang="en-GB" dirty="0"/>
              <a:t>New technologies have also changed the way in which broadcasters and producers target, attract and reach their audiences. For example, </a:t>
            </a:r>
            <a:r>
              <a:rPr lang="en-GB" b="1" dirty="0"/>
              <a:t>social media </a:t>
            </a:r>
            <a:r>
              <a:rPr lang="en-GB" dirty="0"/>
              <a:t>has become an increasingly powerful tool for building audience engagement, while </a:t>
            </a:r>
            <a:r>
              <a:rPr lang="en-GB" b="1" dirty="0"/>
              <a:t>apps are increasingly used</a:t>
            </a:r>
            <a:r>
              <a:rPr lang="en-GB" dirty="0"/>
              <a:t> to target and interact with younger demographics in particular.</a:t>
            </a:r>
          </a:p>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16034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b="1" dirty="0"/>
              <a:t>Task</a:t>
            </a:r>
          </a:p>
        </p:txBody>
      </p:sp>
      <p:sp>
        <p:nvSpPr>
          <p:cNvPr id="3" name="Content Placeholder 2"/>
          <p:cNvSpPr>
            <a:spLocks noGrp="1"/>
          </p:cNvSpPr>
          <p:nvPr>
            <p:ph idx="1"/>
          </p:nvPr>
        </p:nvSpPr>
        <p:spPr>
          <a:xfrm>
            <a:off x="216132" y="1387880"/>
            <a:ext cx="8673868" cy="5195799"/>
          </a:xfrm>
          <a:ln w="38100">
            <a:noFill/>
          </a:ln>
        </p:spPr>
        <p:txBody>
          <a:bodyPr>
            <a:normAutofit lnSpcReduction="10000"/>
          </a:bodyPr>
          <a:lstStyle/>
          <a:p>
            <a:pPr marL="0" lvl="0" indent="0" algn="l" rtl="0">
              <a:lnSpc>
                <a:spcPct val="115000"/>
              </a:lnSpc>
              <a:spcBef>
                <a:spcPts val="0"/>
              </a:spcBef>
              <a:spcAft>
                <a:spcPts val="0"/>
              </a:spcAft>
              <a:buSzPts val="1800"/>
              <a:buNone/>
            </a:pPr>
            <a:r>
              <a:rPr lang="en-GB" b="1" dirty="0">
                <a:solidFill>
                  <a:schemeClr val="accent2">
                    <a:lumMod val="75000"/>
                  </a:schemeClr>
                </a:solidFill>
              </a:rPr>
              <a:t>Write a paragraph explaining how you think new technologies have affected audiences, with a specific focus on </a:t>
            </a:r>
            <a:r>
              <a:rPr lang="en-GB" b="1" i="1" dirty="0">
                <a:solidFill>
                  <a:schemeClr val="accent2">
                    <a:lumMod val="75000"/>
                  </a:schemeClr>
                </a:solidFill>
              </a:rPr>
              <a:t>Peaky Blinders</a:t>
            </a:r>
            <a:r>
              <a:rPr lang="en-GB" b="1" dirty="0">
                <a:solidFill>
                  <a:schemeClr val="accent2">
                    <a:lumMod val="75000"/>
                  </a:schemeClr>
                </a:solidFill>
              </a:rPr>
              <a:t> (i.e. TV).</a:t>
            </a:r>
          </a:p>
          <a:p>
            <a:pPr marL="0" lvl="0" indent="0" algn="l" rtl="0">
              <a:lnSpc>
                <a:spcPct val="115000"/>
              </a:lnSpc>
              <a:spcBef>
                <a:spcPts val="1600"/>
              </a:spcBef>
              <a:spcAft>
                <a:spcPts val="0"/>
              </a:spcAft>
              <a:buSzPts val="1800"/>
              <a:buNone/>
            </a:pPr>
            <a:r>
              <a:rPr lang="en-GB" dirty="0"/>
              <a:t>Consider the following:</a:t>
            </a:r>
          </a:p>
          <a:p>
            <a:pPr marL="285750" lvl="0" indent="-285750" algn="l" rtl="0">
              <a:lnSpc>
                <a:spcPct val="115000"/>
              </a:lnSpc>
              <a:spcBef>
                <a:spcPts val="1600"/>
              </a:spcBef>
              <a:spcAft>
                <a:spcPts val="0"/>
              </a:spcAft>
              <a:buSzPts val="1800"/>
              <a:buFont typeface="Arial"/>
              <a:buChar char="•"/>
            </a:pPr>
            <a:r>
              <a:rPr lang="en-GB" dirty="0"/>
              <a:t>Viewing situations (i.e. where/how we watch TV now)</a:t>
            </a:r>
          </a:p>
          <a:p>
            <a:pPr marL="285750" lvl="0" indent="-285750" algn="l" rtl="0">
              <a:lnSpc>
                <a:spcPct val="115000"/>
              </a:lnSpc>
              <a:spcBef>
                <a:spcPts val="1600"/>
              </a:spcBef>
              <a:spcAft>
                <a:spcPts val="0"/>
              </a:spcAft>
              <a:buSzPts val="1800"/>
              <a:buFont typeface="Arial"/>
              <a:buChar char="•"/>
            </a:pPr>
            <a:r>
              <a:rPr lang="en-GB" dirty="0"/>
              <a:t>Potential new ages of audiences (a wider age bracket due to iPlayer and Netflix taking away the idea of the watershed)</a:t>
            </a:r>
          </a:p>
          <a:p>
            <a:pPr marL="285750" lvl="0" indent="-285750" algn="l" rtl="0">
              <a:lnSpc>
                <a:spcPct val="115000"/>
              </a:lnSpc>
              <a:spcBef>
                <a:spcPts val="1600"/>
              </a:spcBef>
              <a:spcAft>
                <a:spcPts val="0"/>
              </a:spcAft>
              <a:buSzPts val="1800"/>
              <a:buFont typeface="Arial"/>
              <a:buChar char="•"/>
            </a:pPr>
            <a:r>
              <a:rPr lang="en-GB" dirty="0"/>
              <a:t>How social media is used</a:t>
            </a:r>
          </a:p>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
        <p:nvSpPr>
          <p:cNvPr id="5" name="Google Shape;907;p78">
            <a:extLst>
              <a:ext uri="{FF2B5EF4-FFF2-40B4-BE49-F238E27FC236}">
                <a16:creationId xmlns:a16="http://schemas.microsoft.com/office/drawing/2014/main" id="{C922984E-9E29-E0A6-B707-9DED4E2DCFA4}"/>
              </a:ext>
            </a:extLst>
          </p:cNvPr>
          <p:cNvSpPr txBox="1"/>
          <p:nvPr/>
        </p:nvSpPr>
        <p:spPr>
          <a:xfrm>
            <a:off x="7814231" y="5937348"/>
            <a:ext cx="1080120" cy="646331"/>
          </a:xfrm>
          <a:prstGeom prst="rect">
            <a:avLst/>
          </a:prstGeom>
          <a:solidFill>
            <a:srgbClr val="FF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FFFFFF"/>
                </a:solidFill>
                <a:latin typeface="Arial"/>
                <a:ea typeface="Arial"/>
                <a:cs typeface="Arial"/>
                <a:sym typeface="Arial"/>
              </a:rPr>
              <a:t>10 minutes</a:t>
            </a:r>
            <a:endParaRPr sz="1800" b="1"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29427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
        <p:nvSpPr>
          <p:cNvPr id="5" name="Google Shape;929;p80">
            <a:extLst>
              <a:ext uri="{FF2B5EF4-FFF2-40B4-BE49-F238E27FC236}">
                <a16:creationId xmlns:a16="http://schemas.microsoft.com/office/drawing/2014/main" id="{9D193A4D-FD80-4577-3D2C-E334D60291F6}"/>
              </a:ext>
            </a:extLst>
          </p:cNvPr>
          <p:cNvSpPr txBox="1"/>
          <p:nvPr/>
        </p:nvSpPr>
        <p:spPr>
          <a:xfrm>
            <a:off x="539551" y="427505"/>
            <a:ext cx="2223103"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FFFFFF"/>
                </a:solidFill>
                <a:latin typeface="Arial"/>
                <a:ea typeface="Arial"/>
                <a:cs typeface="Arial"/>
                <a:sym typeface="Arial"/>
              </a:rPr>
              <a:t>Primary Target Audience – fans of crime texts = mainstream audience. 18+ (TV slot, violent content)</a:t>
            </a:r>
            <a:endParaRPr sz="1600" b="0" i="0" u="none" strike="noStrike" cap="none" dirty="0">
              <a:solidFill>
                <a:srgbClr val="FFFFFF"/>
              </a:solidFill>
              <a:latin typeface="Arial"/>
              <a:ea typeface="Arial"/>
              <a:cs typeface="Arial"/>
              <a:sym typeface="Arial"/>
            </a:endParaRPr>
          </a:p>
        </p:txBody>
      </p:sp>
      <p:sp>
        <p:nvSpPr>
          <p:cNvPr id="6" name="Google Shape;930;p80">
            <a:extLst>
              <a:ext uri="{FF2B5EF4-FFF2-40B4-BE49-F238E27FC236}">
                <a16:creationId xmlns:a16="http://schemas.microsoft.com/office/drawing/2014/main" id="{8F04D55D-B015-2AB6-D310-4A6BA38C88EA}"/>
              </a:ext>
            </a:extLst>
          </p:cNvPr>
          <p:cNvSpPr txBox="1"/>
          <p:nvPr/>
        </p:nvSpPr>
        <p:spPr>
          <a:xfrm>
            <a:off x="539552" y="3014049"/>
            <a:ext cx="9361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FFFFFF"/>
                </a:solidFill>
                <a:latin typeface="Arial"/>
                <a:ea typeface="Arial"/>
                <a:cs typeface="Arial"/>
                <a:sym typeface="Arial"/>
              </a:rPr>
              <a:t>Cross-gender appeal</a:t>
            </a:r>
            <a:endParaRPr sz="1600" b="0" i="0" u="none" strike="noStrike" cap="none" dirty="0">
              <a:solidFill>
                <a:srgbClr val="FFFFFF"/>
              </a:solidFill>
              <a:latin typeface="Arial"/>
              <a:ea typeface="Arial"/>
              <a:cs typeface="Arial"/>
              <a:sym typeface="Arial"/>
            </a:endParaRPr>
          </a:p>
        </p:txBody>
      </p:sp>
      <p:sp>
        <p:nvSpPr>
          <p:cNvPr id="7" name="Google Shape;931;p80">
            <a:extLst>
              <a:ext uri="{FF2B5EF4-FFF2-40B4-BE49-F238E27FC236}">
                <a16:creationId xmlns:a16="http://schemas.microsoft.com/office/drawing/2014/main" id="{1425B8D1-0CD0-2AAE-F1F5-416B634B74F5}"/>
              </a:ext>
            </a:extLst>
          </p:cNvPr>
          <p:cNvSpPr txBox="1"/>
          <p:nvPr/>
        </p:nvSpPr>
        <p:spPr>
          <a:xfrm>
            <a:off x="3652240" y="288693"/>
            <a:ext cx="1464959"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dirty="0">
                <a:solidFill>
                  <a:srgbClr val="FFFFFF"/>
                </a:solidFill>
                <a:latin typeface="Arial"/>
                <a:ea typeface="Arial"/>
                <a:cs typeface="Arial"/>
                <a:sym typeface="Arial"/>
              </a:rPr>
              <a:t>T</a:t>
            </a:r>
            <a:r>
              <a:rPr lang="en-GB" sz="1600" b="0" i="0" u="none" strike="noStrike" cap="none" dirty="0">
                <a:solidFill>
                  <a:srgbClr val="FFFFFF"/>
                </a:solidFill>
                <a:latin typeface="Arial"/>
                <a:ea typeface="Arial"/>
                <a:cs typeface="Arial"/>
                <a:sym typeface="Arial"/>
              </a:rPr>
              <a:t>he vicarious thrill of crime/ historical/ action</a:t>
            </a:r>
            <a:endParaRPr sz="1600" b="0" i="0" u="none" strike="noStrike" cap="none" dirty="0">
              <a:solidFill>
                <a:srgbClr val="FFFFFF"/>
              </a:solidFill>
              <a:latin typeface="Arial"/>
              <a:ea typeface="Arial"/>
              <a:cs typeface="Arial"/>
              <a:sym typeface="Arial"/>
            </a:endParaRPr>
          </a:p>
        </p:txBody>
      </p:sp>
      <p:sp>
        <p:nvSpPr>
          <p:cNvPr id="8" name="Google Shape;932;p80">
            <a:extLst>
              <a:ext uri="{FF2B5EF4-FFF2-40B4-BE49-F238E27FC236}">
                <a16:creationId xmlns:a16="http://schemas.microsoft.com/office/drawing/2014/main" id="{A0D952AE-E302-2E2C-D6DC-B131DCAF29B7}"/>
              </a:ext>
            </a:extLst>
          </p:cNvPr>
          <p:cNvSpPr txBox="1"/>
          <p:nvPr/>
        </p:nvSpPr>
        <p:spPr>
          <a:xfrm>
            <a:off x="6112912" y="385929"/>
            <a:ext cx="2390784"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dirty="0">
                <a:solidFill>
                  <a:srgbClr val="FFFFFF"/>
                </a:solidFill>
                <a:latin typeface="Arial"/>
                <a:ea typeface="Arial"/>
                <a:cs typeface="Arial"/>
                <a:sym typeface="Arial"/>
              </a:rPr>
              <a:t>T</a:t>
            </a:r>
            <a:r>
              <a:rPr lang="en-GB" sz="1600" b="0" i="0" u="none" strike="noStrike" cap="none" dirty="0">
                <a:solidFill>
                  <a:srgbClr val="FFFFFF"/>
                </a:solidFill>
                <a:latin typeface="Arial"/>
                <a:ea typeface="Arial"/>
                <a:cs typeface="Arial"/>
                <a:sym typeface="Arial"/>
              </a:rPr>
              <a:t>raditionally ABC1 but this crosses over into C2DE because of its violence and intertextual links with Western and Gangster genres</a:t>
            </a:r>
            <a:endParaRPr sz="1600" b="0" i="0" u="none" strike="noStrike" cap="none" dirty="0">
              <a:solidFill>
                <a:srgbClr val="FFFFFF"/>
              </a:solidFill>
              <a:latin typeface="Arial"/>
              <a:ea typeface="Arial"/>
              <a:cs typeface="Arial"/>
              <a:sym typeface="Arial"/>
            </a:endParaRPr>
          </a:p>
        </p:txBody>
      </p:sp>
      <p:sp>
        <p:nvSpPr>
          <p:cNvPr id="9" name="Google Shape;939;p80">
            <a:extLst>
              <a:ext uri="{FF2B5EF4-FFF2-40B4-BE49-F238E27FC236}">
                <a16:creationId xmlns:a16="http://schemas.microsoft.com/office/drawing/2014/main" id="{9B5D1916-5D80-2E9D-46C3-F1AB3158361C}"/>
              </a:ext>
            </a:extLst>
          </p:cNvPr>
          <p:cNvSpPr txBox="1"/>
          <p:nvPr/>
        </p:nvSpPr>
        <p:spPr>
          <a:xfrm>
            <a:off x="7308304" y="2425418"/>
            <a:ext cx="1656184"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FFFFFF"/>
                </a:solidFill>
                <a:latin typeface="Arial"/>
                <a:ea typeface="Arial"/>
                <a:cs typeface="Arial"/>
                <a:sym typeface="Arial"/>
              </a:rPr>
              <a:t>Inherited fan bases – from e.g. Boardwalk Empire, fans of stars etc. (intertextuality with Cillian Murphy/Sam Neill).</a:t>
            </a:r>
            <a:endParaRPr sz="1600" b="0" i="0" u="none" strike="noStrike" cap="none" dirty="0">
              <a:solidFill>
                <a:srgbClr val="FFFFFF"/>
              </a:solidFill>
              <a:latin typeface="Arial"/>
              <a:ea typeface="Arial"/>
              <a:cs typeface="Arial"/>
              <a:sym typeface="Arial"/>
            </a:endParaRPr>
          </a:p>
        </p:txBody>
      </p:sp>
      <p:sp>
        <p:nvSpPr>
          <p:cNvPr id="10" name="Google Shape;934;p80">
            <a:extLst>
              <a:ext uri="{FF2B5EF4-FFF2-40B4-BE49-F238E27FC236}">
                <a16:creationId xmlns:a16="http://schemas.microsoft.com/office/drawing/2014/main" id="{FB3BEFA0-599E-5B4E-6F3D-56A4BE93FD37}"/>
              </a:ext>
            </a:extLst>
          </p:cNvPr>
          <p:cNvSpPr txBox="1"/>
          <p:nvPr/>
        </p:nvSpPr>
        <p:spPr>
          <a:xfrm>
            <a:off x="493149" y="4555277"/>
            <a:ext cx="309634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FFFFFF"/>
                </a:solidFill>
                <a:latin typeface="Arial"/>
                <a:ea typeface="Arial"/>
                <a:cs typeface="Arial"/>
                <a:sym typeface="Arial"/>
              </a:rPr>
              <a:t>Left-wing audiences may appreciate the alternative viewpoint being offered by the historical element of British history</a:t>
            </a:r>
            <a:endParaRPr sz="1400" b="0" i="0" u="none" strike="noStrike" cap="none" dirty="0">
              <a:solidFill>
                <a:srgbClr val="000000"/>
              </a:solidFill>
              <a:latin typeface="Arial"/>
              <a:ea typeface="Arial"/>
              <a:cs typeface="Arial"/>
              <a:sym typeface="Arial"/>
            </a:endParaRPr>
          </a:p>
        </p:txBody>
      </p:sp>
      <p:sp>
        <p:nvSpPr>
          <p:cNvPr id="11" name="Google Shape;936;p80">
            <a:extLst>
              <a:ext uri="{FF2B5EF4-FFF2-40B4-BE49-F238E27FC236}">
                <a16:creationId xmlns:a16="http://schemas.microsoft.com/office/drawing/2014/main" id="{161305D4-7EF1-E973-4CA0-4DB0B4BCC932}"/>
              </a:ext>
            </a:extLst>
          </p:cNvPr>
          <p:cNvSpPr txBox="1"/>
          <p:nvPr/>
        </p:nvSpPr>
        <p:spPr>
          <a:xfrm>
            <a:off x="3121582" y="5832364"/>
            <a:ext cx="2973812"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FFFFFF"/>
                </a:solidFill>
                <a:latin typeface="Arial"/>
                <a:ea typeface="Arial"/>
                <a:cs typeface="Arial"/>
                <a:sym typeface="Arial"/>
              </a:rPr>
              <a:t>Traditionally masculine viewers could identify with the tough male characters </a:t>
            </a:r>
            <a:endParaRPr sz="1600" b="0" i="0" u="none" strike="noStrike" cap="none" dirty="0">
              <a:solidFill>
                <a:srgbClr val="FFFFFF"/>
              </a:solidFill>
              <a:latin typeface="Arial"/>
              <a:ea typeface="Arial"/>
              <a:cs typeface="Arial"/>
              <a:sym typeface="Arial"/>
            </a:endParaRPr>
          </a:p>
        </p:txBody>
      </p:sp>
      <p:sp>
        <p:nvSpPr>
          <p:cNvPr id="12" name="Google Shape;937;p80">
            <a:extLst>
              <a:ext uri="{FF2B5EF4-FFF2-40B4-BE49-F238E27FC236}">
                <a16:creationId xmlns:a16="http://schemas.microsoft.com/office/drawing/2014/main" id="{3B4AE32C-B0B9-7956-04C3-455E22B08475}"/>
              </a:ext>
            </a:extLst>
          </p:cNvPr>
          <p:cNvSpPr txBox="1"/>
          <p:nvPr/>
        </p:nvSpPr>
        <p:spPr>
          <a:xfrm>
            <a:off x="6095394" y="5304845"/>
            <a:ext cx="2973791"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FFFFFF"/>
                </a:solidFill>
                <a:latin typeface="Arial"/>
                <a:ea typeface="Arial"/>
                <a:cs typeface="Arial"/>
                <a:sym typeface="Arial"/>
              </a:rPr>
              <a:t>Female viewers could admire the complex female characters that defy traditional stereotypes</a:t>
            </a:r>
            <a:endParaRPr sz="1600" b="0" i="0" u="none" strike="noStrike" cap="none" dirty="0">
              <a:solidFill>
                <a:srgbClr val="FFFFFF"/>
              </a:solidFill>
              <a:latin typeface="Arial"/>
              <a:ea typeface="Arial"/>
              <a:cs typeface="Arial"/>
              <a:sym typeface="Arial"/>
            </a:endParaRPr>
          </a:p>
        </p:txBody>
      </p:sp>
      <p:sp>
        <p:nvSpPr>
          <p:cNvPr id="13" name="Google Shape;924;p80">
            <a:extLst>
              <a:ext uri="{FF2B5EF4-FFF2-40B4-BE49-F238E27FC236}">
                <a16:creationId xmlns:a16="http://schemas.microsoft.com/office/drawing/2014/main" id="{D1046BAE-6C7C-3823-1EE9-1531C34E987A}"/>
              </a:ext>
            </a:extLst>
          </p:cNvPr>
          <p:cNvSpPr/>
          <p:nvPr/>
        </p:nvSpPr>
        <p:spPr>
          <a:xfrm>
            <a:off x="2284814" y="2099482"/>
            <a:ext cx="4536504" cy="2659035"/>
          </a:xfrm>
          <a:prstGeom prst="ellipse">
            <a:avLst/>
          </a:prstGeom>
          <a:solidFill>
            <a:schemeClr val="accent1"/>
          </a:solidFill>
          <a:ln w="25400" cap="flat" cmpd="sng">
            <a:solidFill>
              <a:srgbClr val="4646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2400" b="1" i="0" u="none" strike="noStrike" cap="none" dirty="0">
                <a:solidFill>
                  <a:srgbClr val="F2F2F2"/>
                </a:solidFill>
                <a:latin typeface="Arial"/>
                <a:ea typeface="Arial"/>
                <a:cs typeface="Arial"/>
                <a:sym typeface="Arial"/>
              </a:rPr>
              <a:t>Peaky Blinders:</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GB" sz="2400" b="1" i="0" u="none" strike="noStrike" cap="none" dirty="0">
                <a:solidFill>
                  <a:srgbClr val="F2F2F2"/>
                </a:solidFill>
                <a:latin typeface="Arial"/>
                <a:ea typeface="Arial"/>
                <a:cs typeface="Arial"/>
                <a:sym typeface="Arial"/>
              </a:rPr>
              <a:t>different lines of appeal to target specific audiences</a:t>
            </a:r>
            <a:endParaRPr sz="2400" b="1" i="0" u="none" strike="noStrike" cap="none" dirty="0">
              <a:solidFill>
                <a:srgbClr val="F2F2F2"/>
              </a:solidFill>
              <a:latin typeface="Arial"/>
              <a:ea typeface="Arial"/>
              <a:cs typeface="Arial"/>
              <a:sym typeface="Arial"/>
            </a:endParaRPr>
          </a:p>
        </p:txBody>
      </p:sp>
    </p:spTree>
    <p:extLst>
      <p:ext uri="{BB962C8B-B14F-4D97-AF65-F5344CB8AC3E}">
        <p14:creationId xmlns:p14="http://schemas.microsoft.com/office/powerpoint/2010/main" val="206728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b="1" dirty="0"/>
              <a:t>When PB first aired…</a:t>
            </a:r>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r>
              <a:rPr lang="en-GB" dirty="0">
                <a:solidFill>
                  <a:schemeClr val="accent2">
                    <a:lumMod val="75000"/>
                  </a:schemeClr>
                </a:solidFill>
              </a:rPr>
              <a:t>A </a:t>
            </a:r>
            <a:r>
              <a:rPr lang="en-GB" b="1" dirty="0">
                <a:solidFill>
                  <a:schemeClr val="accent2">
                    <a:lumMod val="75000"/>
                  </a:schemeClr>
                </a:solidFill>
              </a:rPr>
              <a:t>negotiated audience </a:t>
            </a:r>
            <a:r>
              <a:rPr lang="en-GB" dirty="0">
                <a:solidFill>
                  <a:schemeClr val="accent2">
                    <a:lumMod val="75000"/>
                  </a:schemeClr>
                </a:solidFill>
              </a:rPr>
              <a:t>enjoyed the text but thought it lacked originality and often seemed to mirror some of the key narrative themes of </a:t>
            </a:r>
            <a:r>
              <a:rPr lang="en-GB" i="1" dirty="0">
                <a:solidFill>
                  <a:schemeClr val="accent2">
                    <a:lumMod val="75000"/>
                  </a:schemeClr>
                </a:solidFill>
              </a:rPr>
              <a:t>Board Walk Empire</a:t>
            </a:r>
            <a:r>
              <a:rPr lang="en-GB" dirty="0">
                <a:solidFill>
                  <a:schemeClr val="accent2">
                    <a:lumMod val="75000"/>
                  </a:schemeClr>
                </a:solidFill>
              </a:rPr>
              <a:t>, an American text set in the same era. The text was accused of sacrificing its artistic merit and realism for mainstream convention. Others thought its failure to meet the heights of Boardwalk were down to budget. </a:t>
            </a:r>
          </a:p>
          <a:p>
            <a:pPr marL="0" indent="0">
              <a:buNone/>
            </a:pPr>
            <a:endParaRPr lang="en-US" dirty="0">
              <a:solidFill>
                <a:schemeClr val="accent2">
                  <a:lumMod val="75000"/>
                </a:schemeClr>
              </a:solidFill>
            </a:endParaRPr>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Tree>
    <p:extLst>
      <p:ext uri="{BB962C8B-B14F-4D97-AF65-F5344CB8AC3E}">
        <p14:creationId xmlns:p14="http://schemas.microsoft.com/office/powerpoint/2010/main" val="3251073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b="1" dirty="0"/>
              <a:t>Reviews picked up on this:</a:t>
            </a:r>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
        <p:nvSpPr>
          <p:cNvPr id="7" name="Google Shape;953;p141">
            <a:extLst>
              <a:ext uri="{FF2B5EF4-FFF2-40B4-BE49-F238E27FC236}">
                <a16:creationId xmlns:a16="http://schemas.microsoft.com/office/drawing/2014/main" id="{A708E263-25BD-AD13-7F0D-DA212D056B2C}"/>
              </a:ext>
            </a:extLst>
          </p:cNvPr>
          <p:cNvSpPr txBox="1">
            <a:spLocks/>
          </p:cNvSpPr>
          <p:nvPr/>
        </p:nvSpPr>
        <p:spPr>
          <a:xfrm>
            <a:off x="216628" y="2121446"/>
            <a:ext cx="4221050" cy="3636672"/>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SzPts val="1800"/>
              <a:buFont typeface="Arial" panose="020B0604020202020204" pitchFamily="34" charset="0"/>
              <a:buNone/>
            </a:pPr>
            <a:r>
              <a:rPr lang="en-GB" sz="1500" dirty="0">
                <a:solidFill>
                  <a:schemeClr val="dk1"/>
                </a:solidFill>
              </a:rPr>
              <a:t>The points of comparison between Peaky Blinders and HBO’s Boardwalk Empire are conspicuous. Both are set immediately after the first world was in a gangland in which the future is up for grabs; both feature a returning soldier shattered and embittered by his war experiences. </a:t>
            </a:r>
            <a:endParaRPr lang="en-GB" dirty="0"/>
          </a:p>
          <a:p>
            <a:pPr marL="0" indent="0">
              <a:lnSpc>
                <a:spcPct val="115000"/>
              </a:lnSpc>
              <a:spcBef>
                <a:spcPts val="0"/>
              </a:spcBef>
              <a:buSzPts val="1800"/>
              <a:buFont typeface="Arial" panose="020B0604020202020204" pitchFamily="34" charset="0"/>
              <a:buNone/>
            </a:pPr>
            <a:r>
              <a:rPr lang="en-GB" sz="1500" dirty="0">
                <a:solidFill>
                  <a:schemeClr val="dk1"/>
                </a:solidFill>
              </a:rPr>
              <a:t>“Tommy is one of those men who came back from this war horrifically damaged, who were spat back into society without any counselling,,” said Murphy. “And, of course, a lot of them brought their weapons home with them. There were a lot of guns around at the time. Tommy has a huge disdain for authority – everything he was told is a lie."</a:t>
            </a:r>
            <a:endParaRPr lang="en-GB" dirty="0"/>
          </a:p>
        </p:txBody>
      </p:sp>
      <p:grpSp>
        <p:nvGrpSpPr>
          <p:cNvPr id="8" name="Google Shape;958;p141">
            <a:extLst>
              <a:ext uri="{FF2B5EF4-FFF2-40B4-BE49-F238E27FC236}">
                <a16:creationId xmlns:a16="http://schemas.microsoft.com/office/drawing/2014/main" id="{4158FD52-E0A0-6DED-8995-FEB06DACDCA9}"/>
              </a:ext>
            </a:extLst>
          </p:cNvPr>
          <p:cNvGrpSpPr/>
          <p:nvPr/>
        </p:nvGrpSpPr>
        <p:grpSpPr>
          <a:xfrm>
            <a:off x="321771" y="1227909"/>
            <a:ext cx="2854934" cy="511935"/>
            <a:chOff x="425004" y="981129"/>
            <a:chExt cx="3806579" cy="682580"/>
          </a:xfrm>
        </p:grpSpPr>
        <p:pic>
          <p:nvPicPr>
            <p:cNvPr id="9" name="Google Shape;959;p141">
              <a:extLst>
                <a:ext uri="{FF2B5EF4-FFF2-40B4-BE49-F238E27FC236}">
                  <a16:creationId xmlns:a16="http://schemas.microsoft.com/office/drawing/2014/main" id="{0D47F123-F82B-7AD3-5E10-AEF6C7AFB89D}"/>
                </a:ext>
              </a:extLst>
            </p:cNvPr>
            <p:cNvPicPr preferRelativeResize="0"/>
            <p:nvPr/>
          </p:nvPicPr>
          <p:blipFill rotWithShape="1">
            <a:blip r:embed="rId3">
              <a:alphaModFix/>
            </a:blip>
            <a:srcRect t="10388" r="35437" b="73758"/>
            <a:stretch/>
          </p:blipFill>
          <p:spPr>
            <a:xfrm>
              <a:off x="425004" y="981129"/>
              <a:ext cx="3806579" cy="682580"/>
            </a:xfrm>
            <a:prstGeom prst="rect">
              <a:avLst/>
            </a:prstGeom>
            <a:noFill/>
            <a:ln>
              <a:noFill/>
            </a:ln>
          </p:spPr>
        </p:pic>
        <p:sp>
          <p:nvSpPr>
            <p:cNvPr id="10" name="Google Shape;960;p141">
              <a:extLst>
                <a:ext uri="{FF2B5EF4-FFF2-40B4-BE49-F238E27FC236}">
                  <a16:creationId xmlns:a16="http://schemas.microsoft.com/office/drawing/2014/main" id="{DD5612E0-3EEF-44AD-837A-A0EEDA7DBACB}"/>
                </a:ext>
              </a:extLst>
            </p:cNvPr>
            <p:cNvSpPr/>
            <p:nvPr/>
          </p:nvSpPr>
          <p:spPr>
            <a:xfrm>
              <a:off x="3537935" y="1558344"/>
              <a:ext cx="248454" cy="10536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grpSp>
      <p:grpSp>
        <p:nvGrpSpPr>
          <p:cNvPr id="11" name="Google Shape;955;p141">
            <a:extLst>
              <a:ext uri="{FF2B5EF4-FFF2-40B4-BE49-F238E27FC236}">
                <a16:creationId xmlns:a16="http://schemas.microsoft.com/office/drawing/2014/main" id="{E8DE2F22-BB71-ABD5-1768-631A86F701C4}"/>
              </a:ext>
            </a:extLst>
          </p:cNvPr>
          <p:cNvGrpSpPr/>
          <p:nvPr/>
        </p:nvGrpSpPr>
        <p:grpSpPr>
          <a:xfrm>
            <a:off x="4752907" y="1271387"/>
            <a:ext cx="4069322" cy="1367596"/>
            <a:chOff x="6297770" y="1460652"/>
            <a:chExt cx="5795493" cy="1998062"/>
          </a:xfrm>
        </p:grpSpPr>
        <p:pic>
          <p:nvPicPr>
            <p:cNvPr id="12" name="Google Shape;956;p141">
              <a:extLst>
                <a:ext uri="{FF2B5EF4-FFF2-40B4-BE49-F238E27FC236}">
                  <a16:creationId xmlns:a16="http://schemas.microsoft.com/office/drawing/2014/main" id="{1A05ADDE-367B-2603-9FAF-7DB501F4BE8E}"/>
                </a:ext>
              </a:extLst>
            </p:cNvPr>
            <p:cNvPicPr preferRelativeResize="0"/>
            <p:nvPr/>
          </p:nvPicPr>
          <p:blipFill rotWithShape="1">
            <a:blip r:embed="rId4">
              <a:alphaModFix/>
            </a:blip>
            <a:srcRect l="13740" t="11444" r="59239" b="78578"/>
            <a:stretch/>
          </p:blipFill>
          <p:spPr>
            <a:xfrm>
              <a:off x="6297770" y="1460652"/>
              <a:ext cx="3515746" cy="729943"/>
            </a:xfrm>
            <a:prstGeom prst="rect">
              <a:avLst/>
            </a:prstGeom>
            <a:noFill/>
            <a:ln>
              <a:noFill/>
            </a:ln>
          </p:spPr>
        </p:pic>
        <p:pic>
          <p:nvPicPr>
            <p:cNvPr id="13" name="Google Shape;957;p141">
              <a:extLst>
                <a:ext uri="{FF2B5EF4-FFF2-40B4-BE49-F238E27FC236}">
                  <a16:creationId xmlns:a16="http://schemas.microsoft.com/office/drawing/2014/main" id="{83F1B5F4-73CC-927E-397B-B94C94608BEB}"/>
                </a:ext>
              </a:extLst>
            </p:cNvPr>
            <p:cNvPicPr preferRelativeResize="0"/>
            <p:nvPr/>
          </p:nvPicPr>
          <p:blipFill rotWithShape="1">
            <a:blip r:embed="rId4">
              <a:alphaModFix/>
            </a:blip>
            <a:srcRect l="13640" t="64392" r="41816" b="17649"/>
            <a:stretch/>
          </p:blipFill>
          <p:spPr>
            <a:xfrm>
              <a:off x="6297770" y="2145069"/>
              <a:ext cx="5795493" cy="1313645"/>
            </a:xfrm>
            <a:prstGeom prst="rect">
              <a:avLst/>
            </a:prstGeom>
            <a:noFill/>
            <a:ln>
              <a:noFill/>
            </a:ln>
          </p:spPr>
        </p:pic>
      </p:grpSp>
      <p:sp>
        <p:nvSpPr>
          <p:cNvPr id="14" name="Google Shape;954;p141">
            <a:extLst>
              <a:ext uri="{FF2B5EF4-FFF2-40B4-BE49-F238E27FC236}">
                <a16:creationId xmlns:a16="http://schemas.microsoft.com/office/drawing/2014/main" id="{B03B090D-DA19-D716-0C2E-377C423C1918}"/>
              </a:ext>
            </a:extLst>
          </p:cNvPr>
          <p:cNvSpPr txBox="1"/>
          <p:nvPr/>
        </p:nvSpPr>
        <p:spPr>
          <a:xfrm>
            <a:off x="4647763" y="3008263"/>
            <a:ext cx="4279609" cy="21697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a:solidFill>
                  <a:schemeClr val="dk1"/>
                </a:solidFill>
                <a:latin typeface="Arial"/>
                <a:ea typeface="Arial"/>
                <a:cs typeface="Arial"/>
                <a:sym typeface="Arial"/>
              </a:rPr>
              <a:t>‘In the end, Peaky Blinders flattered to deceive. Ultimately, it only served to prove that, when it comes to truly great shows, British TV still can’t match American television.’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a:solidFill>
                  <a:schemeClr val="dk1"/>
                </a:solidFill>
                <a:latin typeface="Arial"/>
                <a:ea typeface="Arial"/>
                <a:cs typeface="Arial"/>
                <a:sym typeface="Arial"/>
              </a:rPr>
              <a:t>The Daily Mail said they felt it was rushed</a:t>
            </a:r>
            <a:r>
              <a:rPr lang="en-GB" sz="1500" dirty="0">
                <a:solidFill>
                  <a:schemeClr val="dk1"/>
                </a:solidFill>
                <a:latin typeface="Arial"/>
                <a:ea typeface="Arial"/>
                <a:cs typeface="Arial"/>
                <a:sym typeface="Arial"/>
              </a:rPr>
              <a:t>; a</a:t>
            </a:r>
            <a:r>
              <a:rPr lang="en-GB" sz="1500" b="0" i="0" u="none" strike="noStrike" cap="none" dirty="0">
                <a:solidFill>
                  <a:schemeClr val="dk1"/>
                </a:solidFill>
                <a:latin typeface="Arial"/>
                <a:ea typeface="Arial"/>
                <a:cs typeface="Arial"/>
                <a:sym typeface="Arial"/>
              </a:rPr>
              <a:t>ll style no substance – an oppositional response. This is coherent with the Daily Mail’s ideological position. It often opposes the BBC, seeing it as ‘woke’ and run by the ‘liberal elites’.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89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sp>
        <p:nvSpPr>
          <p:cNvPr id="5" name="Google Shape;968;p142">
            <a:extLst>
              <a:ext uri="{FF2B5EF4-FFF2-40B4-BE49-F238E27FC236}">
                <a16:creationId xmlns:a16="http://schemas.microsoft.com/office/drawing/2014/main" id="{FE241EFA-8B81-1B49-C711-8D1B976C552E}"/>
              </a:ext>
            </a:extLst>
          </p:cNvPr>
          <p:cNvSpPr txBox="1">
            <a:spLocks noGrp="1"/>
          </p:cNvSpPr>
          <p:nvPr>
            <p:ph type="title"/>
          </p:nvPr>
        </p:nvSpPr>
        <p:spPr>
          <a:xfrm>
            <a:off x="0" y="0"/>
            <a:ext cx="9144000" cy="846138"/>
          </a:xfrm>
          <a:prstGeom prst="rect">
            <a:avLst/>
          </a:prstGeom>
          <a:solidFill>
            <a:srgbClr val="39E3E7"/>
          </a:solid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1800"/>
              <a:buNone/>
            </a:pPr>
            <a:r>
              <a:rPr lang="en-GB" sz="4800" b="1" dirty="0">
                <a:solidFill>
                  <a:schemeClr val="dk1"/>
                </a:solidFill>
              </a:rPr>
              <a:t>Attracting an audience</a:t>
            </a:r>
            <a:endParaRPr b="1" dirty="0"/>
          </a:p>
        </p:txBody>
      </p:sp>
      <p:sp>
        <p:nvSpPr>
          <p:cNvPr id="6" name="Google Shape;969;p142">
            <a:extLst>
              <a:ext uri="{FF2B5EF4-FFF2-40B4-BE49-F238E27FC236}">
                <a16:creationId xmlns:a16="http://schemas.microsoft.com/office/drawing/2014/main" id="{A30AFDF9-8BEB-32CE-C811-86EFA29E2567}"/>
              </a:ext>
            </a:extLst>
          </p:cNvPr>
          <p:cNvSpPr txBox="1">
            <a:spLocks/>
          </p:cNvSpPr>
          <p:nvPr/>
        </p:nvSpPr>
        <p:spPr>
          <a:xfrm>
            <a:off x="472672" y="2042945"/>
            <a:ext cx="4200928" cy="3489337"/>
          </a:xfrm>
          <a:prstGeom prst="rect">
            <a:avLst/>
          </a:prstGeom>
          <a:noFill/>
          <a:ln>
            <a:noFill/>
          </a:ln>
        </p:spPr>
        <p:txBody>
          <a:bodyPr spcFirstLastPara="1" vert="horz" wrap="square" lIns="91425" tIns="91425" rIns="91425" bIns="91425" rtlCol="0" anchor="t" anchorCtr="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SzPts val="1800"/>
              <a:buFont typeface="Arial" panose="020B0604020202020204" pitchFamily="34" charset="0"/>
              <a:buNone/>
            </a:pPr>
            <a:r>
              <a:rPr lang="en-GB" dirty="0">
                <a:solidFill>
                  <a:schemeClr val="dk1"/>
                </a:solidFill>
              </a:rPr>
              <a:t>One way Peaky Blinders attracted an audience, thus gaining a positive audience response, was via breaking the stereotypical representations of regional identity, in this case the ‘Brummie’. </a:t>
            </a:r>
            <a:endParaRPr lang="en-GB" dirty="0"/>
          </a:p>
          <a:p>
            <a:pPr marL="0" indent="0">
              <a:lnSpc>
                <a:spcPct val="115000"/>
              </a:lnSpc>
              <a:spcBef>
                <a:spcPts val="0"/>
              </a:spcBef>
              <a:buSzPts val="1800"/>
              <a:buFont typeface="Arial" panose="020B0604020202020204" pitchFamily="34" charset="0"/>
              <a:buNone/>
            </a:pPr>
            <a:r>
              <a:rPr lang="en-GB" dirty="0">
                <a:solidFill>
                  <a:schemeClr val="dk1"/>
                </a:solidFill>
              </a:rPr>
              <a:t>A study was conducted in 2008 where people were asked to grade the intelligence of a person based on their accent. The ‘Brummie’ accent was ranked as the least intelligent accent.</a:t>
            </a:r>
            <a:endParaRPr lang="en-GB" dirty="0"/>
          </a:p>
        </p:txBody>
      </p:sp>
      <p:pic>
        <p:nvPicPr>
          <p:cNvPr id="7" name="Google Shape;970;p142">
            <a:extLst>
              <a:ext uri="{FF2B5EF4-FFF2-40B4-BE49-F238E27FC236}">
                <a16:creationId xmlns:a16="http://schemas.microsoft.com/office/drawing/2014/main" id="{12E80B1C-FD5A-4D91-4878-1C066AA7D392}"/>
              </a:ext>
            </a:extLst>
          </p:cNvPr>
          <p:cNvPicPr preferRelativeResize="0"/>
          <p:nvPr/>
        </p:nvPicPr>
        <p:blipFill rotWithShape="1">
          <a:blip r:embed="rId3">
            <a:alphaModFix/>
          </a:blip>
          <a:srcRect l="13244" t="7526" r="51220" b="53037"/>
          <a:stretch/>
        </p:blipFill>
        <p:spPr>
          <a:xfrm>
            <a:off x="5023565" y="2042945"/>
            <a:ext cx="3051489" cy="1903993"/>
          </a:xfrm>
          <a:prstGeom prst="rect">
            <a:avLst/>
          </a:prstGeom>
          <a:noFill/>
          <a:ln>
            <a:noFill/>
          </a:ln>
        </p:spPr>
      </p:pic>
      <p:pic>
        <p:nvPicPr>
          <p:cNvPr id="8" name="Google Shape;971;p142">
            <a:extLst>
              <a:ext uri="{FF2B5EF4-FFF2-40B4-BE49-F238E27FC236}">
                <a16:creationId xmlns:a16="http://schemas.microsoft.com/office/drawing/2014/main" id="{8BBCAC27-AC16-86CF-21D6-12D97C645FE7}"/>
              </a:ext>
            </a:extLst>
          </p:cNvPr>
          <p:cNvPicPr preferRelativeResize="0"/>
          <p:nvPr/>
        </p:nvPicPr>
        <p:blipFill rotWithShape="1">
          <a:blip r:embed="rId4">
            <a:alphaModFix/>
          </a:blip>
          <a:srcRect/>
          <a:stretch/>
        </p:blipFill>
        <p:spPr>
          <a:xfrm>
            <a:off x="5681922" y="4037325"/>
            <a:ext cx="1734775" cy="1638931"/>
          </a:xfrm>
          <a:prstGeom prst="rect">
            <a:avLst/>
          </a:prstGeom>
          <a:noFill/>
          <a:ln>
            <a:noFill/>
          </a:ln>
        </p:spPr>
      </p:pic>
    </p:spTree>
    <p:extLst>
      <p:ext uri="{BB962C8B-B14F-4D97-AF65-F5344CB8AC3E}">
        <p14:creationId xmlns:p14="http://schemas.microsoft.com/office/powerpoint/2010/main" val="382920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6306"/>
          </a:xfrm>
          <a:solidFill>
            <a:srgbClr val="39E3E7"/>
          </a:solidFill>
        </p:spPr>
        <p:txBody>
          <a:bodyPr>
            <a:normAutofit/>
          </a:bodyPr>
          <a:lstStyle/>
          <a:p>
            <a:pPr algn="l"/>
            <a:r>
              <a:rPr lang="en-GB" b="1" dirty="0"/>
              <a:t>Inheriting an audience…</a:t>
            </a:r>
          </a:p>
        </p:txBody>
      </p:sp>
      <p:sp>
        <p:nvSpPr>
          <p:cNvPr id="3" name="Content Placeholder 2"/>
          <p:cNvSpPr>
            <a:spLocks noGrp="1"/>
          </p:cNvSpPr>
          <p:nvPr>
            <p:ph idx="1"/>
          </p:nvPr>
        </p:nvSpPr>
        <p:spPr>
          <a:xfrm>
            <a:off x="216132" y="1387880"/>
            <a:ext cx="8673868" cy="5195799"/>
          </a:xfrm>
          <a:ln w="38100">
            <a:noFill/>
          </a:ln>
        </p:spPr>
        <p:txBody>
          <a:bodyPr>
            <a:normAutofit/>
          </a:bodyPr>
          <a:lstStyle/>
          <a:p>
            <a:pPr marL="0" indent="0">
              <a:buNone/>
            </a:pPr>
            <a:endParaRPr lang="en-US" dirty="0"/>
          </a:p>
        </p:txBody>
      </p:sp>
      <p:sp>
        <p:nvSpPr>
          <p:cNvPr id="4" name="TextBox 3"/>
          <p:cNvSpPr txBox="1"/>
          <p:nvPr/>
        </p:nvSpPr>
        <p:spPr>
          <a:xfrm>
            <a:off x="8354291" y="69211"/>
            <a:ext cx="714894" cy="707886"/>
          </a:xfrm>
          <a:prstGeom prst="rect">
            <a:avLst/>
          </a:prstGeom>
          <a:solidFill>
            <a:srgbClr val="00CCFF"/>
          </a:solidFill>
        </p:spPr>
        <p:txBody>
          <a:bodyPr wrap="square" rtlCol="0">
            <a:spAutoFit/>
          </a:bodyPr>
          <a:lstStyle/>
          <a:p>
            <a:r>
              <a:rPr lang="en-US" sz="800" dirty="0">
                <a:solidFill>
                  <a:schemeClr val="accent4">
                    <a:lumMod val="75000"/>
                  </a:schemeClr>
                </a:solidFill>
                <a:hlinkClick r:id="rId2"/>
              </a:rPr>
              <a:t>BBC </a:t>
            </a:r>
            <a:r>
              <a:rPr lang="en-US" sz="800" dirty="0" err="1">
                <a:solidFill>
                  <a:schemeClr val="accent4">
                    <a:lumMod val="75000"/>
                  </a:schemeClr>
                </a:solidFill>
                <a:hlinkClick r:id="rId2"/>
              </a:rPr>
              <a:t>iPlayer</a:t>
            </a:r>
            <a:r>
              <a:rPr lang="en-US" sz="800" dirty="0">
                <a:solidFill>
                  <a:schemeClr val="accent4">
                    <a:lumMod val="75000"/>
                  </a:schemeClr>
                </a:solidFill>
                <a:hlinkClick r:id="rId2"/>
              </a:rPr>
              <a:t> - Peaky Blinders - Series 1: Episode 1</a:t>
            </a:r>
            <a:endParaRPr lang="en-US" sz="800" dirty="0">
              <a:solidFill>
                <a:schemeClr val="accent4">
                  <a:lumMod val="75000"/>
                </a:schemeClr>
              </a:solidFill>
            </a:endParaRPr>
          </a:p>
        </p:txBody>
      </p:sp>
      <p:pic>
        <p:nvPicPr>
          <p:cNvPr id="6" name="Picture 5">
            <a:extLst>
              <a:ext uri="{FF2B5EF4-FFF2-40B4-BE49-F238E27FC236}">
                <a16:creationId xmlns:a16="http://schemas.microsoft.com/office/drawing/2014/main" id="{18B797B3-ADD7-A9C2-4761-62A604A9831A}"/>
              </a:ext>
            </a:extLst>
          </p:cNvPr>
          <p:cNvPicPr>
            <a:picLocks noChangeAspect="1"/>
          </p:cNvPicPr>
          <p:nvPr/>
        </p:nvPicPr>
        <p:blipFill>
          <a:blip r:embed="rId3"/>
          <a:stretch>
            <a:fillRect/>
          </a:stretch>
        </p:blipFill>
        <p:spPr>
          <a:xfrm>
            <a:off x="419332" y="1042486"/>
            <a:ext cx="8267468" cy="5629560"/>
          </a:xfrm>
          <a:prstGeom prst="rect">
            <a:avLst/>
          </a:prstGeom>
        </p:spPr>
      </p:pic>
    </p:spTree>
    <p:extLst>
      <p:ext uri="{BB962C8B-B14F-4D97-AF65-F5344CB8AC3E}">
        <p14:creationId xmlns:p14="http://schemas.microsoft.com/office/powerpoint/2010/main" val="3526482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TotalTime>
  <Words>1540</Words>
  <Application>Microsoft Office PowerPoint</Application>
  <PresentationFormat>On-screen Show (4:3)</PresentationFormat>
  <Paragraphs>120</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COM 2 SEC A</vt:lpstr>
      <vt:lpstr>Peaky Blinders Season 1 Episode 1 </vt:lpstr>
      <vt:lpstr>The Impact of Media Technologies on Audiences</vt:lpstr>
      <vt:lpstr>Task</vt:lpstr>
      <vt:lpstr>PowerPoint Presentation</vt:lpstr>
      <vt:lpstr>When PB first aired…</vt:lpstr>
      <vt:lpstr>Reviews picked up on this:</vt:lpstr>
      <vt:lpstr>Attracting an audience</vt:lpstr>
      <vt:lpstr>Inheriting an audience…</vt:lpstr>
      <vt:lpstr>Appealing to female viewers</vt:lpstr>
      <vt:lpstr>Reviews improve – a preferred reading</vt:lpstr>
      <vt:lpstr>Trailers for each season</vt:lpstr>
      <vt:lpstr>Audience ‘pleasures’ task</vt:lpstr>
      <vt:lpstr>Two audience theories to finish</vt:lpstr>
      <vt:lpstr>Reception theory – Stuart Hall</vt:lpstr>
      <vt:lpstr>Some thoughts about Reception Theory</vt:lpstr>
      <vt:lpstr>Fandom – Henry Jenkins</vt:lpstr>
      <vt:lpstr>Fandom research task</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 SEC B</dc:title>
  <dc:creator>Clare HOWARD-SAUNDERS</dc:creator>
  <cp:lastModifiedBy>Clare HOWARD-SAUNDERS</cp:lastModifiedBy>
  <cp:revision>28</cp:revision>
  <dcterms:created xsi:type="dcterms:W3CDTF">2023-11-14T11:22:47Z</dcterms:created>
  <dcterms:modified xsi:type="dcterms:W3CDTF">2023-12-15T13:12:13Z</dcterms:modified>
</cp:coreProperties>
</file>