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8" r:id="rId3"/>
    <p:sldId id="271" r:id="rId4"/>
    <p:sldId id="258" r:id="rId5"/>
    <p:sldId id="259" r:id="rId6"/>
    <p:sldId id="260" r:id="rId7"/>
    <p:sldId id="261" r:id="rId8"/>
    <p:sldId id="262" r:id="rId9"/>
    <p:sldId id="263" r:id="rId10"/>
    <p:sldId id="264" r:id="rId11"/>
    <p:sldId id="265" r:id="rId12"/>
    <p:sldId id="266" r:id="rId13"/>
    <p:sldId id="267"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12" d="100"/>
          <a:sy n="112" d="100"/>
        </p:scale>
        <p:origin x="77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CCA98D-8E18-49A1-9F2B-BA09835397A3}"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427244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CCA98D-8E18-49A1-9F2B-BA09835397A3}"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3544851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CCA98D-8E18-49A1-9F2B-BA09835397A3}"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37135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CCA98D-8E18-49A1-9F2B-BA09835397A3}"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1545326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CCA98D-8E18-49A1-9F2B-BA09835397A3}" type="datetimeFigureOut">
              <a:rPr lang="en-GB" smtClean="0"/>
              <a:t>24/05/2024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931515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CCA98D-8E18-49A1-9F2B-BA09835397A3}" type="datetimeFigureOut">
              <a:rPr lang="en-GB" smtClean="0"/>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4050444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CCA98D-8E18-49A1-9F2B-BA09835397A3}" type="datetimeFigureOut">
              <a:rPr lang="en-GB" smtClean="0"/>
              <a:t>24/05/2024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2032274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CCA98D-8E18-49A1-9F2B-BA09835397A3}" type="datetimeFigureOut">
              <a:rPr lang="en-GB" smtClean="0"/>
              <a:t>24/05/2024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2465222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CA98D-8E18-49A1-9F2B-BA09835397A3}" type="datetimeFigureOut">
              <a:rPr lang="en-GB" smtClean="0"/>
              <a:t>24/05/2024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468915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CA98D-8E18-49A1-9F2B-BA09835397A3}" type="datetimeFigureOut">
              <a:rPr lang="en-GB" smtClean="0"/>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2713075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CA98D-8E18-49A1-9F2B-BA09835397A3}" type="datetimeFigureOut">
              <a:rPr lang="en-GB" smtClean="0"/>
              <a:t>24/05/2024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614698-4351-45ED-BEBD-0BE4F6E878BC}" type="slidenum">
              <a:rPr lang="en-GB" smtClean="0"/>
              <a:t>‹#›</a:t>
            </a:fld>
            <a:endParaRPr lang="en-GB"/>
          </a:p>
        </p:txBody>
      </p:sp>
    </p:spTree>
    <p:extLst>
      <p:ext uri="{BB962C8B-B14F-4D97-AF65-F5344CB8AC3E}">
        <p14:creationId xmlns:p14="http://schemas.microsoft.com/office/powerpoint/2010/main" val="52476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CA98D-8E18-49A1-9F2B-BA09835397A3}" type="datetimeFigureOut">
              <a:rPr lang="en-GB" smtClean="0"/>
              <a:t>24/05/2024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14698-4351-45ED-BEBD-0BE4F6E878BC}" type="slidenum">
              <a:rPr lang="en-GB" smtClean="0"/>
              <a:t>‹#›</a:t>
            </a:fld>
            <a:endParaRPr lang="en-GB"/>
          </a:p>
        </p:txBody>
      </p:sp>
    </p:spTree>
    <p:extLst>
      <p:ext uri="{BB962C8B-B14F-4D97-AF65-F5344CB8AC3E}">
        <p14:creationId xmlns:p14="http://schemas.microsoft.com/office/powerpoint/2010/main" val="42750756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0" y="2332383"/>
            <a:ext cx="9144000" cy="1828628"/>
          </a:xfrm>
          <a:solidFill>
            <a:schemeClr val="accent4"/>
          </a:solidFill>
        </p:spPr>
        <p:txBody>
          <a:bodyPr>
            <a:normAutofit/>
          </a:bodyPr>
          <a:lstStyle/>
          <a:p>
            <a:r>
              <a:rPr lang="en-GB" b="1" dirty="0" smtClean="0"/>
              <a:t>Cross Media Production Coursework: Magazines</a:t>
            </a:r>
            <a:endParaRPr lang="en-GB" b="1" dirty="0"/>
          </a:p>
        </p:txBody>
      </p:sp>
      <p:sp>
        <p:nvSpPr>
          <p:cNvPr id="5" name="Subtitle 2"/>
          <p:cNvSpPr txBox="1">
            <a:spLocks/>
          </p:cNvSpPr>
          <p:nvPr/>
        </p:nvSpPr>
        <p:spPr>
          <a:xfrm>
            <a:off x="542441" y="4709791"/>
            <a:ext cx="8198603" cy="767569"/>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smtClean="0">
                <a:solidFill>
                  <a:schemeClr val="accent4">
                    <a:lumMod val="20000"/>
                    <a:lumOff val="80000"/>
                  </a:schemeClr>
                </a:solidFill>
              </a:rPr>
              <a:t>LQ: What is the brief and how do we plan our time? </a:t>
            </a:r>
            <a:endParaRPr lang="en-GB" sz="3200" dirty="0">
              <a:solidFill>
                <a:schemeClr val="accent4">
                  <a:lumMod val="20000"/>
                  <a:lumOff val="80000"/>
                </a:schemeClr>
              </a:solidFill>
            </a:endParaRPr>
          </a:p>
        </p:txBody>
      </p:sp>
      <p:sp>
        <p:nvSpPr>
          <p:cNvPr id="6" name="Title 5"/>
          <p:cNvSpPr txBox="1">
            <a:spLocks/>
          </p:cNvSpPr>
          <p:nvPr/>
        </p:nvSpPr>
        <p:spPr>
          <a:xfrm>
            <a:off x="0" y="834887"/>
            <a:ext cx="9144000" cy="1497496"/>
          </a:xfrm>
          <a:prstGeom prst="rect">
            <a:avLst/>
          </a:prstGeom>
          <a:solidFill>
            <a:schemeClr val="accent4">
              <a:lumMod val="20000"/>
              <a:lumOff val="8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b="1" dirty="0" smtClean="0">
                <a:latin typeface="+mn-lt"/>
              </a:rPr>
              <a:t>L1: </a:t>
            </a:r>
            <a:r>
              <a:rPr lang="en-GB" sz="9600" b="1" dirty="0">
                <a:latin typeface="+mn-lt"/>
              </a:rPr>
              <a:t>COM </a:t>
            </a:r>
            <a:r>
              <a:rPr lang="en-GB" sz="9600" b="1" dirty="0" smtClean="0">
                <a:latin typeface="+mn-lt"/>
              </a:rPr>
              <a:t>3 NEA</a:t>
            </a:r>
            <a:endParaRPr lang="en-GB" sz="9600" b="1" dirty="0">
              <a:latin typeface="+mn-lt"/>
            </a:endParaRPr>
          </a:p>
        </p:txBody>
      </p:sp>
    </p:spTree>
    <p:extLst>
      <p:ext uri="{BB962C8B-B14F-4D97-AF65-F5344CB8AC3E}">
        <p14:creationId xmlns:p14="http://schemas.microsoft.com/office/powerpoint/2010/main" val="626650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587500"/>
            <a:ext cx="2933700" cy="4351338"/>
          </a:xfrm>
        </p:spPr>
        <p:txBody>
          <a:bodyPr/>
          <a:lstStyle/>
          <a:p>
            <a:r>
              <a:rPr lang="en-GB" dirty="0" smtClean="0">
                <a:solidFill>
                  <a:schemeClr val="bg1">
                    <a:lumMod val="95000"/>
                  </a:schemeClr>
                </a:solidFill>
              </a:rPr>
              <a:t>How does it construct a representation?</a:t>
            </a:r>
          </a:p>
          <a:p>
            <a:r>
              <a:rPr lang="en-GB" dirty="0" smtClean="0">
                <a:solidFill>
                  <a:schemeClr val="bg1">
                    <a:lumMod val="95000"/>
                  </a:schemeClr>
                </a:solidFill>
              </a:rPr>
              <a:t>How does it help with layout?</a:t>
            </a:r>
          </a:p>
          <a:p>
            <a:r>
              <a:rPr lang="en-GB" dirty="0" smtClean="0">
                <a:solidFill>
                  <a:schemeClr val="bg1">
                    <a:lumMod val="95000"/>
                  </a:schemeClr>
                </a:solidFill>
              </a:rPr>
              <a:t>Could you do this?</a:t>
            </a:r>
          </a:p>
          <a:p>
            <a:r>
              <a:rPr lang="en-GB" dirty="0">
                <a:solidFill>
                  <a:schemeClr val="bg1">
                    <a:lumMod val="95000"/>
                  </a:schemeClr>
                </a:solidFill>
              </a:rPr>
              <a:t>What music goes with this and why am I asking? </a:t>
            </a:r>
          </a:p>
          <a:p>
            <a:endParaRPr lang="en-GB" dirty="0">
              <a:solidFill>
                <a:schemeClr val="bg1">
                  <a:lumMod val="95000"/>
                </a:schemeClr>
              </a:solidFill>
            </a:endParaRPr>
          </a:p>
        </p:txBody>
      </p:sp>
      <p:pic>
        <p:nvPicPr>
          <p:cNvPr id="2050" name="Picture 2" descr="Lily Allen (Photo: David Titlo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7961" y="276224"/>
            <a:ext cx="4786312" cy="6381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38339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587500"/>
            <a:ext cx="2933700" cy="4351338"/>
          </a:xfrm>
        </p:spPr>
        <p:txBody>
          <a:bodyPr/>
          <a:lstStyle/>
          <a:p>
            <a:r>
              <a:rPr lang="en-GB" dirty="0" smtClean="0">
                <a:solidFill>
                  <a:schemeClr val="bg1">
                    <a:lumMod val="95000"/>
                  </a:schemeClr>
                </a:solidFill>
              </a:rPr>
              <a:t>How does it construct a representation?</a:t>
            </a:r>
          </a:p>
          <a:p>
            <a:r>
              <a:rPr lang="en-GB" dirty="0" smtClean="0">
                <a:solidFill>
                  <a:schemeClr val="bg1">
                    <a:lumMod val="95000"/>
                  </a:schemeClr>
                </a:solidFill>
              </a:rPr>
              <a:t>How does it help with layout?</a:t>
            </a:r>
          </a:p>
          <a:p>
            <a:r>
              <a:rPr lang="en-GB" dirty="0" smtClean="0">
                <a:solidFill>
                  <a:schemeClr val="bg1">
                    <a:lumMod val="95000"/>
                  </a:schemeClr>
                </a:solidFill>
              </a:rPr>
              <a:t>Could you do this?</a:t>
            </a:r>
          </a:p>
          <a:p>
            <a:r>
              <a:rPr lang="en-GB" dirty="0">
                <a:solidFill>
                  <a:schemeClr val="bg1">
                    <a:lumMod val="95000"/>
                  </a:schemeClr>
                </a:solidFill>
              </a:rPr>
              <a:t>What music goes with this and why am I asking? </a:t>
            </a:r>
          </a:p>
          <a:p>
            <a:endParaRPr lang="en-GB" dirty="0">
              <a:solidFill>
                <a:schemeClr val="bg1">
                  <a:lumMod val="95000"/>
                </a:schemeClr>
              </a:solidFill>
            </a:endParaRPr>
          </a:p>
        </p:txBody>
      </p:sp>
      <p:pic>
        <p:nvPicPr>
          <p:cNvPr id="4098" name="Picture 2" descr="The UK's two biggest video game magazine companies are now one |  Eurogam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7699" y="351212"/>
            <a:ext cx="4403725" cy="5781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538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587500"/>
            <a:ext cx="2933700" cy="4351338"/>
          </a:xfrm>
        </p:spPr>
        <p:txBody>
          <a:bodyPr/>
          <a:lstStyle/>
          <a:p>
            <a:r>
              <a:rPr lang="en-GB" dirty="0" smtClean="0">
                <a:solidFill>
                  <a:schemeClr val="bg1">
                    <a:lumMod val="95000"/>
                  </a:schemeClr>
                </a:solidFill>
              </a:rPr>
              <a:t>How does it construct a representation?</a:t>
            </a:r>
          </a:p>
          <a:p>
            <a:r>
              <a:rPr lang="en-GB" dirty="0" smtClean="0">
                <a:solidFill>
                  <a:schemeClr val="bg1">
                    <a:lumMod val="95000"/>
                  </a:schemeClr>
                </a:solidFill>
              </a:rPr>
              <a:t>How does it help with layout?</a:t>
            </a:r>
          </a:p>
          <a:p>
            <a:r>
              <a:rPr lang="en-GB" dirty="0" smtClean="0">
                <a:solidFill>
                  <a:schemeClr val="bg1">
                    <a:lumMod val="95000"/>
                  </a:schemeClr>
                </a:solidFill>
              </a:rPr>
              <a:t>Could you do this?</a:t>
            </a:r>
          </a:p>
          <a:p>
            <a:r>
              <a:rPr lang="en-GB">
                <a:solidFill>
                  <a:schemeClr val="bg1">
                    <a:lumMod val="95000"/>
                  </a:schemeClr>
                </a:solidFill>
              </a:rPr>
              <a:t>What music goes with this and why am I asking? </a:t>
            </a:r>
          </a:p>
          <a:p>
            <a:endParaRPr lang="en-GB" dirty="0">
              <a:solidFill>
                <a:schemeClr val="bg1">
                  <a:lumMod val="95000"/>
                </a:schemeClr>
              </a:solidFill>
            </a:endParaRPr>
          </a:p>
        </p:txBody>
      </p:sp>
      <p:pic>
        <p:nvPicPr>
          <p:cNvPr id="4" name="Picture 3" descr="Work With Us | World Travel Magaz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7555" y="383241"/>
            <a:ext cx="4594225" cy="6001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39234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92575"/>
            <a:ext cx="9144000" cy="545995"/>
          </a:xfrm>
        </p:spPr>
        <p:txBody>
          <a:bodyPr>
            <a:normAutofit/>
          </a:bodyPr>
          <a:lstStyle/>
          <a:p>
            <a:r>
              <a:rPr lang="en-GB" sz="2600" b="1" dirty="0" smtClean="0">
                <a:solidFill>
                  <a:schemeClr val="bg1"/>
                </a:solidFill>
              </a:rPr>
              <a:t>One is Vogue UK and one is Vogue USA. Can you tell which is which? </a:t>
            </a:r>
            <a:endParaRPr lang="en-GB" sz="2600" b="1" dirty="0">
              <a:solidFill>
                <a:schemeClr val="bg1"/>
              </a:solidFill>
            </a:endParaRPr>
          </a:p>
        </p:txBody>
      </p:sp>
      <p:sp>
        <p:nvSpPr>
          <p:cNvPr id="9" name="Text Placeholder 8"/>
          <p:cNvSpPr>
            <a:spLocks noGrp="1"/>
          </p:cNvSpPr>
          <p:nvPr>
            <p:ph type="body" idx="1"/>
          </p:nvPr>
        </p:nvSpPr>
        <p:spPr>
          <a:xfrm>
            <a:off x="72937" y="824274"/>
            <a:ext cx="3868340" cy="413644"/>
          </a:xfrm>
        </p:spPr>
        <p:txBody>
          <a:bodyPr>
            <a:normAutofit/>
          </a:bodyPr>
          <a:lstStyle/>
          <a:p>
            <a:r>
              <a:rPr lang="en-GB" sz="2000" dirty="0" smtClean="0">
                <a:solidFill>
                  <a:schemeClr val="accent4">
                    <a:lumMod val="60000"/>
                    <a:lumOff val="40000"/>
                  </a:schemeClr>
                </a:solidFill>
              </a:rPr>
              <a:t>Vogue May 2024</a:t>
            </a:r>
            <a:endParaRPr lang="en-GB" sz="2000" dirty="0">
              <a:solidFill>
                <a:schemeClr val="accent4">
                  <a:lumMod val="60000"/>
                  <a:lumOff val="40000"/>
                </a:schemeClr>
              </a:solidFill>
            </a:endParaRPr>
          </a:p>
        </p:txBody>
      </p:sp>
      <p:sp>
        <p:nvSpPr>
          <p:cNvPr id="10" name="Content Placeholder 9"/>
          <p:cNvSpPr>
            <a:spLocks noGrp="1"/>
          </p:cNvSpPr>
          <p:nvPr>
            <p:ph sz="half" idx="2"/>
          </p:nvPr>
        </p:nvSpPr>
        <p:spPr/>
        <p:txBody>
          <a:bodyPr/>
          <a:lstStyle/>
          <a:p>
            <a:endParaRPr lang="en-GB"/>
          </a:p>
        </p:txBody>
      </p:sp>
      <p:sp>
        <p:nvSpPr>
          <p:cNvPr id="11" name="Text Placeholder 10"/>
          <p:cNvSpPr>
            <a:spLocks noGrp="1"/>
          </p:cNvSpPr>
          <p:nvPr>
            <p:ph type="body" sz="quarter" idx="3"/>
          </p:nvPr>
        </p:nvSpPr>
        <p:spPr>
          <a:xfrm>
            <a:off x="5256609" y="881008"/>
            <a:ext cx="3887391" cy="347142"/>
          </a:xfrm>
        </p:spPr>
        <p:txBody>
          <a:bodyPr>
            <a:noAutofit/>
          </a:bodyPr>
          <a:lstStyle/>
          <a:p>
            <a:r>
              <a:rPr lang="en-GB" sz="2000" dirty="0" smtClean="0">
                <a:solidFill>
                  <a:schemeClr val="accent4">
                    <a:lumMod val="60000"/>
                    <a:lumOff val="40000"/>
                  </a:schemeClr>
                </a:solidFill>
              </a:rPr>
              <a:t>Vogue May 2024</a:t>
            </a:r>
            <a:endParaRPr lang="en-GB" sz="2000" dirty="0">
              <a:solidFill>
                <a:schemeClr val="accent4">
                  <a:lumMod val="60000"/>
                  <a:lumOff val="40000"/>
                </a:schemeClr>
              </a:solidFill>
            </a:endParaRPr>
          </a:p>
        </p:txBody>
      </p:sp>
      <p:pic>
        <p:nvPicPr>
          <p:cNvPr id="4" name="Picture 3"/>
          <p:cNvPicPr>
            <a:picLocks noChangeAspect="1"/>
          </p:cNvPicPr>
          <p:nvPr/>
        </p:nvPicPr>
        <p:blipFill>
          <a:blip r:embed="rId2"/>
          <a:stretch>
            <a:fillRect/>
          </a:stretch>
        </p:blipFill>
        <p:spPr>
          <a:xfrm>
            <a:off x="72937" y="1576193"/>
            <a:ext cx="4165777" cy="5193926"/>
          </a:xfrm>
          <a:prstGeom prst="rect">
            <a:avLst/>
          </a:prstGeom>
        </p:spPr>
      </p:pic>
      <p:pic>
        <p:nvPicPr>
          <p:cNvPr id="13" name="Picture 12"/>
          <p:cNvPicPr>
            <a:picLocks noChangeAspect="1"/>
          </p:cNvPicPr>
          <p:nvPr/>
        </p:nvPicPr>
        <p:blipFill rotWithShape="1">
          <a:blip r:embed="rId3"/>
          <a:srcRect t="4428"/>
          <a:stretch/>
        </p:blipFill>
        <p:spPr>
          <a:xfrm>
            <a:off x="5289847" y="1539806"/>
            <a:ext cx="3782894" cy="5230313"/>
          </a:xfrm>
          <a:prstGeom prst="rect">
            <a:avLst/>
          </a:prstGeom>
        </p:spPr>
      </p:pic>
      <p:sp>
        <p:nvSpPr>
          <p:cNvPr id="2" name="Rectangle 1"/>
          <p:cNvSpPr/>
          <p:nvPr/>
        </p:nvSpPr>
        <p:spPr>
          <a:xfrm>
            <a:off x="6212793" y="2033899"/>
            <a:ext cx="401652" cy="1329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52016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8573"/>
            <a:ext cx="7886700" cy="788557"/>
          </a:xfrm>
          <a:solidFill>
            <a:srgbClr val="FFC000"/>
          </a:solidFill>
        </p:spPr>
        <p:txBody>
          <a:bodyPr/>
          <a:lstStyle/>
          <a:p>
            <a:r>
              <a:rPr lang="en-GB" b="1" dirty="0" smtClean="0"/>
              <a:t>A note about copyright</a:t>
            </a:r>
            <a:endParaRPr lang="en-GB" b="1" dirty="0"/>
          </a:p>
        </p:txBody>
      </p:sp>
      <p:sp>
        <p:nvSpPr>
          <p:cNvPr id="7" name="Content Placeholder 6"/>
          <p:cNvSpPr>
            <a:spLocks noGrp="1"/>
          </p:cNvSpPr>
          <p:nvPr>
            <p:ph idx="1"/>
          </p:nvPr>
        </p:nvSpPr>
        <p:spPr/>
        <p:txBody>
          <a:bodyPr/>
          <a:lstStyle/>
          <a:p>
            <a:r>
              <a:rPr lang="en-GB" dirty="0" smtClean="0">
                <a:solidFill>
                  <a:schemeClr val="bg1"/>
                </a:solidFill>
              </a:rPr>
              <a:t>You must use </a:t>
            </a:r>
            <a:r>
              <a:rPr lang="en-GB" dirty="0" err="1" smtClean="0">
                <a:solidFill>
                  <a:schemeClr val="bg1"/>
                </a:solidFill>
              </a:rPr>
              <a:t>uncopyrighted</a:t>
            </a:r>
            <a:r>
              <a:rPr lang="en-GB" dirty="0" smtClean="0">
                <a:solidFill>
                  <a:schemeClr val="bg1"/>
                </a:solidFill>
              </a:rPr>
              <a:t> music. There are websites that offer this and apps and programs often have their own music options. Do your research! </a:t>
            </a:r>
            <a:endParaRPr lang="en-GB" dirty="0">
              <a:solidFill>
                <a:schemeClr val="bg1"/>
              </a:solidFill>
            </a:endParaRPr>
          </a:p>
        </p:txBody>
      </p:sp>
    </p:spTree>
    <p:extLst>
      <p:ext uri="{BB962C8B-B14F-4D97-AF65-F5344CB8AC3E}">
        <p14:creationId xmlns:p14="http://schemas.microsoft.com/office/powerpoint/2010/main" val="3699484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609095"/>
          </a:xfrm>
          <a:solidFill>
            <a:srgbClr val="FFC000"/>
          </a:solidFill>
        </p:spPr>
        <p:txBody>
          <a:bodyPr>
            <a:normAutofit/>
          </a:bodyPr>
          <a:lstStyle/>
          <a:p>
            <a:r>
              <a:rPr lang="en-GB" sz="3600" b="1" dirty="0" smtClean="0"/>
              <a:t>Software that year 13 used – KEEP A RECORD!</a:t>
            </a:r>
            <a:endParaRPr lang="en-GB" sz="3600" b="1" dirty="0"/>
          </a:p>
        </p:txBody>
      </p:sp>
      <p:sp>
        <p:nvSpPr>
          <p:cNvPr id="3" name="Content Placeholder 2"/>
          <p:cNvSpPr>
            <a:spLocks noGrp="1"/>
          </p:cNvSpPr>
          <p:nvPr>
            <p:ph idx="1"/>
          </p:nvPr>
        </p:nvSpPr>
        <p:spPr>
          <a:xfrm>
            <a:off x="286818" y="1159052"/>
            <a:ext cx="4926116" cy="5130653"/>
          </a:xfrm>
        </p:spPr>
        <p:txBody>
          <a:bodyPr>
            <a:normAutofit fontScale="62500" lnSpcReduction="20000"/>
          </a:bodyPr>
          <a:lstStyle/>
          <a:p>
            <a:r>
              <a:rPr lang="en-GB" dirty="0" err="1" smtClean="0">
                <a:solidFill>
                  <a:schemeClr val="bg1"/>
                </a:solidFill>
              </a:rPr>
              <a:t>Soundlab</a:t>
            </a:r>
            <a:r>
              <a:rPr lang="en-GB" dirty="0" smtClean="0">
                <a:solidFill>
                  <a:schemeClr val="bg1"/>
                </a:solidFill>
              </a:rPr>
              <a:t> (podcast)</a:t>
            </a:r>
          </a:p>
          <a:p>
            <a:r>
              <a:rPr lang="en-GB" dirty="0" smtClean="0">
                <a:solidFill>
                  <a:schemeClr val="bg1"/>
                </a:solidFill>
              </a:rPr>
              <a:t>Phone’s photo editor </a:t>
            </a:r>
          </a:p>
          <a:p>
            <a:r>
              <a:rPr lang="en-GB" dirty="0" err="1" smtClean="0">
                <a:solidFill>
                  <a:schemeClr val="bg1"/>
                </a:solidFill>
              </a:rPr>
              <a:t>Fotor</a:t>
            </a:r>
            <a:r>
              <a:rPr lang="en-GB" dirty="0" smtClean="0">
                <a:solidFill>
                  <a:schemeClr val="bg1"/>
                </a:solidFill>
              </a:rPr>
              <a:t> (photo editing)</a:t>
            </a:r>
          </a:p>
          <a:p>
            <a:r>
              <a:rPr lang="en-GB" dirty="0" smtClean="0">
                <a:solidFill>
                  <a:schemeClr val="bg1"/>
                </a:solidFill>
              </a:rPr>
              <a:t>Publisher (magazine layout)</a:t>
            </a:r>
          </a:p>
          <a:p>
            <a:r>
              <a:rPr lang="en-GB" dirty="0" err="1" smtClean="0">
                <a:solidFill>
                  <a:schemeClr val="bg1"/>
                </a:solidFill>
              </a:rPr>
              <a:t>Pixlr</a:t>
            </a:r>
            <a:r>
              <a:rPr lang="en-GB" dirty="0" smtClean="0">
                <a:solidFill>
                  <a:schemeClr val="bg1"/>
                </a:solidFill>
              </a:rPr>
              <a:t> (photo editing)</a:t>
            </a:r>
          </a:p>
          <a:p>
            <a:r>
              <a:rPr lang="en-GB" dirty="0" smtClean="0">
                <a:solidFill>
                  <a:schemeClr val="bg1"/>
                </a:solidFill>
              </a:rPr>
              <a:t>Audacity (sound editing)</a:t>
            </a:r>
          </a:p>
          <a:p>
            <a:r>
              <a:rPr lang="en-GB" dirty="0" err="1" smtClean="0">
                <a:solidFill>
                  <a:schemeClr val="bg1"/>
                </a:solidFill>
              </a:rPr>
              <a:t>InShot</a:t>
            </a:r>
            <a:endParaRPr lang="en-GB" dirty="0" smtClean="0">
              <a:solidFill>
                <a:schemeClr val="bg1"/>
              </a:solidFill>
            </a:endParaRPr>
          </a:p>
          <a:p>
            <a:r>
              <a:rPr lang="en-GB" dirty="0" err="1" smtClean="0">
                <a:solidFill>
                  <a:schemeClr val="bg1"/>
                </a:solidFill>
              </a:rPr>
              <a:t>Picsart</a:t>
            </a:r>
            <a:endParaRPr lang="en-GB" dirty="0" smtClean="0">
              <a:solidFill>
                <a:schemeClr val="bg1"/>
              </a:solidFill>
            </a:endParaRPr>
          </a:p>
          <a:p>
            <a:r>
              <a:rPr lang="en-GB" dirty="0" smtClean="0">
                <a:solidFill>
                  <a:schemeClr val="bg1"/>
                </a:solidFill>
              </a:rPr>
              <a:t>iMovie</a:t>
            </a:r>
          </a:p>
          <a:p>
            <a:r>
              <a:rPr lang="en-GB" dirty="0" smtClean="0">
                <a:solidFill>
                  <a:schemeClr val="bg1"/>
                </a:solidFill>
              </a:rPr>
              <a:t>Adobe Express</a:t>
            </a:r>
          </a:p>
          <a:p>
            <a:r>
              <a:rPr lang="en-GB" dirty="0" err="1" smtClean="0">
                <a:solidFill>
                  <a:schemeClr val="bg1"/>
                </a:solidFill>
              </a:rPr>
              <a:t>Capcut</a:t>
            </a:r>
            <a:r>
              <a:rPr lang="en-GB" dirty="0" smtClean="0">
                <a:solidFill>
                  <a:schemeClr val="bg1"/>
                </a:solidFill>
              </a:rPr>
              <a:t> (video editing</a:t>
            </a:r>
            <a:r>
              <a:rPr lang="en-GB" dirty="0" smtClean="0">
                <a:solidFill>
                  <a:schemeClr val="bg1"/>
                </a:solidFill>
              </a:rPr>
              <a:t>)</a:t>
            </a:r>
          </a:p>
          <a:p>
            <a:r>
              <a:rPr lang="en-GB" dirty="0" err="1" smtClean="0">
                <a:solidFill>
                  <a:schemeClr val="bg1"/>
                </a:solidFill>
              </a:rPr>
              <a:t>Clipchamp</a:t>
            </a:r>
            <a:r>
              <a:rPr lang="en-GB" dirty="0" smtClean="0">
                <a:solidFill>
                  <a:schemeClr val="bg1"/>
                </a:solidFill>
              </a:rPr>
              <a:t> (video editing)</a:t>
            </a:r>
            <a:endParaRPr lang="en-GB" dirty="0" smtClean="0">
              <a:solidFill>
                <a:schemeClr val="bg1"/>
              </a:solidFill>
            </a:endParaRPr>
          </a:p>
          <a:p>
            <a:r>
              <a:rPr lang="en-GB" dirty="0" err="1" smtClean="0">
                <a:solidFill>
                  <a:schemeClr val="bg1"/>
                </a:solidFill>
              </a:rPr>
              <a:t>Canva</a:t>
            </a:r>
            <a:r>
              <a:rPr lang="en-GB" dirty="0" smtClean="0">
                <a:solidFill>
                  <a:schemeClr val="bg1"/>
                </a:solidFill>
              </a:rPr>
              <a:t> (magazine layout – don’t use pre-supplied templates)</a:t>
            </a:r>
          </a:p>
          <a:p>
            <a:r>
              <a:rPr lang="en-GB" dirty="0" err="1" smtClean="0">
                <a:solidFill>
                  <a:schemeClr val="bg1"/>
                </a:solidFill>
              </a:rPr>
              <a:t>Cloudconverter</a:t>
            </a:r>
            <a:r>
              <a:rPr lang="en-GB" dirty="0" smtClean="0">
                <a:solidFill>
                  <a:schemeClr val="bg1"/>
                </a:solidFill>
              </a:rPr>
              <a:t> for getting files into the correct format</a:t>
            </a:r>
          </a:p>
          <a:p>
            <a:endParaRPr lang="en-GB" dirty="0" smtClean="0">
              <a:solidFill>
                <a:schemeClr val="bg1"/>
              </a:solidFill>
            </a:endParaRPr>
          </a:p>
        </p:txBody>
      </p:sp>
      <p:sp>
        <p:nvSpPr>
          <p:cNvPr id="4" name="TextBox 3"/>
          <p:cNvSpPr txBox="1"/>
          <p:nvPr/>
        </p:nvSpPr>
        <p:spPr>
          <a:xfrm>
            <a:off x="5101839" y="1401510"/>
            <a:ext cx="2728632" cy="2585323"/>
          </a:xfrm>
          <a:prstGeom prst="rect">
            <a:avLst/>
          </a:prstGeom>
          <a:solidFill>
            <a:srgbClr val="FFC000"/>
          </a:solidFill>
        </p:spPr>
        <p:txBody>
          <a:bodyPr wrap="none" rtlCol="0">
            <a:spAutoFit/>
          </a:bodyPr>
          <a:lstStyle/>
          <a:p>
            <a:r>
              <a:rPr lang="en-GB" b="1" dirty="0" smtClean="0">
                <a:solidFill>
                  <a:schemeClr val="bg2">
                    <a:lumMod val="25000"/>
                  </a:schemeClr>
                </a:solidFill>
              </a:rPr>
              <a:t>How to save a file:</a:t>
            </a:r>
          </a:p>
          <a:p>
            <a:endParaRPr lang="en-GB" b="1" dirty="0" smtClean="0">
              <a:solidFill>
                <a:schemeClr val="bg2">
                  <a:lumMod val="25000"/>
                </a:schemeClr>
              </a:solidFill>
            </a:endParaRPr>
          </a:p>
          <a:p>
            <a:r>
              <a:rPr lang="en-GB" dirty="0" smtClean="0">
                <a:solidFill>
                  <a:schemeClr val="bg2">
                    <a:lumMod val="25000"/>
                  </a:schemeClr>
                </a:solidFill>
              </a:rPr>
              <a:t>SMITHAlison2222COVER1</a:t>
            </a:r>
          </a:p>
          <a:p>
            <a:r>
              <a:rPr lang="en-GB" dirty="0" smtClean="0">
                <a:solidFill>
                  <a:schemeClr val="bg2">
                    <a:lumMod val="25000"/>
                  </a:schemeClr>
                </a:solidFill>
              </a:rPr>
              <a:t>SMITHAlison2222COVER2</a:t>
            </a:r>
          </a:p>
          <a:p>
            <a:r>
              <a:rPr lang="en-GB" dirty="0" smtClean="0">
                <a:solidFill>
                  <a:schemeClr val="bg2">
                    <a:lumMod val="25000"/>
                  </a:schemeClr>
                </a:solidFill>
              </a:rPr>
              <a:t>SMITHAlison2222DPS</a:t>
            </a:r>
          </a:p>
          <a:p>
            <a:endParaRPr lang="en-GB" dirty="0" smtClean="0">
              <a:solidFill>
                <a:schemeClr val="bg2">
                  <a:lumMod val="25000"/>
                </a:schemeClr>
              </a:solidFill>
            </a:endParaRPr>
          </a:p>
          <a:p>
            <a:r>
              <a:rPr lang="en-GB" dirty="0" smtClean="0">
                <a:solidFill>
                  <a:schemeClr val="bg2">
                    <a:lumMod val="25000"/>
                  </a:schemeClr>
                </a:solidFill>
              </a:rPr>
              <a:t>SMITHAlison2222PODCAST</a:t>
            </a:r>
          </a:p>
          <a:p>
            <a:r>
              <a:rPr lang="en-GB" dirty="0" smtClean="0">
                <a:solidFill>
                  <a:schemeClr val="bg2">
                    <a:lumMod val="25000"/>
                  </a:schemeClr>
                </a:solidFill>
              </a:rPr>
              <a:t>Or</a:t>
            </a:r>
          </a:p>
          <a:p>
            <a:r>
              <a:rPr lang="en-GB" dirty="0" smtClean="0">
                <a:solidFill>
                  <a:schemeClr val="bg2">
                    <a:lumMod val="25000"/>
                  </a:schemeClr>
                </a:solidFill>
              </a:rPr>
              <a:t>SMITHAlison2222VIDEO</a:t>
            </a:r>
            <a:endParaRPr lang="en-GB" dirty="0">
              <a:solidFill>
                <a:schemeClr val="bg2">
                  <a:lumMod val="25000"/>
                </a:schemeClr>
              </a:solidFill>
            </a:endParaRPr>
          </a:p>
        </p:txBody>
      </p:sp>
      <p:sp>
        <p:nvSpPr>
          <p:cNvPr id="5" name="TextBox 4"/>
          <p:cNvSpPr txBox="1"/>
          <p:nvPr/>
        </p:nvSpPr>
        <p:spPr>
          <a:xfrm>
            <a:off x="2895962" y="5934670"/>
            <a:ext cx="6248038" cy="923330"/>
          </a:xfrm>
          <a:prstGeom prst="rect">
            <a:avLst/>
          </a:prstGeom>
          <a:solidFill>
            <a:schemeClr val="accent4">
              <a:lumMod val="75000"/>
            </a:schemeClr>
          </a:solidFill>
        </p:spPr>
        <p:txBody>
          <a:bodyPr wrap="square" rtlCol="0">
            <a:spAutoFit/>
          </a:bodyPr>
          <a:lstStyle/>
          <a:p>
            <a:r>
              <a:rPr lang="en-GB" b="1" dirty="0" smtClean="0">
                <a:solidFill>
                  <a:schemeClr val="bg2"/>
                </a:solidFill>
              </a:rPr>
              <a:t>ACCEPTED FORMATS FOR PRODUCTION:</a:t>
            </a:r>
            <a:endParaRPr lang="en-GB" b="1" dirty="0">
              <a:solidFill>
                <a:schemeClr val="bg2"/>
              </a:solidFill>
            </a:endParaRPr>
          </a:p>
          <a:p>
            <a:endParaRPr lang="en-GB" b="1" dirty="0" smtClean="0"/>
          </a:p>
          <a:p>
            <a:endParaRPr lang="en-GB" b="1" dirty="0"/>
          </a:p>
        </p:txBody>
      </p:sp>
      <p:pic>
        <p:nvPicPr>
          <p:cNvPr id="6" name="Picture 5"/>
          <p:cNvPicPr>
            <a:picLocks noChangeAspect="1"/>
          </p:cNvPicPr>
          <p:nvPr/>
        </p:nvPicPr>
        <p:blipFill rotWithShape="1">
          <a:blip r:embed="rId2"/>
          <a:srcRect t="14565"/>
          <a:stretch/>
        </p:blipFill>
        <p:spPr>
          <a:xfrm>
            <a:off x="3028713" y="6289705"/>
            <a:ext cx="5982535" cy="382522"/>
          </a:xfrm>
          <a:prstGeom prst="rect">
            <a:avLst/>
          </a:prstGeom>
          <a:ln w="28575">
            <a:solidFill>
              <a:schemeClr val="tx1">
                <a:lumMod val="65000"/>
                <a:lumOff val="35000"/>
              </a:schemeClr>
            </a:solidFill>
          </a:ln>
        </p:spPr>
      </p:pic>
    </p:spTree>
    <p:extLst>
      <p:ext uri="{BB962C8B-B14F-4D97-AF65-F5344CB8AC3E}">
        <p14:creationId xmlns:p14="http://schemas.microsoft.com/office/powerpoint/2010/main" val="3227893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652294" cy="704549"/>
          </a:xfrm>
          <a:solidFill>
            <a:srgbClr val="FFC000"/>
          </a:solidFill>
        </p:spPr>
        <p:txBody>
          <a:bodyPr>
            <a:normAutofit fontScale="90000"/>
          </a:bodyPr>
          <a:lstStyle/>
          <a:p>
            <a:r>
              <a:rPr lang="en-GB" sz="3600" b="1" dirty="0" smtClean="0"/>
              <a:t>Before we start…a note about assessment week</a:t>
            </a:r>
            <a:endParaRPr lang="en-GB" sz="3600" b="1" dirty="0"/>
          </a:p>
        </p:txBody>
      </p:sp>
      <p:sp>
        <p:nvSpPr>
          <p:cNvPr id="3" name="Content Placeholder 2"/>
          <p:cNvSpPr>
            <a:spLocks noGrp="1"/>
          </p:cNvSpPr>
          <p:nvPr>
            <p:ph idx="1"/>
          </p:nvPr>
        </p:nvSpPr>
        <p:spPr>
          <a:xfrm>
            <a:off x="526210" y="1584085"/>
            <a:ext cx="7886700" cy="4351338"/>
          </a:xfrm>
        </p:spPr>
        <p:txBody>
          <a:bodyPr>
            <a:noAutofit/>
          </a:bodyPr>
          <a:lstStyle/>
          <a:p>
            <a:r>
              <a:rPr lang="en-GB" sz="2400" b="1" dirty="0" smtClean="0">
                <a:solidFill>
                  <a:schemeClr val="bg1">
                    <a:lumMod val="85000"/>
                  </a:schemeClr>
                </a:solidFill>
              </a:rPr>
              <a:t>Your mock paper will be an entire paper 1 (COM 1) section A and section B. This means that your revision needs to cover everything we have studied this year. </a:t>
            </a:r>
          </a:p>
          <a:p>
            <a:r>
              <a:rPr lang="en-GB" sz="2400" b="1" dirty="0" smtClean="0">
                <a:solidFill>
                  <a:schemeClr val="bg1">
                    <a:lumMod val="85000"/>
                  </a:schemeClr>
                </a:solidFill>
              </a:rPr>
              <a:t>Explanation of predictions</a:t>
            </a:r>
          </a:p>
          <a:p>
            <a:pPr marL="0" indent="0">
              <a:buNone/>
            </a:pPr>
            <a:endParaRPr lang="en-GB" sz="1400" b="1" dirty="0" smtClean="0">
              <a:solidFill>
                <a:schemeClr val="bg1">
                  <a:lumMod val="85000"/>
                </a:schemeClr>
              </a:solidFill>
            </a:endParaRPr>
          </a:p>
          <a:p>
            <a:pPr marL="0" indent="0">
              <a:buNone/>
            </a:pPr>
            <a:endParaRPr lang="en-GB" sz="1400" b="1" dirty="0" smtClean="0">
              <a:solidFill>
                <a:schemeClr val="accent4">
                  <a:lumMod val="40000"/>
                  <a:lumOff val="60000"/>
                </a:schemeClr>
              </a:solidFill>
            </a:endParaRPr>
          </a:p>
          <a:p>
            <a:pPr marL="0" indent="0">
              <a:buNone/>
            </a:pPr>
            <a:r>
              <a:rPr lang="en-GB" sz="1400" b="1" dirty="0" smtClean="0">
                <a:solidFill>
                  <a:schemeClr val="accent4">
                    <a:lumMod val="40000"/>
                    <a:lumOff val="60000"/>
                  </a:schemeClr>
                </a:solidFill>
              </a:rPr>
              <a:t>ALSO</a:t>
            </a:r>
            <a:endParaRPr lang="en-GB" sz="1400" b="1" dirty="0">
              <a:solidFill>
                <a:schemeClr val="accent4">
                  <a:lumMod val="40000"/>
                  <a:lumOff val="60000"/>
                </a:schemeClr>
              </a:solidFill>
            </a:endParaRPr>
          </a:p>
          <a:p>
            <a:pPr marL="0" indent="0">
              <a:buNone/>
            </a:pPr>
            <a:r>
              <a:rPr lang="en-GB" sz="1400" b="1" dirty="0" smtClean="0">
                <a:solidFill>
                  <a:schemeClr val="accent4">
                    <a:lumMod val="40000"/>
                    <a:lumOff val="60000"/>
                  </a:schemeClr>
                </a:solidFill>
              </a:rPr>
              <a:t>Re</a:t>
            </a:r>
            <a:r>
              <a:rPr lang="en-GB" sz="1400" b="1" dirty="0">
                <a:solidFill>
                  <a:schemeClr val="accent4">
                    <a:lumMod val="40000"/>
                    <a:lumOff val="60000"/>
                  </a:schemeClr>
                </a:solidFill>
              </a:rPr>
              <a:t>: Opportunity for Media </a:t>
            </a:r>
            <a:r>
              <a:rPr lang="en-GB" sz="1400" b="1" dirty="0" smtClean="0">
                <a:solidFill>
                  <a:schemeClr val="accent4">
                    <a:lumMod val="40000"/>
                    <a:lumOff val="60000"/>
                  </a:schemeClr>
                </a:solidFill>
              </a:rPr>
              <a:t>Students</a:t>
            </a:r>
            <a:endParaRPr lang="en-GB" sz="1400" dirty="0">
              <a:solidFill>
                <a:schemeClr val="accent4">
                  <a:lumMod val="40000"/>
                  <a:lumOff val="60000"/>
                </a:schemeClr>
              </a:solidFill>
            </a:endParaRPr>
          </a:p>
          <a:p>
            <a:pPr marL="0" indent="0">
              <a:buNone/>
            </a:pPr>
            <a:r>
              <a:rPr lang="en-GB" sz="1400" dirty="0">
                <a:solidFill>
                  <a:schemeClr val="accent4">
                    <a:lumMod val="40000"/>
                    <a:lumOff val="60000"/>
                  </a:schemeClr>
                </a:solidFill>
              </a:rPr>
              <a:t>‘I hope you’ve been having a super week.  I am getting in touch as we are making preparations for Founder’s Day (27 June) and I wanted to check if any of the media students would like to be involved this year.  There is a really nice opportunity for them to have some experience of a live event.  We usually have 3-6 students to operate cameras for the event, but they have also previously had occasion to experience the sound and lighting and other elements of the show.</a:t>
            </a:r>
          </a:p>
          <a:p>
            <a:pPr marL="0" indent="0">
              <a:buNone/>
            </a:pPr>
            <a:r>
              <a:rPr lang="en-GB" sz="1400" dirty="0">
                <a:solidFill>
                  <a:schemeClr val="accent4">
                    <a:lumMod val="40000"/>
                    <a:lumOff val="60000"/>
                  </a:schemeClr>
                </a:solidFill>
              </a:rPr>
              <a:t> </a:t>
            </a:r>
          </a:p>
          <a:p>
            <a:pPr marL="0" indent="0">
              <a:buNone/>
            </a:pPr>
            <a:r>
              <a:rPr lang="en-GB" sz="1400" dirty="0">
                <a:solidFill>
                  <a:schemeClr val="accent4">
                    <a:lumMod val="40000"/>
                    <a:lumOff val="60000"/>
                  </a:schemeClr>
                </a:solidFill>
              </a:rPr>
              <a:t>Would you mind having a conversation with the students and letting me know if they would like to be involved again this year.</a:t>
            </a:r>
          </a:p>
          <a:p>
            <a:pPr marL="0" indent="0">
              <a:buNone/>
            </a:pPr>
            <a:r>
              <a:rPr lang="en-GB" sz="1400" dirty="0">
                <a:solidFill>
                  <a:schemeClr val="accent4">
                    <a:lumMod val="40000"/>
                    <a:lumOff val="60000"/>
                  </a:schemeClr>
                </a:solidFill>
              </a:rPr>
              <a:t>Many thanks, b’</a:t>
            </a:r>
            <a:endParaRPr lang="en-GB" sz="1400" b="1" dirty="0" smtClean="0">
              <a:solidFill>
                <a:schemeClr val="accent4">
                  <a:lumMod val="40000"/>
                  <a:lumOff val="60000"/>
                </a:schemeClr>
              </a:solidFill>
            </a:endParaRPr>
          </a:p>
          <a:p>
            <a:pPr marL="0" indent="0">
              <a:buNone/>
            </a:pPr>
            <a:endParaRPr lang="en-GB" sz="1600" dirty="0">
              <a:solidFill>
                <a:schemeClr val="bg1">
                  <a:lumMod val="85000"/>
                </a:schemeClr>
              </a:solidFill>
            </a:endParaRPr>
          </a:p>
          <a:p>
            <a:pPr marL="0" indent="0">
              <a:buNone/>
            </a:pPr>
            <a:endParaRPr lang="en-GB" sz="2400" dirty="0">
              <a:solidFill>
                <a:schemeClr val="bg1">
                  <a:lumMod val="85000"/>
                </a:schemeClr>
              </a:solidFill>
            </a:endParaRPr>
          </a:p>
        </p:txBody>
      </p:sp>
    </p:spTree>
    <p:extLst>
      <p:ext uri="{BB962C8B-B14F-4D97-AF65-F5344CB8AC3E}">
        <p14:creationId xmlns:p14="http://schemas.microsoft.com/office/powerpoint/2010/main" val="3714474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523637"/>
          </a:xfrm>
          <a:solidFill>
            <a:srgbClr val="FFC000"/>
          </a:solidFill>
        </p:spPr>
        <p:txBody>
          <a:bodyPr>
            <a:normAutofit fontScale="90000"/>
          </a:bodyPr>
          <a:lstStyle/>
          <a:p>
            <a:r>
              <a:rPr lang="en-GB" dirty="0" smtClean="0"/>
              <a:t>Teaching next term (June, July) </a:t>
            </a:r>
            <a:endParaRPr lang="en-GB" dirty="0"/>
          </a:p>
        </p:txBody>
      </p:sp>
      <p:sp>
        <p:nvSpPr>
          <p:cNvPr id="3" name="Content Placeholder 2"/>
          <p:cNvSpPr>
            <a:spLocks noGrp="1"/>
          </p:cNvSpPr>
          <p:nvPr>
            <p:ph idx="1"/>
          </p:nvPr>
        </p:nvSpPr>
        <p:spPr/>
        <p:txBody>
          <a:bodyPr>
            <a:normAutofit fontScale="92500" lnSpcReduction="10000"/>
          </a:bodyPr>
          <a:lstStyle/>
          <a:p>
            <a:r>
              <a:rPr lang="en-GB" b="1" dirty="0" smtClean="0">
                <a:solidFill>
                  <a:schemeClr val="bg1"/>
                </a:solidFill>
              </a:rPr>
              <a:t>Tuesday: </a:t>
            </a:r>
            <a:r>
              <a:rPr lang="en-GB" dirty="0" smtClean="0">
                <a:solidFill>
                  <a:schemeClr val="bg1"/>
                </a:solidFill>
              </a:rPr>
              <a:t>curriculum teaching (Com 2 Sec A)</a:t>
            </a:r>
          </a:p>
          <a:p>
            <a:r>
              <a:rPr lang="en-GB" b="1" dirty="0" smtClean="0">
                <a:solidFill>
                  <a:schemeClr val="bg1"/>
                </a:solidFill>
              </a:rPr>
              <a:t>Wed: </a:t>
            </a:r>
            <a:r>
              <a:rPr lang="en-GB" dirty="0" smtClean="0">
                <a:solidFill>
                  <a:schemeClr val="bg1"/>
                </a:solidFill>
              </a:rPr>
              <a:t>NEA</a:t>
            </a:r>
          </a:p>
          <a:p>
            <a:r>
              <a:rPr lang="en-GB" b="1" dirty="0" smtClean="0">
                <a:solidFill>
                  <a:schemeClr val="bg1"/>
                </a:solidFill>
              </a:rPr>
              <a:t>Thurs: </a:t>
            </a:r>
            <a:r>
              <a:rPr lang="en-GB" dirty="0" smtClean="0">
                <a:solidFill>
                  <a:schemeClr val="bg1"/>
                </a:solidFill>
              </a:rPr>
              <a:t>NEA</a:t>
            </a:r>
          </a:p>
          <a:p>
            <a:r>
              <a:rPr lang="en-GB" b="1" dirty="0" smtClean="0">
                <a:solidFill>
                  <a:schemeClr val="bg1"/>
                </a:solidFill>
              </a:rPr>
              <a:t>Fri: </a:t>
            </a:r>
            <a:r>
              <a:rPr lang="en-GB" dirty="0" smtClean="0">
                <a:solidFill>
                  <a:schemeClr val="bg1"/>
                </a:solidFill>
              </a:rPr>
              <a:t>NEA</a:t>
            </a:r>
          </a:p>
          <a:p>
            <a:endParaRPr lang="en-GB" dirty="0">
              <a:solidFill>
                <a:schemeClr val="bg1"/>
              </a:solidFill>
            </a:endParaRPr>
          </a:p>
          <a:p>
            <a:r>
              <a:rPr lang="en-GB" dirty="0" smtClean="0">
                <a:solidFill>
                  <a:schemeClr val="bg1"/>
                </a:solidFill>
              </a:rPr>
              <a:t>Unless specified, assume that your homework is to revise for mocks and/or work on NEA</a:t>
            </a:r>
          </a:p>
          <a:p>
            <a:endParaRPr lang="en-GB" dirty="0">
              <a:solidFill>
                <a:schemeClr val="bg1"/>
              </a:solidFill>
            </a:endParaRPr>
          </a:p>
          <a:p>
            <a:r>
              <a:rPr lang="en-GB" b="1" dirty="0" smtClean="0">
                <a:solidFill>
                  <a:schemeClr val="bg1"/>
                </a:solidFill>
              </a:rPr>
              <a:t>The plan is to have the NEA finished around half term of the Christmas term. </a:t>
            </a:r>
            <a:endParaRPr lang="en-GB" b="1" dirty="0">
              <a:solidFill>
                <a:schemeClr val="bg1"/>
              </a:solidFill>
            </a:endParaRPr>
          </a:p>
        </p:txBody>
      </p:sp>
    </p:spTree>
    <p:extLst>
      <p:ext uri="{BB962C8B-B14F-4D97-AF65-F5344CB8AC3E}">
        <p14:creationId xmlns:p14="http://schemas.microsoft.com/office/powerpoint/2010/main" val="419000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944385"/>
          </a:xfrm>
          <a:solidFill>
            <a:schemeClr val="accent4"/>
          </a:solidFill>
        </p:spPr>
        <p:txBody>
          <a:bodyPr/>
          <a:lstStyle/>
          <a:p>
            <a:r>
              <a:rPr lang="en-GB" b="1" dirty="0" smtClean="0"/>
              <a:t>NEA: Non-examined Assessment</a:t>
            </a:r>
            <a:endParaRPr lang="en-GB" b="1" dirty="0"/>
          </a:p>
        </p:txBody>
      </p:sp>
      <p:sp>
        <p:nvSpPr>
          <p:cNvPr id="3" name="Content Placeholder 2"/>
          <p:cNvSpPr>
            <a:spLocks noGrp="1"/>
          </p:cNvSpPr>
          <p:nvPr>
            <p:ph idx="1"/>
          </p:nvPr>
        </p:nvSpPr>
        <p:spPr>
          <a:xfrm>
            <a:off x="282223" y="1636890"/>
            <a:ext cx="8376356" cy="4989688"/>
          </a:xfrm>
        </p:spPr>
        <p:txBody>
          <a:bodyPr>
            <a:normAutofit fontScale="62500" lnSpcReduction="20000"/>
          </a:bodyPr>
          <a:lstStyle/>
          <a:p>
            <a:pPr marL="0" indent="0">
              <a:buNone/>
            </a:pPr>
            <a:r>
              <a:rPr lang="en-GB" b="1" dirty="0" smtClean="0">
                <a:solidFill>
                  <a:srgbClr val="FFC000"/>
                </a:solidFill>
              </a:rPr>
              <a:t>This is component 3 of your qualification. It is worth 30% of the marks</a:t>
            </a:r>
          </a:p>
          <a:p>
            <a:endParaRPr lang="en-GB" dirty="0">
              <a:solidFill>
                <a:schemeClr val="bg1">
                  <a:lumMod val="85000"/>
                </a:schemeClr>
              </a:solidFill>
            </a:endParaRPr>
          </a:p>
          <a:p>
            <a:pPr marL="0" indent="0">
              <a:buNone/>
            </a:pPr>
            <a:r>
              <a:rPr lang="en-GB" b="1" dirty="0" smtClean="0">
                <a:solidFill>
                  <a:schemeClr val="accent1">
                    <a:lumMod val="60000"/>
                    <a:lumOff val="40000"/>
                  </a:schemeClr>
                </a:solidFill>
              </a:rPr>
              <a:t>You must produce:</a:t>
            </a:r>
          </a:p>
          <a:p>
            <a:r>
              <a:rPr lang="en-GB" dirty="0" smtClean="0">
                <a:solidFill>
                  <a:schemeClr val="accent1">
                    <a:lumMod val="60000"/>
                    <a:lumOff val="40000"/>
                  </a:schemeClr>
                </a:solidFill>
              </a:rPr>
              <a:t>Research and planning for your cross-media production</a:t>
            </a:r>
          </a:p>
          <a:p>
            <a:r>
              <a:rPr lang="en-GB" dirty="0" smtClean="0">
                <a:solidFill>
                  <a:schemeClr val="accent1">
                    <a:lumMod val="60000"/>
                    <a:lumOff val="40000"/>
                  </a:schemeClr>
                </a:solidFill>
              </a:rPr>
              <a:t>A ‘Statement of Aims’</a:t>
            </a:r>
          </a:p>
          <a:p>
            <a:r>
              <a:rPr lang="en-GB" dirty="0" smtClean="0">
                <a:solidFill>
                  <a:schemeClr val="accent1">
                    <a:lumMod val="60000"/>
                    <a:lumOff val="40000"/>
                  </a:schemeClr>
                </a:solidFill>
              </a:rPr>
              <a:t>Production Work</a:t>
            </a:r>
          </a:p>
          <a:p>
            <a:r>
              <a:rPr lang="en-GB" dirty="0" smtClean="0">
                <a:solidFill>
                  <a:schemeClr val="accent1">
                    <a:lumMod val="60000"/>
                    <a:lumOff val="40000"/>
                  </a:schemeClr>
                </a:solidFill>
              </a:rPr>
              <a:t>Paperwork – cover sheets</a:t>
            </a:r>
          </a:p>
          <a:p>
            <a:endParaRPr lang="en-GB" dirty="0" smtClean="0">
              <a:solidFill>
                <a:schemeClr val="bg1">
                  <a:lumMod val="85000"/>
                </a:schemeClr>
              </a:solidFill>
            </a:endParaRPr>
          </a:p>
          <a:p>
            <a:pPr marL="0" indent="0">
              <a:buNone/>
            </a:pPr>
            <a:r>
              <a:rPr lang="en-GB" b="1" dirty="0" smtClean="0">
                <a:solidFill>
                  <a:schemeClr val="bg1">
                    <a:lumMod val="85000"/>
                  </a:schemeClr>
                </a:solidFill>
              </a:rPr>
              <a:t>Production Work: </a:t>
            </a:r>
          </a:p>
          <a:p>
            <a:r>
              <a:rPr lang="en-GB" dirty="0" smtClean="0">
                <a:solidFill>
                  <a:schemeClr val="bg1">
                    <a:lumMod val="85000"/>
                  </a:schemeClr>
                </a:solidFill>
              </a:rPr>
              <a:t>2 magazine front covers: one from the UK and one from an international version of the magazine.</a:t>
            </a:r>
          </a:p>
          <a:p>
            <a:r>
              <a:rPr lang="en-GB" dirty="0" smtClean="0">
                <a:solidFill>
                  <a:schemeClr val="bg1">
                    <a:lumMod val="85000"/>
                  </a:schemeClr>
                </a:solidFill>
              </a:rPr>
              <a:t>One 400 word article based on a cover line from either of the front covers.</a:t>
            </a:r>
          </a:p>
          <a:p>
            <a:r>
              <a:rPr lang="en-GB" dirty="0" smtClean="0">
                <a:solidFill>
                  <a:schemeClr val="bg1">
                    <a:lumMod val="85000"/>
                  </a:schemeClr>
                </a:solidFill>
              </a:rPr>
              <a:t>…And </a:t>
            </a:r>
            <a:r>
              <a:rPr lang="en-GB" b="1" dirty="0" smtClean="0">
                <a:solidFill>
                  <a:schemeClr val="bg1">
                    <a:lumMod val="85000"/>
                  </a:schemeClr>
                </a:solidFill>
              </a:rPr>
              <a:t>EITHER</a:t>
            </a:r>
            <a:r>
              <a:rPr lang="en-GB" dirty="0" smtClean="0">
                <a:solidFill>
                  <a:schemeClr val="bg1">
                    <a:lumMod val="85000"/>
                  </a:schemeClr>
                </a:solidFill>
              </a:rPr>
              <a:t> a podcast </a:t>
            </a:r>
            <a:r>
              <a:rPr lang="en-GB" dirty="0">
                <a:solidFill>
                  <a:schemeClr val="bg1">
                    <a:lumMod val="85000"/>
                  </a:schemeClr>
                </a:solidFill>
              </a:rPr>
              <a:t> </a:t>
            </a:r>
            <a:r>
              <a:rPr lang="en-GB" b="1" dirty="0" smtClean="0">
                <a:solidFill>
                  <a:schemeClr val="bg1">
                    <a:lumMod val="85000"/>
                  </a:schemeClr>
                </a:solidFill>
              </a:rPr>
              <a:t>OR</a:t>
            </a:r>
            <a:r>
              <a:rPr lang="en-GB" dirty="0" smtClean="0">
                <a:solidFill>
                  <a:schemeClr val="bg1">
                    <a:lumMod val="85000"/>
                  </a:schemeClr>
                </a:solidFill>
              </a:rPr>
              <a:t> a YouTube channel about the magazine’s launch</a:t>
            </a:r>
          </a:p>
          <a:p>
            <a:endParaRPr lang="en-GB" dirty="0">
              <a:solidFill>
                <a:schemeClr val="bg1">
                  <a:lumMod val="85000"/>
                </a:schemeClr>
              </a:solidFill>
            </a:endParaRPr>
          </a:p>
          <a:p>
            <a:pPr marL="0" indent="0">
              <a:buNone/>
            </a:pPr>
            <a:r>
              <a:rPr lang="en-GB" b="1" dirty="0" smtClean="0">
                <a:solidFill>
                  <a:schemeClr val="accent4">
                    <a:lumMod val="20000"/>
                    <a:lumOff val="80000"/>
                  </a:schemeClr>
                </a:solidFill>
              </a:rPr>
              <a:t>Paperwork:</a:t>
            </a:r>
          </a:p>
          <a:p>
            <a:r>
              <a:rPr lang="en-GB" dirty="0" smtClean="0">
                <a:solidFill>
                  <a:schemeClr val="accent4">
                    <a:lumMod val="20000"/>
                    <a:lumOff val="80000"/>
                  </a:schemeClr>
                </a:solidFill>
              </a:rPr>
              <a:t>Online cover sheets (see back of booklet)</a:t>
            </a:r>
            <a:endParaRPr lang="en-GB" dirty="0">
              <a:solidFill>
                <a:schemeClr val="accent4">
                  <a:lumMod val="20000"/>
                  <a:lumOff val="80000"/>
                </a:schemeClr>
              </a:solidFill>
            </a:endParaRPr>
          </a:p>
        </p:txBody>
      </p:sp>
    </p:spTree>
    <p:extLst>
      <p:ext uri="{BB962C8B-B14F-4D97-AF65-F5344CB8AC3E}">
        <p14:creationId xmlns:p14="http://schemas.microsoft.com/office/powerpoint/2010/main" val="3653244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782756" cy="1091141"/>
          </a:xfrm>
          <a:solidFill>
            <a:schemeClr val="accent4"/>
          </a:solidFill>
        </p:spPr>
        <p:txBody>
          <a:bodyPr>
            <a:normAutofit/>
          </a:bodyPr>
          <a:lstStyle/>
          <a:p>
            <a:r>
              <a:rPr lang="en-GB" sz="4000" b="1" dirty="0" smtClean="0"/>
              <a:t>Representations of particular social groups</a:t>
            </a:r>
            <a:endParaRPr lang="en-GB" sz="4000" b="1" dirty="0"/>
          </a:p>
        </p:txBody>
      </p:sp>
      <p:sp>
        <p:nvSpPr>
          <p:cNvPr id="3" name="Content Placeholder 2"/>
          <p:cNvSpPr>
            <a:spLocks noGrp="1"/>
          </p:cNvSpPr>
          <p:nvPr>
            <p:ph idx="1"/>
          </p:nvPr>
        </p:nvSpPr>
        <p:spPr/>
        <p:txBody>
          <a:bodyPr/>
          <a:lstStyle/>
          <a:p>
            <a:r>
              <a:rPr lang="en-GB" dirty="0" smtClean="0">
                <a:solidFill>
                  <a:schemeClr val="bg1">
                    <a:lumMod val="95000"/>
                  </a:schemeClr>
                </a:solidFill>
              </a:rPr>
              <a:t>‘Your print production must construct representations of at least one social group and include a minimum of 6 original images’</a:t>
            </a:r>
          </a:p>
          <a:p>
            <a:r>
              <a:rPr lang="en-GB" dirty="0" smtClean="0">
                <a:solidFill>
                  <a:schemeClr val="bg1">
                    <a:lumMod val="95000"/>
                  </a:schemeClr>
                </a:solidFill>
              </a:rPr>
              <a:t>‘The podcast / YouTube sequence must construct representations of at least one social group’</a:t>
            </a:r>
          </a:p>
          <a:p>
            <a:endParaRPr lang="en-GB" dirty="0">
              <a:solidFill>
                <a:schemeClr val="bg1">
                  <a:lumMod val="95000"/>
                </a:schemeClr>
              </a:solidFill>
            </a:endParaRPr>
          </a:p>
          <a:p>
            <a:endParaRPr lang="en-GB" dirty="0" smtClean="0">
              <a:solidFill>
                <a:schemeClr val="bg1">
                  <a:lumMod val="95000"/>
                </a:schemeClr>
              </a:solidFill>
            </a:endParaRPr>
          </a:p>
          <a:p>
            <a:r>
              <a:rPr lang="en-GB" dirty="0" smtClean="0">
                <a:solidFill>
                  <a:schemeClr val="bg1">
                    <a:lumMod val="95000"/>
                  </a:schemeClr>
                </a:solidFill>
              </a:rPr>
              <a:t>Make sure your specialist subject features real people! </a:t>
            </a:r>
          </a:p>
          <a:p>
            <a:endParaRPr lang="en-GB" dirty="0">
              <a:solidFill>
                <a:schemeClr val="bg1">
                  <a:lumMod val="95000"/>
                </a:schemeClr>
              </a:solidFill>
            </a:endParaRPr>
          </a:p>
          <a:p>
            <a:endParaRPr lang="en-GB" dirty="0">
              <a:solidFill>
                <a:schemeClr val="bg1">
                  <a:lumMod val="95000"/>
                </a:schemeClr>
              </a:solidFill>
            </a:endParaRPr>
          </a:p>
        </p:txBody>
      </p:sp>
    </p:spTree>
    <p:extLst>
      <p:ext uri="{BB962C8B-B14F-4D97-AF65-F5344CB8AC3E}">
        <p14:creationId xmlns:p14="http://schemas.microsoft.com/office/powerpoint/2010/main" val="342044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0637"/>
            <a:ext cx="8782756" cy="1091141"/>
          </a:xfrm>
          <a:solidFill>
            <a:schemeClr val="accent4"/>
          </a:solidFill>
        </p:spPr>
        <p:txBody>
          <a:bodyPr>
            <a:normAutofit/>
          </a:bodyPr>
          <a:lstStyle/>
          <a:p>
            <a:r>
              <a:rPr lang="en-GB" sz="3200" b="1" dirty="0" smtClean="0"/>
              <a:t>Representations of particular social groups</a:t>
            </a:r>
            <a:endParaRPr lang="en-GB" sz="3200" b="1" dirty="0"/>
          </a:p>
        </p:txBody>
      </p:sp>
      <p:sp>
        <p:nvSpPr>
          <p:cNvPr id="4" name="Content Placeholder 3"/>
          <p:cNvSpPr>
            <a:spLocks noGrp="1"/>
          </p:cNvSpPr>
          <p:nvPr>
            <p:ph idx="1"/>
          </p:nvPr>
        </p:nvSpPr>
        <p:spPr>
          <a:xfrm>
            <a:off x="301273" y="1456266"/>
            <a:ext cx="8218884" cy="5305778"/>
          </a:xfrm>
        </p:spPr>
        <p:txBody>
          <a:bodyPr>
            <a:normAutofit fontScale="70000" lnSpcReduction="20000"/>
          </a:bodyPr>
          <a:lstStyle/>
          <a:p>
            <a:pPr marL="0" indent="0">
              <a:spcAft>
                <a:spcPts val="1200"/>
              </a:spcAft>
              <a:buNone/>
            </a:pPr>
            <a:r>
              <a:rPr lang="en-GB" b="1" dirty="0" smtClean="0">
                <a:solidFill>
                  <a:schemeClr val="bg1">
                    <a:lumMod val="95000"/>
                  </a:schemeClr>
                </a:solidFill>
              </a:rPr>
              <a:t>GUIDANCE</a:t>
            </a:r>
            <a:endParaRPr lang="en-GB" dirty="0">
              <a:solidFill>
                <a:schemeClr val="bg1">
                  <a:lumMod val="95000"/>
                </a:schemeClr>
              </a:solidFill>
            </a:endParaRPr>
          </a:p>
          <a:p>
            <a:pPr>
              <a:spcAft>
                <a:spcPts val="1200"/>
              </a:spcAft>
            </a:pPr>
            <a:r>
              <a:rPr lang="en-GB" dirty="0" smtClean="0">
                <a:solidFill>
                  <a:schemeClr val="bg1">
                    <a:lumMod val="95000"/>
                  </a:schemeClr>
                </a:solidFill>
              </a:rPr>
              <a:t>Students must use media language to construct particular representations of people. </a:t>
            </a:r>
          </a:p>
          <a:p>
            <a:pPr>
              <a:spcAft>
                <a:spcPts val="1200"/>
              </a:spcAft>
            </a:pPr>
            <a:r>
              <a:rPr lang="en-GB" dirty="0" smtClean="0">
                <a:solidFill>
                  <a:schemeClr val="accent1">
                    <a:lumMod val="40000"/>
                    <a:lumOff val="60000"/>
                  </a:schemeClr>
                </a:solidFill>
              </a:rPr>
              <a:t>Therefore, it is imperative that students include images of people in their production, so that they can do this</a:t>
            </a:r>
          </a:p>
          <a:p>
            <a:pPr>
              <a:spcAft>
                <a:spcPts val="1200"/>
              </a:spcAft>
            </a:pPr>
            <a:r>
              <a:rPr lang="en-GB" dirty="0" smtClean="0">
                <a:solidFill>
                  <a:schemeClr val="bg1">
                    <a:lumMod val="95000"/>
                  </a:schemeClr>
                </a:solidFill>
              </a:rPr>
              <a:t>Make sure students don’t choose a genre that makes it hard for them to have real people in the images</a:t>
            </a:r>
          </a:p>
          <a:p>
            <a:pPr>
              <a:spcAft>
                <a:spcPts val="1200"/>
              </a:spcAft>
            </a:pPr>
            <a:r>
              <a:rPr lang="en-GB" dirty="0" smtClean="0">
                <a:solidFill>
                  <a:schemeClr val="accent1">
                    <a:lumMod val="40000"/>
                    <a:lumOff val="60000"/>
                  </a:schemeClr>
                </a:solidFill>
              </a:rPr>
              <a:t>It is acceptable for students to construct representations of people of different ages using their peers; for example, a classmate might play the part of an older character, model or singer</a:t>
            </a:r>
          </a:p>
          <a:p>
            <a:pPr>
              <a:spcAft>
                <a:spcPts val="1200"/>
              </a:spcAft>
            </a:pPr>
            <a:r>
              <a:rPr lang="en-GB" dirty="0" smtClean="0">
                <a:solidFill>
                  <a:schemeClr val="bg1">
                    <a:lumMod val="95000"/>
                  </a:schemeClr>
                </a:solidFill>
              </a:rPr>
              <a:t>The representation should be constructed by, for example, scripting any dialogue appropriately, using appropriate dress codes and gesture codes etc. It must be obvious to the examiner that this is what you have done. (For example, if I get a picture in a ‘fashion’ magazine of a load of students in grubby clothes lined up in front of wheelie bins in someone’s back garden, I won’t consider it a carefully constructed representation…)</a:t>
            </a:r>
            <a:endParaRPr lang="en-GB" dirty="0">
              <a:solidFill>
                <a:schemeClr val="bg1">
                  <a:lumMod val="95000"/>
                </a:schemeClr>
              </a:solidFill>
            </a:endParaRPr>
          </a:p>
        </p:txBody>
      </p:sp>
    </p:spTree>
    <p:extLst>
      <p:ext uri="{BB962C8B-B14F-4D97-AF65-F5344CB8AC3E}">
        <p14:creationId xmlns:p14="http://schemas.microsoft.com/office/powerpoint/2010/main" val="39951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8515350" cy="820207"/>
          </a:xfrm>
          <a:solidFill>
            <a:schemeClr val="accent4"/>
          </a:solidFill>
        </p:spPr>
        <p:txBody>
          <a:bodyPr/>
          <a:lstStyle/>
          <a:p>
            <a:r>
              <a:rPr lang="en-GB" b="1" dirty="0" smtClean="0"/>
              <a:t>Finally…</a:t>
            </a:r>
            <a:endParaRPr lang="en-GB" b="1" dirty="0"/>
          </a:p>
        </p:txBody>
      </p:sp>
      <p:sp>
        <p:nvSpPr>
          <p:cNvPr id="3" name="Content Placeholder 2"/>
          <p:cNvSpPr>
            <a:spLocks noGrp="1"/>
          </p:cNvSpPr>
          <p:nvPr>
            <p:ph idx="1"/>
          </p:nvPr>
        </p:nvSpPr>
        <p:spPr>
          <a:xfrm>
            <a:off x="417689" y="1580444"/>
            <a:ext cx="8252177" cy="5057423"/>
          </a:xfrm>
        </p:spPr>
        <p:txBody>
          <a:bodyPr>
            <a:normAutofit fontScale="77500" lnSpcReduction="20000"/>
          </a:bodyPr>
          <a:lstStyle/>
          <a:p>
            <a:pPr>
              <a:spcBef>
                <a:spcPts val="600"/>
              </a:spcBef>
              <a:spcAft>
                <a:spcPts val="1200"/>
              </a:spcAft>
            </a:pPr>
            <a:r>
              <a:rPr lang="en-GB" dirty="0" smtClean="0">
                <a:solidFill>
                  <a:schemeClr val="bg1">
                    <a:lumMod val="85000"/>
                  </a:schemeClr>
                </a:solidFill>
              </a:rPr>
              <a:t>Start taking pictures as soon as possible: the more you have to choose from, the better</a:t>
            </a:r>
          </a:p>
          <a:p>
            <a:pPr>
              <a:spcBef>
                <a:spcPts val="600"/>
              </a:spcBef>
              <a:spcAft>
                <a:spcPts val="1200"/>
              </a:spcAft>
            </a:pPr>
            <a:r>
              <a:rPr lang="en-GB" dirty="0" smtClean="0">
                <a:solidFill>
                  <a:schemeClr val="accent1">
                    <a:lumMod val="60000"/>
                    <a:lumOff val="40000"/>
                  </a:schemeClr>
                </a:solidFill>
              </a:rPr>
              <a:t>Read your NEA guide really carefully and keep it with you as you work</a:t>
            </a:r>
          </a:p>
          <a:p>
            <a:pPr>
              <a:spcBef>
                <a:spcPts val="600"/>
              </a:spcBef>
              <a:spcAft>
                <a:spcPts val="1200"/>
              </a:spcAft>
            </a:pPr>
            <a:r>
              <a:rPr lang="en-GB" dirty="0" smtClean="0">
                <a:solidFill>
                  <a:schemeClr val="bg1">
                    <a:lumMod val="85000"/>
                  </a:schemeClr>
                </a:solidFill>
              </a:rPr>
              <a:t>Expect me to interject some teaching, such as a lesson on how to write your statement of aims when you get a bit closer to that point. Otherwise, I will be ‘uninvolved’ in your work, as per the guidelines to teachers. </a:t>
            </a:r>
          </a:p>
          <a:p>
            <a:pPr>
              <a:spcBef>
                <a:spcPts val="600"/>
              </a:spcBef>
              <a:spcAft>
                <a:spcPts val="1200"/>
              </a:spcAft>
            </a:pPr>
            <a:r>
              <a:rPr lang="en-GB" dirty="0" smtClean="0">
                <a:solidFill>
                  <a:schemeClr val="accent1">
                    <a:lumMod val="60000"/>
                    <a:lumOff val="40000"/>
                  </a:schemeClr>
                </a:solidFill>
              </a:rPr>
              <a:t>Come and see me straightaway if you are getting behind, overwhelmed, tearful etc. I promise I will be nice to you if you see me in good time. </a:t>
            </a:r>
          </a:p>
          <a:p>
            <a:pPr>
              <a:spcBef>
                <a:spcPts val="600"/>
              </a:spcBef>
              <a:spcAft>
                <a:spcPts val="1200"/>
              </a:spcAft>
            </a:pPr>
            <a:r>
              <a:rPr lang="en-GB" dirty="0" smtClean="0">
                <a:solidFill>
                  <a:schemeClr val="bg1">
                    <a:lumMod val="85000"/>
                  </a:schemeClr>
                </a:solidFill>
              </a:rPr>
              <a:t>Enjoy the independence and creativity!</a:t>
            </a:r>
          </a:p>
          <a:p>
            <a:pPr>
              <a:spcBef>
                <a:spcPts val="600"/>
              </a:spcBef>
              <a:spcAft>
                <a:spcPts val="1200"/>
              </a:spcAft>
            </a:pPr>
            <a:r>
              <a:rPr lang="en-GB" dirty="0" smtClean="0">
                <a:solidFill>
                  <a:schemeClr val="accent1">
                    <a:lumMod val="60000"/>
                    <a:lumOff val="40000"/>
                  </a:schemeClr>
                </a:solidFill>
              </a:rPr>
              <a:t>I am sure I will forget something, but if I do I will get on to it immediately</a:t>
            </a:r>
          </a:p>
          <a:p>
            <a:pPr>
              <a:spcBef>
                <a:spcPts val="600"/>
              </a:spcBef>
              <a:spcAft>
                <a:spcPts val="1200"/>
              </a:spcAft>
            </a:pPr>
            <a:r>
              <a:rPr lang="en-GB" dirty="0" smtClean="0">
                <a:solidFill>
                  <a:schemeClr val="bg1">
                    <a:lumMod val="85000"/>
                  </a:schemeClr>
                </a:solidFill>
              </a:rPr>
              <a:t>Deadlines will appear as we start working</a:t>
            </a:r>
            <a:endParaRPr lang="en-GB" dirty="0">
              <a:solidFill>
                <a:schemeClr val="bg1">
                  <a:lumMod val="85000"/>
                </a:schemeClr>
              </a:solidFill>
            </a:endParaRPr>
          </a:p>
        </p:txBody>
      </p:sp>
    </p:spTree>
    <p:extLst>
      <p:ext uri="{BB962C8B-B14F-4D97-AF65-F5344CB8AC3E}">
        <p14:creationId xmlns:p14="http://schemas.microsoft.com/office/powerpoint/2010/main" val="4131999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587500"/>
            <a:ext cx="2933700" cy="4351338"/>
          </a:xfrm>
        </p:spPr>
        <p:txBody>
          <a:bodyPr/>
          <a:lstStyle/>
          <a:p>
            <a:r>
              <a:rPr lang="en-GB" dirty="0" smtClean="0">
                <a:solidFill>
                  <a:schemeClr val="bg1">
                    <a:lumMod val="95000"/>
                  </a:schemeClr>
                </a:solidFill>
              </a:rPr>
              <a:t>How does it construct a representation?</a:t>
            </a:r>
          </a:p>
          <a:p>
            <a:r>
              <a:rPr lang="en-GB" dirty="0" smtClean="0">
                <a:solidFill>
                  <a:schemeClr val="bg1">
                    <a:lumMod val="95000"/>
                  </a:schemeClr>
                </a:solidFill>
              </a:rPr>
              <a:t>How does it help with layout?</a:t>
            </a:r>
          </a:p>
          <a:p>
            <a:r>
              <a:rPr lang="en-GB" dirty="0" smtClean="0">
                <a:solidFill>
                  <a:schemeClr val="bg1">
                    <a:lumMod val="95000"/>
                  </a:schemeClr>
                </a:solidFill>
              </a:rPr>
              <a:t>Could you do this?</a:t>
            </a:r>
          </a:p>
          <a:p>
            <a:r>
              <a:rPr lang="en-GB" dirty="0" smtClean="0">
                <a:solidFill>
                  <a:schemeClr val="bg1">
                    <a:lumMod val="95000"/>
                  </a:schemeClr>
                </a:solidFill>
              </a:rPr>
              <a:t>What music goes with this and why am I asking? </a:t>
            </a:r>
            <a:endParaRPr lang="en-GB" dirty="0">
              <a:solidFill>
                <a:schemeClr val="bg1">
                  <a:lumMod val="95000"/>
                </a:schemeClr>
              </a:solidFill>
            </a:endParaRPr>
          </a:p>
        </p:txBody>
      </p:sp>
      <p:pic>
        <p:nvPicPr>
          <p:cNvPr id="1026" name="Picture 2" descr="https://creativereview.imgix.net/content/uploads/2021/12/043.gdn_.1a1.210925.001.jpg?auto=compress,format&amp;q=60&amp;w=1200&amp;h=15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6131" y="247649"/>
            <a:ext cx="5012366"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949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1587500"/>
            <a:ext cx="2933700" cy="4351338"/>
          </a:xfrm>
        </p:spPr>
        <p:txBody>
          <a:bodyPr/>
          <a:lstStyle/>
          <a:p>
            <a:r>
              <a:rPr lang="en-GB" dirty="0" smtClean="0">
                <a:solidFill>
                  <a:schemeClr val="bg1">
                    <a:lumMod val="95000"/>
                  </a:schemeClr>
                </a:solidFill>
              </a:rPr>
              <a:t>How does it construct a representation?</a:t>
            </a:r>
          </a:p>
          <a:p>
            <a:r>
              <a:rPr lang="en-GB" dirty="0" smtClean="0">
                <a:solidFill>
                  <a:schemeClr val="bg1">
                    <a:lumMod val="95000"/>
                  </a:schemeClr>
                </a:solidFill>
              </a:rPr>
              <a:t>How does it help with layout?</a:t>
            </a:r>
          </a:p>
          <a:p>
            <a:r>
              <a:rPr lang="en-GB" dirty="0" smtClean="0">
                <a:solidFill>
                  <a:schemeClr val="bg1">
                    <a:lumMod val="95000"/>
                  </a:schemeClr>
                </a:solidFill>
              </a:rPr>
              <a:t>Could you do this?</a:t>
            </a:r>
          </a:p>
          <a:p>
            <a:r>
              <a:rPr lang="en-GB" dirty="0">
                <a:solidFill>
                  <a:schemeClr val="bg1">
                    <a:lumMod val="95000"/>
                  </a:schemeClr>
                </a:solidFill>
              </a:rPr>
              <a:t>What music goes with this and why am I asking? </a:t>
            </a:r>
          </a:p>
          <a:p>
            <a:endParaRPr lang="en-GB" dirty="0">
              <a:solidFill>
                <a:schemeClr val="bg1">
                  <a:lumMod val="95000"/>
                </a:schemeClr>
              </a:solidFill>
            </a:endParaRPr>
          </a:p>
        </p:txBody>
      </p:sp>
      <p:pic>
        <p:nvPicPr>
          <p:cNvPr id="3074" name="Picture 2" descr="Cosmopolitan UK 50th birthday: Cosmo's most iconic cover sta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833" y="213011"/>
            <a:ext cx="4850992" cy="6321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416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391</TotalTime>
  <Words>915</Words>
  <Application>Microsoft Office PowerPoint</Application>
  <PresentationFormat>On-screen Show (4:3)</PresentationFormat>
  <Paragraphs>110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Cross Media Production Coursework: Magazines</vt:lpstr>
      <vt:lpstr>Before we start…a note about assessment week</vt:lpstr>
      <vt:lpstr>Teaching next term (June, July) </vt:lpstr>
      <vt:lpstr>NEA: Non-examined Assessment</vt:lpstr>
      <vt:lpstr>Representations of particular social groups</vt:lpstr>
      <vt:lpstr>Representations of particular social groups</vt:lpstr>
      <vt:lpstr>Finally…</vt:lpstr>
      <vt:lpstr>PowerPoint Presentation</vt:lpstr>
      <vt:lpstr>PowerPoint Presentation</vt:lpstr>
      <vt:lpstr>PowerPoint Presentation</vt:lpstr>
      <vt:lpstr>PowerPoint Presentation</vt:lpstr>
      <vt:lpstr>PowerPoint Presentation</vt:lpstr>
      <vt:lpstr>One is Vogue UK and one is Vogue USA. Can you tell which is which? </vt:lpstr>
      <vt:lpstr>A note about copyright</vt:lpstr>
      <vt:lpstr>Software that year 13 used – KEEP A RECORD!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Media Production Coursework: Magazines</dc:title>
  <dc:creator>Clare HOWARD-SAUNDERS</dc:creator>
  <cp:lastModifiedBy>Clare HOWARD-SAUNDERS</cp:lastModifiedBy>
  <cp:revision>26</cp:revision>
  <dcterms:created xsi:type="dcterms:W3CDTF">2023-03-03T16:04:16Z</dcterms:created>
  <dcterms:modified xsi:type="dcterms:W3CDTF">2024-05-24T09:16:44Z</dcterms:modified>
</cp:coreProperties>
</file>