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8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250229-1035-4906-B014-139A90BDCF4C}"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409710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250229-1035-4906-B014-139A90BDCF4C}"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217715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250229-1035-4906-B014-139A90BDCF4C}"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105069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250229-1035-4906-B014-139A90BDCF4C}"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101584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250229-1035-4906-B014-139A90BDCF4C}"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16350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250229-1035-4906-B014-139A90BDCF4C}" type="datetimeFigureOut">
              <a:rPr lang="en-GB" smtClean="0"/>
              <a:t>16/07/2024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42372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250229-1035-4906-B014-139A90BDCF4C}" type="datetimeFigureOut">
              <a:rPr lang="en-GB" smtClean="0"/>
              <a:t>16/07/2024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222607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250229-1035-4906-B014-139A90BDCF4C}" type="datetimeFigureOut">
              <a:rPr lang="en-GB" smtClean="0"/>
              <a:t>16/07/2024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147887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50229-1035-4906-B014-139A90BDCF4C}" type="datetimeFigureOut">
              <a:rPr lang="en-GB" smtClean="0"/>
              <a:t>16/07/2024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269408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250229-1035-4906-B014-139A90BDCF4C}" type="datetimeFigureOut">
              <a:rPr lang="en-GB" smtClean="0"/>
              <a:t>16/07/2024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279867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250229-1035-4906-B014-139A90BDCF4C}" type="datetimeFigureOut">
              <a:rPr lang="en-GB" smtClean="0"/>
              <a:t>16/07/2024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E01A8-6A3C-4AD2-853F-EB2443DC8105}" type="slidenum">
              <a:rPr lang="en-GB" smtClean="0"/>
              <a:t>‹#›</a:t>
            </a:fld>
            <a:endParaRPr lang="en-GB"/>
          </a:p>
        </p:txBody>
      </p:sp>
    </p:spTree>
    <p:extLst>
      <p:ext uri="{BB962C8B-B14F-4D97-AF65-F5344CB8AC3E}">
        <p14:creationId xmlns:p14="http://schemas.microsoft.com/office/powerpoint/2010/main" val="354545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50229-1035-4906-B014-139A90BDCF4C}" type="datetimeFigureOut">
              <a:rPr lang="en-GB" smtClean="0"/>
              <a:t>16/07/2024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E01A8-6A3C-4AD2-853F-EB2443DC8105}" type="slidenum">
              <a:rPr lang="en-GB" smtClean="0"/>
              <a:t>‹#›</a:t>
            </a:fld>
            <a:endParaRPr lang="en-GB"/>
          </a:p>
        </p:txBody>
      </p:sp>
    </p:spTree>
    <p:extLst>
      <p:ext uri="{BB962C8B-B14F-4D97-AF65-F5344CB8AC3E}">
        <p14:creationId xmlns:p14="http://schemas.microsoft.com/office/powerpoint/2010/main" val="1602161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YWCWRMSlvI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xology.com/library/detail.aspx?g=822996f8-5476-49ef-bd3e-e05369631c3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accent4"/>
          </a:solidFill>
        </p:spPr>
        <p:txBody>
          <a:bodyPr>
            <a:normAutofit/>
          </a:bodyPr>
          <a:lstStyle/>
          <a:p>
            <a:r>
              <a:rPr lang="en-GB" b="1" dirty="0" smtClean="0"/>
              <a:t>Cross Media Production Coursework: Magazines</a:t>
            </a:r>
            <a:endParaRPr lang="en-GB" b="1" dirty="0"/>
          </a:p>
        </p:txBody>
      </p:sp>
      <p:sp>
        <p:nvSpPr>
          <p:cNvPr id="5" name="Subtitle 2"/>
          <p:cNvSpPr txBox="1">
            <a:spLocks/>
          </p:cNvSpPr>
          <p:nvPr/>
        </p:nvSpPr>
        <p:spPr>
          <a:xfrm>
            <a:off x="542441" y="4709791"/>
            <a:ext cx="8198603" cy="7675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smtClean="0">
                <a:solidFill>
                  <a:schemeClr val="accent4">
                    <a:lumMod val="20000"/>
                    <a:lumOff val="80000"/>
                  </a:schemeClr>
                </a:solidFill>
              </a:rPr>
              <a:t>LQ: What shall I do over the holidays? </a:t>
            </a:r>
            <a:endParaRPr lang="en-GB" sz="3200" dirty="0">
              <a:solidFill>
                <a:schemeClr val="accent4">
                  <a:lumMod val="20000"/>
                  <a:lumOff val="80000"/>
                </a:schemeClr>
              </a:solidFill>
            </a:endParaRPr>
          </a:p>
        </p:txBody>
      </p:sp>
      <p:sp>
        <p:nvSpPr>
          <p:cNvPr id="6" name="Title 5"/>
          <p:cNvSpPr txBox="1">
            <a:spLocks/>
          </p:cNvSpPr>
          <p:nvPr/>
        </p:nvSpPr>
        <p:spPr>
          <a:xfrm>
            <a:off x="0" y="834887"/>
            <a:ext cx="9144000" cy="1497496"/>
          </a:xfrm>
          <a:prstGeom prst="rect">
            <a:avLst/>
          </a:prstGeom>
          <a:solidFill>
            <a:schemeClr val="accent4">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b="1" dirty="0" smtClean="0">
                <a:latin typeface="+mn-lt"/>
              </a:rPr>
              <a:t>L3: </a:t>
            </a:r>
            <a:r>
              <a:rPr lang="en-GB" sz="9600" b="1" dirty="0">
                <a:latin typeface="+mn-lt"/>
              </a:rPr>
              <a:t>COM </a:t>
            </a:r>
            <a:r>
              <a:rPr lang="en-GB" sz="9600" b="1" dirty="0" smtClean="0">
                <a:latin typeface="+mn-lt"/>
              </a:rPr>
              <a:t>3 NEA</a:t>
            </a:r>
            <a:endParaRPr lang="en-GB" sz="9600" b="1" dirty="0">
              <a:latin typeface="+mn-lt"/>
            </a:endParaRPr>
          </a:p>
        </p:txBody>
      </p:sp>
    </p:spTree>
    <p:extLst>
      <p:ext uri="{BB962C8B-B14F-4D97-AF65-F5344CB8AC3E}">
        <p14:creationId xmlns:p14="http://schemas.microsoft.com/office/powerpoint/2010/main" val="316793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4"/>
            <a:ext cx="9144000" cy="1456266"/>
          </a:xfrm>
          <a:solidFill>
            <a:schemeClr val="accent4"/>
          </a:solidFill>
        </p:spPr>
        <p:txBody>
          <a:bodyPr>
            <a:noAutofit/>
          </a:bodyPr>
          <a:lstStyle/>
          <a:p>
            <a:pPr lvl="0"/>
            <a:r>
              <a:rPr lang="en-GB" sz="2800" b="1" dirty="0" smtClean="0"/>
              <a:t/>
            </a:r>
            <a:br>
              <a:rPr lang="en-GB" sz="2800" b="1" dirty="0" smtClean="0"/>
            </a:br>
            <a:r>
              <a:rPr lang="en-GB" sz="2800" b="1" dirty="0" smtClean="0"/>
              <a:t>How </a:t>
            </a:r>
            <a:r>
              <a:rPr lang="en-GB" sz="2800" b="1" dirty="0"/>
              <a:t>and why will you use media language in your cross-media production</a:t>
            </a:r>
            <a:r>
              <a:rPr lang="en-GB" sz="2800" b="1" dirty="0" smtClean="0"/>
              <a:t>?</a:t>
            </a:r>
            <a:br>
              <a:rPr lang="en-GB" sz="2800" b="1" dirty="0" smtClean="0"/>
            </a:br>
            <a:r>
              <a:rPr lang="en-GB" sz="2000" dirty="0" smtClean="0"/>
              <a:t>In this example, the first paragraph is an </a:t>
            </a:r>
            <a:r>
              <a:rPr lang="en-GB" sz="2000" b="1" dirty="0" smtClean="0"/>
              <a:t>introduction</a:t>
            </a:r>
            <a:r>
              <a:rPr lang="en-GB" sz="2000" dirty="0" smtClean="0"/>
              <a:t>. The second paragraph deals with </a:t>
            </a:r>
            <a:r>
              <a:rPr lang="en-GB" sz="2000" b="1" dirty="0" smtClean="0"/>
              <a:t>Media Language</a:t>
            </a:r>
            <a:r>
              <a:rPr lang="en-GB" sz="2000" dirty="0" smtClean="0"/>
              <a:t>. It is too long – how would you shorten it?</a:t>
            </a:r>
            <a:r>
              <a:rPr lang="en-GB" sz="2000" dirty="0" smtClean="0"/>
              <a:t> </a:t>
            </a:r>
            <a:r>
              <a:rPr lang="en-GB" sz="2000" dirty="0"/>
              <a:t/>
            </a:r>
            <a:br>
              <a:rPr lang="en-GB" sz="2000" dirty="0"/>
            </a:br>
            <a:endParaRPr lang="en-GB" sz="2000"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solidFill>
                  <a:schemeClr val="bg1"/>
                </a:solidFill>
              </a:rPr>
              <a:t>My cross-media production consists of a fashion </a:t>
            </a:r>
            <a:r>
              <a:rPr lang="en-GB" dirty="0">
                <a:solidFill>
                  <a:schemeClr val="bg1"/>
                </a:solidFill>
              </a:rPr>
              <a:t>m</a:t>
            </a:r>
            <a:r>
              <a:rPr lang="en-GB" dirty="0" smtClean="0">
                <a:solidFill>
                  <a:schemeClr val="bg1"/>
                </a:solidFill>
              </a:rPr>
              <a:t>agazine and linked podcast aimed at 16-25 year old reformers, explorers and aspirers of all genders. The emphasis will be on sustainability, ethical fashion and upcycling but with a focus on high-end styling.  </a:t>
            </a:r>
          </a:p>
          <a:p>
            <a:pPr marL="0" indent="0">
              <a:buNone/>
            </a:pPr>
            <a:endParaRPr lang="en-GB" dirty="0">
              <a:solidFill>
                <a:schemeClr val="bg1"/>
              </a:solidFill>
            </a:endParaRPr>
          </a:p>
          <a:p>
            <a:pPr marL="0" indent="0">
              <a:buNone/>
            </a:pPr>
            <a:r>
              <a:rPr lang="en-GB" dirty="0" smtClean="0">
                <a:solidFill>
                  <a:schemeClr val="bg1"/>
                </a:solidFill>
              </a:rPr>
              <a:t>The media language will reflect the aims and values of my production through careful use of colours. Greens and other natural tones will feature heavily on the front cover and be echoed throughout the production. The podcast will reflect this through its </a:t>
            </a:r>
            <a:r>
              <a:rPr lang="en-GB" dirty="0" err="1" smtClean="0">
                <a:solidFill>
                  <a:schemeClr val="bg1"/>
                </a:solidFill>
              </a:rPr>
              <a:t>soundbed</a:t>
            </a:r>
            <a:r>
              <a:rPr lang="en-GB" dirty="0" smtClean="0">
                <a:solidFill>
                  <a:schemeClr val="bg1"/>
                </a:solidFill>
              </a:rPr>
              <a:t>, which will include the sounds of nature, and also through location, which will be in a natural setting. My presenters will be young and represent all genders. My images will be inclusive and diverse and the models will wear recycled, upcycled or second-hand clothing. The codes of gesture, posture and expression will echo those used in upmarket magazines such as Vogue, using long-shots to allow clear displays of clothing and mid-shots to focus on hair and makeup, maybe with some lower angles to create an ‘edgy’ dynamic feel. There will be a carefully controlled colour palette and artistic arrangements of </a:t>
            </a:r>
            <a:r>
              <a:rPr lang="en-GB" dirty="0" err="1" smtClean="0">
                <a:solidFill>
                  <a:schemeClr val="bg1"/>
                </a:solidFill>
              </a:rPr>
              <a:t>mise</a:t>
            </a:r>
            <a:r>
              <a:rPr lang="en-GB" dirty="0" smtClean="0">
                <a:solidFill>
                  <a:schemeClr val="bg1"/>
                </a:solidFill>
              </a:rPr>
              <a:t>-</a:t>
            </a:r>
            <a:r>
              <a:rPr lang="en-GB" dirty="0" err="1" smtClean="0">
                <a:solidFill>
                  <a:schemeClr val="bg1"/>
                </a:solidFill>
              </a:rPr>
              <a:t>en</a:t>
            </a:r>
            <a:r>
              <a:rPr lang="en-GB" dirty="0" smtClean="0">
                <a:solidFill>
                  <a:schemeClr val="bg1"/>
                </a:solidFill>
              </a:rPr>
              <a:t>-scene. The linguistic codes of my article and the podcast will be both thought-provoking and thoughtful to reflect the serious-minded personality of my typical reader. (138 words)</a:t>
            </a:r>
            <a:endParaRPr lang="en-GB" dirty="0">
              <a:solidFill>
                <a:schemeClr val="bg1"/>
              </a:solidFill>
            </a:endParaRPr>
          </a:p>
        </p:txBody>
      </p:sp>
    </p:spTree>
    <p:extLst>
      <p:ext uri="{BB962C8B-B14F-4D97-AF65-F5344CB8AC3E}">
        <p14:creationId xmlns:p14="http://schemas.microsoft.com/office/powerpoint/2010/main" val="415547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3"/>
            <a:ext cx="8515350" cy="1490133"/>
          </a:xfrm>
          <a:solidFill>
            <a:schemeClr val="accent4"/>
          </a:solidFill>
        </p:spPr>
        <p:txBody>
          <a:bodyPr>
            <a:noAutofit/>
          </a:bodyPr>
          <a:lstStyle/>
          <a:p>
            <a:r>
              <a:rPr lang="en-GB" sz="2800" b="1" dirty="0" smtClean="0"/>
              <a:t/>
            </a:r>
            <a:br>
              <a:rPr lang="en-GB" sz="2800" b="1" dirty="0" smtClean="0"/>
            </a:br>
            <a:r>
              <a:rPr lang="en-GB" sz="2800" b="1" dirty="0">
                <a:solidFill>
                  <a:schemeClr val="accent3">
                    <a:lumMod val="75000"/>
                  </a:schemeClr>
                </a:solidFill>
              </a:rPr>
              <a:t>How and why will you construct representations of individuals, groups and issues/events? </a:t>
            </a:r>
            <a:r>
              <a:rPr lang="en-GB" sz="2800" b="1" dirty="0" smtClean="0">
                <a:solidFill>
                  <a:schemeClr val="accent3">
                    <a:lumMod val="75000"/>
                  </a:schemeClr>
                </a:solidFill>
              </a:rPr>
              <a:t/>
            </a:r>
            <a:br>
              <a:rPr lang="en-GB" sz="2800" b="1" dirty="0" smtClean="0">
                <a:solidFill>
                  <a:schemeClr val="accent3">
                    <a:lumMod val="75000"/>
                  </a:schemeClr>
                </a:solidFill>
              </a:rPr>
            </a:br>
            <a:r>
              <a:rPr lang="en-GB" sz="2000" dirty="0" smtClean="0">
                <a:solidFill>
                  <a:schemeClr val="accent3">
                    <a:lumMod val="75000"/>
                  </a:schemeClr>
                </a:solidFill>
              </a:rPr>
              <a:t>An example of how to write well about your plans for </a:t>
            </a:r>
            <a:r>
              <a:rPr lang="en-GB" sz="2000" b="1" dirty="0" smtClean="0">
                <a:solidFill>
                  <a:schemeClr val="accent3">
                    <a:lumMod val="75000"/>
                  </a:schemeClr>
                </a:solidFill>
              </a:rPr>
              <a:t>representation</a:t>
            </a:r>
            <a:r>
              <a:rPr lang="en-GB" sz="2000" dirty="0" smtClean="0">
                <a:solidFill>
                  <a:schemeClr val="accent3">
                    <a:lumMod val="75000"/>
                  </a:schemeClr>
                </a:solidFill>
              </a:rPr>
              <a:t>. Again, it is too long. How would you shorten it? </a:t>
            </a:r>
            <a:r>
              <a:rPr lang="en-GB" sz="2800" dirty="0">
                <a:solidFill>
                  <a:schemeClr val="accent3">
                    <a:lumMod val="75000"/>
                  </a:schemeClr>
                </a:solidFill>
              </a:rPr>
              <a:t/>
            </a:r>
            <a:br>
              <a:rPr lang="en-GB" sz="2800" dirty="0">
                <a:solidFill>
                  <a:schemeClr val="accent3">
                    <a:lumMod val="75000"/>
                  </a:schemeClr>
                </a:solidFill>
              </a:rPr>
            </a:br>
            <a:endParaRPr lang="en-GB" sz="2800" dirty="0"/>
          </a:p>
        </p:txBody>
      </p:sp>
      <p:sp>
        <p:nvSpPr>
          <p:cNvPr id="3" name="Content Placeholder 2"/>
          <p:cNvSpPr>
            <a:spLocks noGrp="1"/>
          </p:cNvSpPr>
          <p:nvPr>
            <p:ph idx="1"/>
          </p:nvPr>
        </p:nvSpPr>
        <p:spPr>
          <a:xfrm>
            <a:off x="628650" y="1825624"/>
            <a:ext cx="7886700" cy="5032375"/>
          </a:xfrm>
        </p:spPr>
        <p:txBody>
          <a:bodyPr>
            <a:normAutofit fontScale="70000" lnSpcReduction="20000"/>
          </a:bodyPr>
          <a:lstStyle/>
          <a:p>
            <a:pPr marL="0" indent="0">
              <a:buNone/>
            </a:pPr>
            <a:r>
              <a:rPr lang="en-GB" dirty="0" smtClean="0">
                <a:solidFill>
                  <a:schemeClr val="bg1"/>
                </a:solidFill>
              </a:rPr>
              <a:t>I aim to consistently represent diverse young people who care about the future of our planet and who are fully engaged in political issues, perhaps even involved in activism. I will do this through my selection of models who will represent all genders and ethnicities, body shapes and abilities, partly inspired by Vogue’s recent diversity campaign. I want to represent this lifestyle as attractive, so the models will be photographed in excellent lighting, with opulent natural settings and artistic poses. They will wear dramatic and flattering makeup and the hair and clothing will reflect the shapes and silhouettes of high-end fashion. </a:t>
            </a:r>
          </a:p>
          <a:p>
            <a:pPr marL="0" indent="0">
              <a:buNone/>
            </a:pPr>
            <a:r>
              <a:rPr lang="en-GB" dirty="0" smtClean="0">
                <a:solidFill>
                  <a:schemeClr val="bg1"/>
                </a:solidFill>
              </a:rPr>
              <a:t>Models will be photographed in groups to represent the idea of collective action and a move away from the cult of the individual. Natural settings will be used to help construct the representation of people who care about biodiversity and nature. Post-production editing will ensure that the final representation is polished and professional, with a focus on natural beauty, so there will only be minimal retouching. In the podcast, these representations will be reinforced through the choices of presenters (young, diverse) and their linguistic codes (serious, aspirational, intelligent), alongside the music, which might include artists such as Young Fathers, a band that encapsulates ideas of political awareness and diversity. </a:t>
            </a:r>
            <a:endParaRPr lang="en-GB" dirty="0">
              <a:solidFill>
                <a:schemeClr val="bg1"/>
              </a:solidFill>
            </a:endParaRPr>
          </a:p>
        </p:txBody>
      </p:sp>
    </p:spTree>
    <p:extLst>
      <p:ext uri="{BB962C8B-B14F-4D97-AF65-F5344CB8AC3E}">
        <p14:creationId xmlns:p14="http://schemas.microsoft.com/office/powerpoint/2010/main" val="322464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4"/>
            <a:ext cx="8515350" cy="959556"/>
          </a:xfrm>
          <a:solidFill>
            <a:schemeClr val="accent4"/>
          </a:solidFill>
        </p:spPr>
        <p:txBody>
          <a:bodyPr>
            <a:noAutofit/>
          </a:bodyPr>
          <a:lstStyle/>
          <a:p>
            <a:pPr lvl="0"/>
            <a:r>
              <a:rPr lang="en-GB" sz="2800" b="1" dirty="0"/>
              <a:t>How</a:t>
            </a:r>
            <a:r>
              <a:rPr lang="en-GB" sz="2800" dirty="0"/>
              <a:t> will you </a:t>
            </a:r>
            <a:r>
              <a:rPr lang="en-GB" sz="2800" b="1" dirty="0"/>
              <a:t>target</a:t>
            </a:r>
            <a:r>
              <a:rPr lang="en-GB" sz="2800" dirty="0"/>
              <a:t> your intended </a:t>
            </a:r>
            <a:r>
              <a:rPr lang="en-GB" sz="2800" b="1" dirty="0"/>
              <a:t>audience</a:t>
            </a:r>
            <a:r>
              <a:rPr lang="en-GB" sz="2800" dirty="0" smtClean="0"/>
              <a:t>? Write about the following:</a:t>
            </a:r>
            <a:endParaRPr lang="en-GB" sz="2800" dirty="0"/>
          </a:p>
        </p:txBody>
      </p:sp>
      <p:sp>
        <p:nvSpPr>
          <p:cNvPr id="3" name="Content Placeholder 2"/>
          <p:cNvSpPr>
            <a:spLocks noGrp="1"/>
          </p:cNvSpPr>
          <p:nvPr>
            <p:ph idx="1"/>
          </p:nvPr>
        </p:nvSpPr>
        <p:spPr/>
        <p:txBody>
          <a:bodyPr>
            <a:normAutofit/>
          </a:bodyPr>
          <a:lstStyle/>
          <a:p>
            <a:r>
              <a:rPr lang="en-GB" dirty="0" smtClean="0">
                <a:solidFill>
                  <a:schemeClr val="bg1"/>
                </a:solidFill>
              </a:rPr>
              <a:t>Clearly state who audience are: paint a picture of a type of person, their interests and values.</a:t>
            </a:r>
          </a:p>
          <a:p>
            <a:r>
              <a:rPr lang="en-GB" dirty="0" smtClean="0">
                <a:solidFill>
                  <a:schemeClr val="bg1"/>
                </a:solidFill>
              </a:rPr>
              <a:t>Connect the media codes to these interests and values.</a:t>
            </a:r>
          </a:p>
          <a:p>
            <a:r>
              <a:rPr lang="en-GB" dirty="0" smtClean="0">
                <a:solidFill>
                  <a:schemeClr val="bg1"/>
                </a:solidFill>
              </a:rPr>
              <a:t>Consider pricing and availability (where will it be sold? How often will it come out?) of magazine. </a:t>
            </a:r>
          </a:p>
          <a:p>
            <a:r>
              <a:rPr lang="en-GB" dirty="0" smtClean="0">
                <a:solidFill>
                  <a:schemeClr val="bg1"/>
                </a:solidFill>
              </a:rPr>
              <a:t>Consider pricing/funding and availability of podcast/video.  Will your audience accept advertising? </a:t>
            </a:r>
            <a:endParaRPr lang="en-GB" dirty="0">
              <a:solidFill>
                <a:schemeClr val="bg1"/>
              </a:solidFill>
            </a:endParaRPr>
          </a:p>
        </p:txBody>
      </p:sp>
    </p:spTree>
    <p:extLst>
      <p:ext uri="{BB962C8B-B14F-4D97-AF65-F5344CB8AC3E}">
        <p14:creationId xmlns:p14="http://schemas.microsoft.com/office/powerpoint/2010/main" val="800392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3"/>
            <a:ext cx="8515350" cy="1140177"/>
          </a:xfrm>
          <a:solidFill>
            <a:schemeClr val="accent4"/>
          </a:solidFill>
        </p:spPr>
        <p:txBody>
          <a:bodyPr>
            <a:noAutofit/>
          </a:bodyPr>
          <a:lstStyle/>
          <a:p>
            <a:r>
              <a:rPr lang="en-GB" sz="3600" b="1" dirty="0"/>
              <a:t>How</a:t>
            </a:r>
            <a:r>
              <a:rPr lang="en-GB" sz="3600" dirty="0"/>
              <a:t> will your production conform to its </a:t>
            </a:r>
            <a:r>
              <a:rPr lang="en-GB" sz="3600" b="1" dirty="0"/>
              <a:t>industry</a:t>
            </a:r>
            <a:r>
              <a:rPr lang="en-GB" sz="3600" dirty="0"/>
              <a:t> context</a:t>
            </a:r>
            <a:r>
              <a:rPr lang="en-GB" sz="3600" dirty="0" smtClean="0"/>
              <a:t>? Write about the following:</a:t>
            </a:r>
            <a:endParaRPr lang="en-GB" sz="3600" dirty="0"/>
          </a:p>
        </p:txBody>
      </p:sp>
      <p:sp>
        <p:nvSpPr>
          <p:cNvPr id="3" name="Content Placeholder 2"/>
          <p:cNvSpPr>
            <a:spLocks noGrp="1"/>
          </p:cNvSpPr>
          <p:nvPr>
            <p:ph idx="1"/>
          </p:nvPr>
        </p:nvSpPr>
        <p:spPr/>
        <p:txBody>
          <a:bodyPr>
            <a:normAutofit fontScale="92500"/>
          </a:bodyPr>
          <a:lstStyle/>
          <a:p>
            <a:r>
              <a:rPr lang="en-GB" dirty="0" smtClean="0">
                <a:solidFill>
                  <a:schemeClr val="bg1"/>
                </a:solidFill>
              </a:rPr>
              <a:t>Clearly state which pre-existing texts belong to the same category or ‘family’ as your texts. Imagine a supermarket shelf. What publications would sit next to yours?</a:t>
            </a:r>
          </a:p>
          <a:p>
            <a:r>
              <a:rPr lang="en-GB" dirty="0" smtClean="0">
                <a:solidFill>
                  <a:schemeClr val="bg1"/>
                </a:solidFill>
              </a:rPr>
              <a:t>Explain how your production is recognisably part of this family. For example, if you judge that your magazine should sit on the same part of the shelf as Vogue, you need to demonstrate why. It could be the insistence on high-end fashion, moody and innovative photography, glossy paper, price, font etc. </a:t>
            </a:r>
          </a:p>
          <a:p>
            <a:r>
              <a:rPr lang="en-GB" dirty="0" smtClean="0">
                <a:solidFill>
                  <a:schemeClr val="bg1"/>
                </a:solidFill>
              </a:rPr>
              <a:t>Do the same with the podcast/video</a:t>
            </a:r>
          </a:p>
        </p:txBody>
      </p:sp>
    </p:spTree>
    <p:extLst>
      <p:ext uri="{BB962C8B-B14F-4D97-AF65-F5344CB8AC3E}">
        <p14:creationId xmlns:p14="http://schemas.microsoft.com/office/powerpoint/2010/main" val="731029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Tom Richards on Twitter: &quot;The magazine rack at Tesco Maidstone needs  updating. https://t.co/Kvpn04dxDm&quo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545"/>
            <a:ext cx="9138660" cy="562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30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4"/>
            <a:ext cx="8515350" cy="959556"/>
          </a:xfrm>
          <a:solidFill>
            <a:schemeClr val="accent4"/>
          </a:solidFill>
        </p:spPr>
        <p:txBody>
          <a:bodyPr>
            <a:noAutofit/>
          </a:bodyPr>
          <a:lstStyle/>
          <a:p>
            <a:r>
              <a:rPr lang="en-GB" sz="2800" b="1" dirty="0"/>
              <a:t>How</a:t>
            </a:r>
            <a:r>
              <a:rPr lang="en-GB" sz="2800" dirty="0"/>
              <a:t> will your cross-media production demonstrate </a:t>
            </a:r>
            <a:r>
              <a:rPr lang="en-GB" sz="2800" b="1" dirty="0"/>
              <a:t>digital convergence</a:t>
            </a:r>
            <a:r>
              <a:rPr lang="en-GB" sz="2800" dirty="0" smtClean="0"/>
              <a:t>? </a:t>
            </a:r>
            <a:endParaRPr lang="en-GB" sz="2800" dirty="0"/>
          </a:p>
        </p:txBody>
      </p:sp>
      <p:sp>
        <p:nvSpPr>
          <p:cNvPr id="3" name="Content Placeholder 2"/>
          <p:cNvSpPr>
            <a:spLocks noGrp="1"/>
          </p:cNvSpPr>
          <p:nvPr>
            <p:ph idx="1"/>
          </p:nvPr>
        </p:nvSpPr>
        <p:spPr/>
        <p:txBody>
          <a:bodyPr>
            <a:normAutofit/>
          </a:bodyPr>
          <a:lstStyle/>
          <a:p>
            <a:r>
              <a:rPr lang="en-GB" dirty="0" smtClean="0">
                <a:solidFill>
                  <a:schemeClr val="bg1"/>
                </a:solidFill>
              </a:rPr>
              <a:t>In this section, you need to show how it is clear that your magazine and your podcast/video are the same brand.</a:t>
            </a:r>
          </a:p>
          <a:p>
            <a:endParaRPr lang="en-GB" dirty="0">
              <a:solidFill>
                <a:schemeClr val="bg1"/>
              </a:solidFill>
            </a:endParaRPr>
          </a:p>
          <a:p>
            <a:r>
              <a:rPr lang="en-GB" dirty="0" smtClean="0">
                <a:solidFill>
                  <a:schemeClr val="bg1"/>
                </a:solidFill>
              </a:rPr>
              <a:t>This requires a lot of creative thinking, particularly if you are doing the podcast as you can’t rely on visuals. Consider linguistic codes and soundscapes. </a:t>
            </a:r>
            <a:endParaRPr lang="en-GB" dirty="0">
              <a:solidFill>
                <a:schemeClr val="bg1"/>
              </a:solidFill>
            </a:endParaRPr>
          </a:p>
        </p:txBody>
      </p:sp>
    </p:spTree>
    <p:extLst>
      <p:ext uri="{BB962C8B-B14F-4D97-AF65-F5344CB8AC3E}">
        <p14:creationId xmlns:p14="http://schemas.microsoft.com/office/powerpoint/2010/main" val="125833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4"/>
            <a:ext cx="8515350" cy="959556"/>
          </a:xfrm>
          <a:solidFill>
            <a:schemeClr val="accent4"/>
          </a:solidFill>
        </p:spPr>
        <p:txBody>
          <a:bodyPr>
            <a:noAutofit/>
          </a:bodyPr>
          <a:lstStyle/>
          <a:p>
            <a:pPr lvl="0"/>
            <a:r>
              <a:rPr lang="en-GB" sz="2800" dirty="0" smtClean="0"/>
              <a:t>Final thoughts</a:t>
            </a:r>
            <a:endParaRPr lang="en-GB" sz="2800" dirty="0"/>
          </a:p>
        </p:txBody>
      </p:sp>
      <p:sp>
        <p:nvSpPr>
          <p:cNvPr id="3" name="Content Placeholder 2"/>
          <p:cNvSpPr>
            <a:spLocks noGrp="1"/>
          </p:cNvSpPr>
          <p:nvPr>
            <p:ph idx="1"/>
          </p:nvPr>
        </p:nvSpPr>
        <p:spPr/>
        <p:txBody>
          <a:bodyPr>
            <a:normAutofit fontScale="77500" lnSpcReduction="20000"/>
          </a:bodyPr>
          <a:lstStyle/>
          <a:p>
            <a:r>
              <a:rPr lang="en-GB" dirty="0" smtClean="0">
                <a:solidFill>
                  <a:schemeClr val="bg1"/>
                </a:solidFill>
              </a:rPr>
              <a:t>To stay within the word limit, make sure you save the right things for the right sections. In my models, for example, I feel I have not always done this, saying things about representation that could go in the audience section. I’ve also not considered royalty issues.</a:t>
            </a:r>
          </a:p>
          <a:p>
            <a:endParaRPr lang="en-GB" dirty="0">
              <a:solidFill>
                <a:schemeClr val="bg1"/>
              </a:solidFill>
            </a:endParaRPr>
          </a:p>
          <a:p>
            <a:r>
              <a:rPr lang="en-GB" dirty="0" smtClean="0">
                <a:solidFill>
                  <a:schemeClr val="bg1"/>
                </a:solidFill>
              </a:rPr>
              <a:t>Once you have written it, reflect! Where have you written inefficiently? Can you use one word instead of ten? Is everything in the right category? </a:t>
            </a:r>
          </a:p>
          <a:p>
            <a:endParaRPr lang="en-GB" dirty="0">
              <a:solidFill>
                <a:schemeClr val="bg1"/>
              </a:solidFill>
            </a:endParaRPr>
          </a:p>
          <a:p>
            <a:r>
              <a:rPr lang="en-GB" dirty="0" smtClean="0">
                <a:solidFill>
                  <a:schemeClr val="bg1"/>
                </a:solidFill>
              </a:rPr>
              <a:t>Your categories don’t have to be equal. I feel like representation and media language could well be a bit longer than industry context. </a:t>
            </a:r>
          </a:p>
          <a:p>
            <a:endParaRPr lang="en-GB" dirty="0">
              <a:solidFill>
                <a:schemeClr val="bg1"/>
              </a:solidFill>
            </a:endParaRPr>
          </a:p>
          <a:p>
            <a:r>
              <a:rPr lang="en-GB" dirty="0" smtClean="0">
                <a:solidFill>
                  <a:schemeClr val="bg1"/>
                </a:solidFill>
              </a:rPr>
              <a:t>Media terminology! Theories (where appropriate)!</a:t>
            </a:r>
            <a:endParaRPr lang="en-GB" dirty="0">
              <a:solidFill>
                <a:schemeClr val="bg1"/>
              </a:solidFill>
            </a:endParaRPr>
          </a:p>
        </p:txBody>
      </p:sp>
    </p:spTree>
    <p:extLst>
      <p:ext uri="{BB962C8B-B14F-4D97-AF65-F5344CB8AC3E}">
        <p14:creationId xmlns:p14="http://schemas.microsoft.com/office/powerpoint/2010/main" val="81563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GB" b="1" dirty="0" smtClean="0"/>
              <a:t>Video for you</a:t>
            </a:r>
            <a:endParaRPr lang="en-GB" b="1" dirty="0"/>
          </a:p>
        </p:txBody>
      </p:sp>
      <p:sp>
        <p:nvSpPr>
          <p:cNvPr id="3" name="Content Placeholder 2"/>
          <p:cNvSpPr>
            <a:spLocks noGrp="1"/>
          </p:cNvSpPr>
          <p:nvPr>
            <p:ph idx="1"/>
          </p:nvPr>
        </p:nvSpPr>
        <p:spPr>
          <a:solidFill>
            <a:schemeClr val="accent4">
              <a:lumMod val="20000"/>
              <a:lumOff val="80000"/>
            </a:schemeClr>
          </a:solidFill>
        </p:spPr>
        <p:txBody>
          <a:bodyPr/>
          <a:lstStyle/>
          <a:p>
            <a:r>
              <a:rPr lang="en-US" dirty="0">
                <a:solidFill>
                  <a:schemeClr val="bg1"/>
                </a:solidFill>
                <a:hlinkClick r:id="rId2"/>
              </a:rPr>
              <a:t>A Level Media NEA - Writing the Statement of Aims - YouTube</a:t>
            </a:r>
            <a:endParaRPr lang="en-GB" dirty="0">
              <a:solidFill>
                <a:schemeClr val="bg1"/>
              </a:solidFill>
            </a:endParaRPr>
          </a:p>
        </p:txBody>
      </p:sp>
    </p:spTree>
    <p:extLst>
      <p:ext uri="{BB962C8B-B14F-4D97-AF65-F5344CB8AC3E}">
        <p14:creationId xmlns:p14="http://schemas.microsoft.com/office/powerpoint/2010/main" val="343557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644" y="112185"/>
            <a:ext cx="2611261" cy="1325563"/>
          </a:xfrm>
          <a:solidFill>
            <a:srgbClr val="FFC000"/>
          </a:solidFill>
        </p:spPr>
        <p:txBody>
          <a:bodyPr>
            <a:normAutofit fontScale="90000"/>
          </a:bodyPr>
          <a:lstStyle/>
          <a:p>
            <a:r>
              <a:rPr lang="en-GB" dirty="0" smtClean="0"/>
              <a:t>A good SOA example</a:t>
            </a:r>
            <a:endParaRPr lang="en-GB" dirty="0"/>
          </a:p>
        </p:txBody>
      </p:sp>
      <p:pic>
        <p:nvPicPr>
          <p:cNvPr id="4" name="Picture 3"/>
          <p:cNvPicPr>
            <a:picLocks noChangeAspect="1"/>
          </p:cNvPicPr>
          <p:nvPr/>
        </p:nvPicPr>
        <p:blipFill>
          <a:blip r:embed="rId2"/>
          <a:stretch>
            <a:fillRect/>
          </a:stretch>
        </p:blipFill>
        <p:spPr>
          <a:xfrm>
            <a:off x="135465" y="112185"/>
            <a:ext cx="6065383" cy="6582126"/>
          </a:xfrm>
          <a:prstGeom prst="rect">
            <a:avLst/>
          </a:prstGeom>
        </p:spPr>
      </p:pic>
    </p:spTree>
    <p:extLst>
      <p:ext uri="{BB962C8B-B14F-4D97-AF65-F5344CB8AC3E}">
        <p14:creationId xmlns:p14="http://schemas.microsoft.com/office/powerpoint/2010/main" val="146393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839831"/>
          </a:xfrm>
          <a:solidFill>
            <a:srgbClr val="FFC000"/>
          </a:solidFill>
        </p:spPr>
        <p:txBody>
          <a:bodyPr>
            <a:normAutofit/>
          </a:bodyPr>
          <a:lstStyle/>
          <a:p>
            <a:r>
              <a:rPr lang="en-GB" sz="4800" b="1" dirty="0" smtClean="0"/>
              <a:t>In September I expect…</a:t>
            </a:r>
            <a:endParaRPr lang="en-GB" sz="4800" b="1" dirty="0"/>
          </a:p>
        </p:txBody>
      </p:sp>
      <p:sp>
        <p:nvSpPr>
          <p:cNvPr id="3" name="Content Placeholder 2"/>
          <p:cNvSpPr>
            <a:spLocks noGrp="1"/>
          </p:cNvSpPr>
          <p:nvPr>
            <p:ph idx="1"/>
          </p:nvPr>
        </p:nvSpPr>
        <p:spPr/>
        <p:txBody>
          <a:bodyPr>
            <a:normAutofit lnSpcReduction="10000"/>
          </a:bodyPr>
          <a:lstStyle/>
          <a:p>
            <a:r>
              <a:rPr lang="en-GB" dirty="0" smtClean="0">
                <a:solidFill>
                  <a:schemeClr val="accent5">
                    <a:lumMod val="20000"/>
                    <a:lumOff val="80000"/>
                  </a:schemeClr>
                </a:solidFill>
              </a:rPr>
              <a:t>All of the research and planning to be done</a:t>
            </a:r>
          </a:p>
          <a:p>
            <a:r>
              <a:rPr lang="en-GB" dirty="0" smtClean="0">
                <a:solidFill>
                  <a:schemeClr val="accent5">
                    <a:lumMod val="20000"/>
                    <a:lumOff val="80000"/>
                  </a:schemeClr>
                </a:solidFill>
              </a:rPr>
              <a:t>Plenty of photos taken (don’t forget you have to REPRESENT A CLEAR ‘TYPE’ OF PERSON in your photos) – please check this with me. I will be asking questions about this before you go on holiday to ensure you’ve understood this properly.</a:t>
            </a:r>
          </a:p>
          <a:p>
            <a:r>
              <a:rPr lang="en-GB" dirty="0" smtClean="0">
                <a:solidFill>
                  <a:schemeClr val="accent5">
                    <a:lumMod val="20000"/>
                    <a:lumOff val="80000"/>
                  </a:schemeClr>
                </a:solidFill>
              </a:rPr>
              <a:t>Article </a:t>
            </a:r>
            <a:r>
              <a:rPr lang="en-GB" dirty="0" smtClean="0">
                <a:solidFill>
                  <a:schemeClr val="accent5">
                    <a:lumMod val="20000"/>
                    <a:lumOff val="80000"/>
                  </a:schemeClr>
                </a:solidFill>
              </a:rPr>
              <a:t>drafted</a:t>
            </a:r>
          </a:p>
          <a:p>
            <a:r>
              <a:rPr lang="en-GB" dirty="0" smtClean="0">
                <a:solidFill>
                  <a:schemeClr val="accent5">
                    <a:lumMod val="20000"/>
                    <a:lumOff val="80000"/>
                  </a:schemeClr>
                </a:solidFill>
              </a:rPr>
              <a:t>Statement of Aims drafted (see next few slides)</a:t>
            </a:r>
            <a:endParaRPr lang="en-GB" dirty="0" smtClean="0">
              <a:solidFill>
                <a:schemeClr val="accent5">
                  <a:lumMod val="20000"/>
                  <a:lumOff val="80000"/>
                </a:schemeClr>
              </a:solidFill>
            </a:endParaRPr>
          </a:p>
          <a:p>
            <a:r>
              <a:rPr lang="en-GB" dirty="0" smtClean="0">
                <a:solidFill>
                  <a:schemeClr val="accent5">
                    <a:lumMod val="20000"/>
                    <a:lumOff val="80000"/>
                  </a:schemeClr>
                </a:solidFill>
              </a:rPr>
              <a:t>A FOLDER with all the research and planning in (digital or physical)</a:t>
            </a:r>
            <a:endParaRPr lang="en-GB" dirty="0">
              <a:solidFill>
                <a:schemeClr val="accent5">
                  <a:lumMod val="20000"/>
                  <a:lumOff val="80000"/>
                </a:schemeClr>
              </a:solidFill>
            </a:endParaRPr>
          </a:p>
        </p:txBody>
      </p:sp>
    </p:spTree>
    <p:extLst>
      <p:ext uri="{BB962C8B-B14F-4D97-AF65-F5344CB8AC3E}">
        <p14:creationId xmlns:p14="http://schemas.microsoft.com/office/powerpoint/2010/main" val="224333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pPr algn="ctr"/>
            <a:r>
              <a:rPr lang="en-GB" b="1" dirty="0" smtClean="0"/>
              <a:t>Key Reminders</a:t>
            </a:r>
            <a:endParaRPr lang="en-GB" b="1" dirty="0"/>
          </a:p>
        </p:txBody>
      </p:sp>
      <p:sp>
        <p:nvSpPr>
          <p:cNvPr id="3" name="Content Placeholder 2"/>
          <p:cNvSpPr>
            <a:spLocks noGrp="1"/>
          </p:cNvSpPr>
          <p:nvPr>
            <p:ph idx="1"/>
          </p:nvPr>
        </p:nvSpPr>
        <p:spPr>
          <a:xfrm>
            <a:off x="628650" y="2652889"/>
            <a:ext cx="7886700" cy="3524074"/>
          </a:xfrm>
        </p:spPr>
        <p:txBody>
          <a:bodyPr/>
          <a:lstStyle/>
          <a:p>
            <a:r>
              <a:rPr lang="en-GB" dirty="0" smtClean="0">
                <a:solidFill>
                  <a:schemeClr val="accent5">
                    <a:lumMod val="40000"/>
                    <a:lumOff val="60000"/>
                  </a:schemeClr>
                </a:solidFill>
              </a:rPr>
              <a:t>Representations of particular groups</a:t>
            </a:r>
          </a:p>
          <a:p>
            <a:r>
              <a:rPr lang="en-GB" dirty="0" smtClean="0">
                <a:solidFill>
                  <a:schemeClr val="accent5">
                    <a:lumMod val="40000"/>
                    <a:lumOff val="60000"/>
                  </a:schemeClr>
                </a:solidFill>
              </a:rPr>
              <a:t>Rules around </a:t>
            </a:r>
            <a:r>
              <a:rPr lang="en-GB" dirty="0" smtClean="0">
                <a:solidFill>
                  <a:schemeClr val="accent5">
                    <a:lumMod val="40000"/>
                    <a:lumOff val="60000"/>
                  </a:schemeClr>
                </a:solidFill>
              </a:rPr>
              <a:t>plagiarism</a:t>
            </a:r>
          </a:p>
          <a:p>
            <a:r>
              <a:rPr lang="en-GB" dirty="0" smtClean="0">
                <a:solidFill>
                  <a:schemeClr val="accent5">
                    <a:lumMod val="40000"/>
                    <a:lumOff val="60000"/>
                  </a:schemeClr>
                </a:solidFill>
              </a:rPr>
              <a:t>Information about how to draft your STATEMENT OF AIMS (500 – 550 words)</a:t>
            </a:r>
            <a:endParaRPr lang="en-GB" dirty="0">
              <a:solidFill>
                <a:schemeClr val="accent5">
                  <a:lumMod val="40000"/>
                  <a:lumOff val="60000"/>
                </a:schemeClr>
              </a:solidFill>
            </a:endParaRPr>
          </a:p>
        </p:txBody>
      </p:sp>
    </p:spTree>
    <p:extLst>
      <p:ext uri="{BB962C8B-B14F-4D97-AF65-F5344CB8AC3E}">
        <p14:creationId xmlns:p14="http://schemas.microsoft.com/office/powerpoint/2010/main" val="381599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782756" cy="1091141"/>
          </a:xfrm>
          <a:solidFill>
            <a:schemeClr val="accent4"/>
          </a:solidFill>
        </p:spPr>
        <p:txBody>
          <a:bodyPr>
            <a:normAutofit/>
          </a:bodyPr>
          <a:lstStyle/>
          <a:p>
            <a:r>
              <a:rPr lang="en-GB" sz="4000" b="1" dirty="0" smtClean="0"/>
              <a:t>Representations of particular social groups</a:t>
            </a:r>
            <a:endParaRPr lang="en-GB" sz="4000" b="1" dirty="0"/>
          </a:p>
        </p:txBody>
      </p:sp>
      <p:sp>
        <p:nvSpPr>
          <p:cNvPr id="3" name="Content Placeholder 2"/>
          <p:cNvSpPr>
            <a:spLocks noGrp="1"/>
          </p:cNvSpPr>
          <p:nvPr>
            <p:ph idx="1"/>
          </p:nvPr>
        </p:nvSpPr>
        <p:spPr/>
        <p:txBody>
          <a:bodyPr/>
          <a:lstStyle/>
          <a:p>
            <a:r>
              <a:rPr lang="en-GB" dirty="0" smtClean="0">
                <a:solidFill>
                  <a:schemeClr val="bg1">
                    <a:lumMod val="95000"/>
                  </a:schemeClr>
                </a:solidFill>
              </a:rPr>
              <a:t>‘Your print production must construct representations of at least one social group and include a minimum of 6 original images’</a:t>
            </a:r>
          </a:p>
          <a:p>
            <a:r>
              <a:rPr lang="en-GB" dirty="0" smtClean="0">
                <a:solidFill>
                  <a:schemeClr val="bg1">
                    <a:lumMod val="95000"/>
                  </a:schemeClr>
                </a:solidFill>
              </a:rPr>
              <a:t>‘The podcast / YouTube sequence must construct representations of at least one social group’</a:t>
            </a:r>
          </a:p>
          <a:p>
            <a:endParaRPr lang="en-GB" dirty="0">
              <a:solidFill>
                <a:schemeClr val="bg1">
                  <a:lumMod val="95000"/>
                </a:schemeClr>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64891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637"/>
            <a:ext cx="8782756" cy="1091141"/>
          </a:xfrm>
          <a:solidFill>
            <a:schemeClr val="accent4"/>
          </a:solidFill>
        </p:spPr>
        <p:txBody>
          <a:bodyPr>
            <a:normAutofit/>
          </a:bodyPr>
          <a:lstStyle/>
          <a:p>
            <a:r>
              <a:rPr lang="en-GB" sz="4000" b="1" dirty="0" smtClean="0"/>
              <a:t>Representations of particular social groups</a:t>
            </a:r>
            <a:endParaRPr lang="en-GB" sz="4000" b="1" dirty="0"/>
          </a:p>
        </p:txBody>
      </p:sp>
      <p:sp>
        <p:nvSpPr>
          <p:cNvPr id="4" name="Content Placeholder 3"/>
          <p:cNvSpPr>
            <a:spLocks noGrp="1"/>
          </p:cNvSpPr>
          <p:nvPr>
            <p:ph idx="1"/>
          </p:nvPr>
        </p:nvSpPr>
        <p:spPr>
          <a:xfrm>
            <a:off x="301272" y="1456266"/>
            <a:ext cx="8481484" cy="5305778"/>
          </a:xfrm>
        </p:spPr>
        <p:txBody>
          <a:bodyPr>
            <a:normAutofit fontScale="85000" lnSpcReduction="20000"/>
          </a:bodyPr>
          <a:lstStyle/>
          <a:p>
            <a:pPr marL="0" indent="0">
              <a:spcAft>
                <a:spcPts val="1200"/>
              </a:spcAft>
              <a:buNone/>
            </a:pPr>
            <a:r>
              <a:rPr lang="en-GB" b="1" dirty="0" smtClean="0">
                <a:solidFill>
                  <a:schemeClr val="bg1">
                    <a:lumMod val="95000"/>
                  </a:schemeClr>
                </a:solidFill>
              </a:rPr>
              <a:t>GUIDANCE</a:t>
            </a:r>
            <a:endParaRPr lang="en-GB" dirty="0">
              <a:solidFill>
                <a:schemeClr val="bg1">
                  <a:lumMod val="95000"/>
                </a:schemeClr>
              </a:solidFill>
            </a:endParaRPr>
          </a:p>
          <a:p>
            <a:pPr>
              <a:spcAft>
                <a:spcPts val="1200"/>
              </a:spcAft>
            </a:pPr>
            <a:r>
              <a:rPr lang="en-GB" dirty="0" smtClean="0">
                <a:solidFill>
                  <a:schemeClr val="bg1">
                    <a:lumMod val="95000"/>
                  </a:schemeClr>
                </a:solidFill>
              </a:rPr>
              <a:t>Students must use media language to construct particular representations of people. </a:t>
            </a:r>
          </a:p>
          <a:p>
            <a:pPr>
              <a:spcAft>
                <a:spcPts val="1200"/>
              </a:spcAft>
            </a:pPr>
            <a:r>
              <a:rPr lang="en-GB" dirty="0" smtClean="0">
                <a:solidFill>
                  <a:schemeClr val="accent1">
                    <a:lumMod val="40000"/>
                    <a:lumOff val="60000"/>
                  </a:schemeClr>
                </a:solidFill>
              </a:rPr>
              <a:t>Therefore, it is imperative that students include images of people in their production, so that they can do this</a:t>
            </a:r>
          </a:p>
          <a:p>
            <a:pPr>
              <a:spcAft>
                <a:spcPts val="1200"/>
              </a:spcAft>
            </a:pPr>
            <a:r>
              <a:rPr lang="en-GB" dirty="0" smtClean="0">
                <a:solidFill>
                  <a:schemeClr val="bg1">
                    <a:lumMod val="95000"/>
                  </a:schemeClr>
                </a:solidFill>
              </a:rPr>
              <a:t>Make sure students don’t choose a genre that makes it hard for them to have people in the images</a:t>
            </a:r>
          </a:p>
          <a:p>
            <a:pPr>
              <a:spcAft>
                <a:spcPts val="1200"/>
              </a:spcAft>
            </a:pPr>
            <a:r>
              <a:rPr lang="en-GB" dirty="0" smtClean="0">
                <a:solidFill>
                  <a:schemeClr val="accent1">
                    <a:lumMod val="40000"/>
                    <a:lumOff val="60000"/>
                  </a:schemeClr>
                </a:solidFill>
              </a:rPr>
              <a:t>It is acceptable for students to construct representations of people of different ages using their peers; for example, a classmate might play the part of an older character, model or singer</a:t>
            </a:r>
          </a:p>
          <a:p>
            <a:pPr>
              <a:spcAft>
                <a:spcPts val="1200"/>
              </a:spcAft>
            </a:pPr>
            <a:r>
              <a:rPr lang="en-GB" dirty="0" smtClean="0">
                <a:solidFill>
                  <a:schemeClr val="bg1">
                    <a:lumMod val="95000"/>
                  </a:schemeClr>
                </a:solidFill>
              </a:rPr>
              <a:t>The representation should be constructed by, for example, scripting any dialogue appropriately, using appropriate dress codes and gesture codes etc. </a:t>
            </a:r>
            <a:endParaRPr lang="en-GB" dirty="0">
              <a:solidFill>
                <a:schemeClr val="bg1">
                  <a:lumMod val="95000"/>
                </a:schemeClr>
              </a:solidFill>
            </a:endParaRPr>
          </a:p>
        </p:txBody>
      </p:sp>
    </p:spTree>
    <p:extLst>
      <p:ext uri="{BB962C8B-B14F-4D97-AF65-F5344CB8AC3E}">
        <p14:creationId xmlns:p14="http://schemas.microsoft.com/office/powerpoint/2010/main" val="88920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61" y="150638"/>
            <a:ext cx="7886700" cy="865363"/>
          </a:xfrm>
          <a:solidFill>
            <a:schemeClr val="accent4"/>
          </a:solidFill>
        </p:spPr>
        <p:txBody>
          <a:bodyPr/>
          <a:lstStyle/>
          <a:p>
            <a:r>
              <a:rPr lang="en-GB" dirty="0" smtClean="0"/>
              <a:t>Plagiarism: what the board says</a:t>
            </a:r>
            <a:endParaRPr lang="en-GB" dirty="0"/>
          </a:p>
        </p:txBody>
      </p:sp>
      <p:sp>
        <p:nvSpPr>
          <p:cNvPr id="5" name="Rectangle 4"/>
          <p:cNvSpPr/>
          <p:nvPr/>
        </p:nvSpPr>
        <p:spPr>
          <a:xfrm>
            <a:off x="210961" y="1234960"/>
            <a:ext cx="8707260" cy="5324535"/>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accent5">
                    <a:lumMod val="40000"/>
                    <a:lumOff val="60000"/>
                  </a:schemeClr>
                </a:solidFill>
              </a:rPr>
              <a:t>You are required to create original material for this component. The use of existing media brands or products is not permitted and the images, footage and text that you use in your media production must be original. You are permitted to use existing generic logos such as production company logos, logos for social media sites, age certificate logos and barcodes.</a:t>
            </a:r>
          </a:p>
          <a:p>
            <a:pPr marL="285750" indent="-285750">
              <a:buFont typeface="Arial" panose="020B0604020202020204" pitchFamily="34" charset="0"/>
              <a:buChar char="•"/>
            </a:pPr>
            <a:r>
              <a:rPr lang="en-GB" sz="2000" dirty="0">
                <a:solidFill>
                  <a:schemeClr val="accent5">
                    <a:lumMod val="40000"/>
                    <a:lumOff val="60000"/>
                  </a:schemeClr>
                </a:solidFill>
              </a:rPr>
              <a:t>You are permitted to use an existing song by a band or artist for the music video production option, provided the track chosen for the music video does not have an existing video.</a:t>
            </a:r>
          </a:p>
          <a:p>
            <a:pPr marL="285750" indent="-285750">
              <a:buFont typeface="Arial" panose="020B0604020202020204" pitchFamily="34" charset="0"/>
              <a:buChar char="•"/>
            </a:pPr>
            <a:r>
              <a:rPr lang="en-GB" sz="2000" dirty="0">
                <a:solidFill>
                  <a:schemeClr val="accent5">
                    <a:lumMod val="40000"/>
                    <a:lumOff val="60000"/>
                  </a:schemeClr>
                </a:solidFill>
              </a:rPr>
              <a:t>You may use existing music for an audio-visual soundtrack, but </a:t>
            </a:r>
            <a:r>
              <a:rPr lang="en-GB" sz="2000" b="1" dirty="0">
                <a:solidFill>
                  <a:schemeClr val="accent5">
                    <a:lumMod val="40000"/>
                    <a:lumOff val="60000"/>
                  </a:schemeClr>
                </a:solidFill>
              </a:rPr>
              <a:t>this must be royalty-free</a:t>
            </a:r>
            <a:r>
              <a:rPr lang="en-GB" sz="2000" b="1" dirty="0" smtClean="0">
                <a:solidFill>
                  <a:schemeClr val="accent5">
                    <a:lumMod val="40000"/>
                    <a:lumOff val="60000"/>
                  </a:schemeClr>
                </a:solidFill>
              </a:rPr>
              <a:t>.</a:t>
            </a:r>
            <a:r>
              <a:rPr lang="en-GB" sz="2000" dirty="0" smtClean="0">
                <a:solidFill>
                  <a:schemeClr val="accent5">
                    <a:lumMod val="40000"/>
                    <a:lumOff val="60000"/>
                  </a:schemeClr>
                </a:solidFill>
              </a:rPr>
              <a:t> </a:t>
            </a:r>
            <a:r>
              <a:rPr lang="en-US" sz="2000" dirty="0">
                <a:hlinkClick r:id="rId2"/>
              </a:rPr>
              <a:t>Can I Use This Song In My Podcast? It Depends. - </a:t>
            </a:r>
            <a:r>
              <a:rPr lang="en-US" sz="2000" dirty="0" err="1">
                <a:hlinkClick r:id="rId2"/>
              </a:rPr>
              <a:t>Lexology</a:t>
            </a:r>
            <a:endParaRPr lang="en-GB" sz="2000" dirty="0">
              <a:solidFill>
                <a:schemeClr val="accent5">
                  <a:lumMod val="40000"/>
                  <a:lumOff val="60000"/>
                </a:schemeClr>
              </a:solidFill>
            </a:endParaRPr>
          </a:p>
          <a:p>
            <a:pPr marL="285750" indent="-285750">
              <a:buFont typeface="Arial" panose="020B0604020202020204" pitchFamily="34" charset="0"/>
              <a:buChar char="•"/>
            </a:pPr>
            <a:r>
              <a:rPr lang="en-GB" sz="2000" dirty="0">
                <a:solidFill>
                  <a:schemeClr val="accent5">
                    <a:lumMod val="40000"/>
                    <a:lumOff val="60000"/>
                  </a:schemeClr>
                </a:solidFill>
              </a:rPr>
              <a:t>All other aspects of the cross-media production must be your own, original work.</a:t>
            </a:r>
          </a:p>
          <a:p>
            <a:pPr marL="285750" indent="-285750">
              <a:buFont typeface="Arial" panose="020B0604020202020204" pitchFamily="34" charset="0"/>
              <a:buChar char="•"/>
            </a:pPr>
            <a:r>
              <a:rPr lang="en-GB" sz="2000" dirty="0">
                <a:solidFill>
                  <a:schemeClr val="accent5">
                    <a:lumMod val="40000"/>
                    <a:lumOff val="60000"/>
                  </a:schemeClr>
                </a:solidFill>
              </a:rPr>
              <a:t>Any non-original music used as a soundtrack or in a music video must be acknowledged on the cover sheet.</a:t>
            </a:r>
          </a:p>
          <a:p>
            <a:pPr marL="285750" indent="-285750">
              <a:buFont typeface="Arial" panose="020B0604020202020204" pitchFamily="34" charset="0"/>
              <a:buChar char="•"/>
            </a:pPr>
            <a:r>
              <a:rPr lang="en-GB" sz="2000" dirty="0">
                <a:solidFill>
                  <a:schemeClr val="accent5">
                    <a:lumMod val="40000"/>
                    <a:lumOff val="60000"/>
                  </a:schemeClr>
                </a:solidFill>
              </a:rPr>
              <a:t>You should create different material (such as images, footage, or written text) for each cross- media production task. Images/sections of written text must not be repeated in the cross- media production.</a:t>
            </a:r>
          </a:p>
        </p:txBody>
      </p:sp>
    </p:spTree>
    <p:extLst>
      <p:ext uri="{BB962C8B-B14F-4D97-AF65-F5344CB8AC3E}">
        <p14:creationId xmlns:p14="http://schemas.microsoft.com/office/powerpoint/2010/main" val="780242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474" y="252981"/>
            <a:ext cx="3614469" cy="1325563"/>
          </a:xfrm>
          <a:solidFill>
            <a:srgbClr val="FFC000"/>
          </a:solidFill>
        </p:spPr>
        <p:txBody>
          <a:bodyPr>
            <a:noAutofit/>
          </a:bodyPr>
          <a:lstStyle/>
          <a:p>
            <a:r>
              <a:rPr lang="en-GB" sz="3600" b="1" dirty="0" smtClean="0"/>
              <a:t>The Statement of Aims (10 marks)</a:t>
            </a:r>
            <a:endParaRPr lang="en-GB" sz="3600" b="1" dirty="0"/>
          </a:p>
        </p:txBody>
      </p:sp>
      <p:sp>
        <p:nvSpPr>
          <p:cNvPr id="3" name="Content Placeholder 2"/>
          <p:cNvSpPr>
            <a:spLocks noGrp="1"/>
          </p:cNvSpPr>
          <p:nvPr>
            <p:ph idx="1"/>
          </p:nvPr>
        </p:nvSpPr>
        <p:spPr>
          <a:xfrm>
            <a:off x="5184473" y="1825625"/>
            <a:ext cx="3614469" cy="4731782"/>
          </a:xfrm>
          <a:solidFill>
            <a:schemeClr val="accent4">
              <a:lumMod val="40000"/>
              <a:lumOff val="60000"/>
            </a:schemeClr>
          </a:solidFill>
        </p:spPr>
        <p:txBody>
          <a:bodyPr>
            <a:normAutofit fontScale="47500" lnSpcReduction="20000"/>
          </a:bodyPr>
          <a:lstStyle/>
          <a:p>
            <a:pPr marL="0" indent="0">
              <a:buNone/>
            </a:pPr>
            <a:r>
              <a:rPr lang="en-GB" sz="3300" b="1" dirty="0" smtClean="0"/>
              <a:t>Use </a:t>
            </a:r>
            <a:r>
              <a:rPr lang="en-GB" sz="3300" b="1" dirty="0"/>
              <a:t>evidence from your research into: similar products; the industry context; your target audience, as well as theoretical perspectives, to explain your decisions</a:t>
            </a:r>
            <a:r>
              <a:rPr lang="en-GB" sz="3300" b="1" dirty="0" smtClean="0"/>
              <a:t>:</a:t>
            </a:r>
          </a:p>
          <a:p>
            <a:pPr marL="0" indent="0">
              <a:buNone/>
            </a:pPr>
            <a:endParaRPr lang="en-GB" sz="1700" dirty="0"/>
          </a:p>
          <a:p>
            <a:pPr lvl="0"/>
            <a:r>
              <a:rPr lang="en-GB" sz="3800" b="1" dirty="0"/>
              <a:t>How</a:t>
            </a:r>
            <a:r>
              <a:rPr lang="en-GB" sz="3800" dirty="0"/>
              <a:t> and </a:t>
            </a:r>
            <a:r>
              <a:rPr lang="en-GB" sz="3800" b="1" dirty="0"/>
              <a:t>why </a:t>
            </a:r>
            <a:r>
              <a:rPr lang="en-GB" sz="3800" dirty="0"/>
              <a:t>will you use media language in your cross-media production? </a:t>
            </a:r>
          </a:p>
          <a:p>
            <a:pPr lvl="0"/>
            <a:r>
              <a:rPr lang="en-GB" sz="3800" b="1" dirty="0">
                <a:solidFill>
                  <a:schemeClr val="accent3">
                    <a:lumMod val="75000"/>
                  </a:schemeClr>
                </a:solidFill>
              </a:rPr>
              <a:t>How</a:t>
            </a:r>
            <a:r>
              <a:rPr lang="en-GB" sz="3800" dirty="0">
                <a:solidFill>
                  <a:schemeClr val="accent3">
                    <a:lumMod val="75000"/>
                  </a:schemeClr>
                </a:solidFill>
              </a:rPr>
              <a:t> and </a:t>
            </a:r>
            <a:r>
              <a:rPr lang="en-GB" sz="3800" b="1" dirty="0">
                <a:solidFill>
                  <a:schemeClr val="accent3">
                    <a:lumMod val="75000"/>
                  </a:schemeClr>
                </a:solidFill>
              </a:rPr>
              <a:t>why</a:t>
            </a:r>
            <a:r>
              <a:rPr lang="en-GB" sz="3800" dirty="0">
                <a:solidFill>
                  <a:schemeClr val="accent3">
                    <a:lumMod val="75000"/>
                  </a:schemeClr>
                </a:solidFill>
              </a:rPr>
              <a:t> will you construct representations of individuals, groups and issues/events? </a:t>
            </a:r>
          </a:p>
          <a:p>
            <a:pPr lvl="0"/>
            <a:r>
              <a:rPr lang="en-GB" sz="3800" b="1" dirty="0"/>
              <a:t>How</a:t>
            </a:r>
            <a:r>
              <a:rPr lang="en-GB" sz="3800" dirty="0"/>
              <a:t> will you target your intended audience?</a:t>
            </a:r>
          </a:p>
          <a:p>
            <a:pPr lvl="0"/>
            <a:r>
              <a:rPr lang="en-GB" sz="3800" b="1" dirty="0">
                <a:solidFill>
                  <a:schemeClr val="accent3">
                    <a:lumMod val="75000"/>
                  </a:schemeClr>
                </a:solidFill>
              </a:rPr>
              <a:t>How</a:t>
            </a:r>
            <a:r>
              <a:rPr lang="en-GB" sz="3800" dirty="0">
                <a:solidFill>
                  <a:schemeClr val="accent3">
                    <a:lumMod val="75000"/>
                  </a:schemeClr>
                </a:solidFill>
              </a:rPr>
              <a:t> will your production conform to its industry context?</a:t>
            </a:r>
          </a:p>
          <a:p>
            <a:r>
              <a:rPr lang="en-GB" sz="3800" b="1" dirty="0"/>
              <a:t>How</a:t>
            </a:r>
            <a:r>
              <a:rPr lang="en-GB" sz="3800" dirty="0"/>
              <a:t> will your cross-media production demonstrate digital convergence</a:t>
            </a:r>
            <a:r>
              <a:rPr lang="en-GB" sz="3800" dirty="0" smtClean="0"/>
              <a:t>?</a:t>
            </a:r>
            <a:endParaRPr lang="en-GB" sz="3800" dirty="0"/>
          </a:p>
          <a:p>
            <a:pPr marL="0" indent="0">
              <a:buNone/>
            </a:pPr>
            <a:r>
              <a:rPr lang="en-GB" dirty="0"/>
              <a:t>	</a:t>
            </a:r>
            <a:r>
              <a:rPr lang="en-GB" sz="2200" i="1" dirty="0" smtClean="0"/>
              <a:t>500 words – five bullet points</a:t>
            </a:r>
            <a:endParaRPr lang="en-GB" sz="2200" i="1" dirty="0"/>
          </a:p>
        </p:txBody>
      </p:sp>
      <p:pic>
        <p:nvPicPr>
          <p:cNvPr id="4" name="Picture 3"/>
          <p:cNvPicPr>
            <a:picLocks noChangeAspect="1"/>
          </p:cNvPicPr>
          <p:nvPr/>
        </p:nvPicPr>
        <p:blipFill>
          <a:blip r:embed="rId2"/>
          <a:stretch>
            <a:fillRect/>
          </a:stretch>
        </p:blipFill>
        <p:spPr>
          <a:xfrm>
            <a:off x="288722" y="232912"/>
            <a:ext cx="4496884" cy="6324495"/>
          </a:xfrm>
          <a:prstGeom prst="rect">
            <a:avLst/>
          </a:prstGeom>
        </p:spPr>
      </p:pic>
    </p:spTree>
    <p:extLst>
      <p:ext uri="{BB962C8B-B14F-4D97-AF65-F5344CB8AC3E}">
        <p14:creationId xmlns:p14="http://schemas.microsoft.com/office/powerpoint/2010/main" val="369248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467" y="365126"/>
            <a:ext cx="2283883" cy="2016830"/>
          </a:xfrm>
          <a:solidFill>
            <a:schemeClr val="accent4"/>
          </a:solidFill>
        </p:spPr>
        <p:txBody>
          <a:bodyPr>
            <a:normAutofit/>
          </a:bodyPr>
          <a:lstStyle/>
          <a:p>
            <a:r>
              <a:rPr lang="en-GB" b="1" dirty="0" smtClean="0"/>
              <a:t>How do you do well? </a:t>
            </a:r>
            <a:endParaRPr lang="en-GB" b="1"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12367" y="199178"/>
            <a:ext cx="5166806" cy="1324822"/>
          </a:xfrm>
          <a:prstGeom prst="rect">
            <a:avLst/>
          </a:prstGeom>
        </p:spPr>
      </p:pic>
      <p:pic>
        <p:nvPicPr>
          <p:cNvPr id="5" name="Picture 4"/>
          <p:cNvPicPr>
            <a:picLocks noChangeAspect="1"/>
          </p:cNvPicPr>
          <p:nvPr/>
        </p:nvPicPr>
        <p:blipFill>
          <a:blip r:embed="rId3"/>
          <a:stretch>
            <a:fillRect/>
          </a:stretch>
        </p:blipFill>
        <p:spPr>
          <a:xfrm>
            <a:off x="212367" y="2020711"/>
            <a:ext cx="5166806" cy="4567755"/>
          </a:xfrm>
          <a:prstGeom prst="rect">
            <a:avLst/>
          </a:prstGeom>
        </p:spPr>
      </p:pic>
    </p:spTree>
    <p:extLst>
      <p:ext uri="{BB962C8B-B14F-4D97-AF65-F5344CB8AC3E}">
        <p14:creationId xmlns:p14="http://schemas.microsoft.com/office/powerpoint/2010/main" val="4565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467" y="365126"/>
            <a:ext cx="2283883" cy="2016830"/>
          </a:xfrm>
          <a:solidFill>
            <a:schemeClr val="accent4"/>
          </a:solidFill>
        </p:spPr>
        <p:txBody>
          <a:bodyPr>
            <a:normAutofit/>
          </a:bodyPr>
          <a:lstStyle/>
          <a:p>
            <a:r>
              <a:rPr lang="en-GB" b="1" dirty="0" smtClean="0"/>
              <a:t>How do you do badly? </a:t>
            </a:r>
            <a:endParaRPr lang="en-GB" b="1"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12367" y="199178"/>
            <a:ext cx="5166806" cy="1324822"/>
          </a:xfrm>
          <a:prstGeom prst="rect">
            <a:avLst/>
          </a:prstGeom>
        </p:spPr>
      </p:pic>
      <p:pic>
        <p:nvPicPr>
          <p:cNvPr id="6" name="Picture 5"/>
          <p:cNvPicPr>
            <a:picLocks noChangeAspect="1"/>
          </p:cNvPicPr>
          <p:nvPr/>
        </p:nvPicPr>
        <p:blipFill>
          <a:blip r:embed="rId3"/>
          <a:stretch>
            <a:fillRect/>
          </a:stretch>
        </p:blipFill>
        <p:spPr>
          <a:xfrm>
            <a:off x="249793" y="2153002"/>
            <a:ext cx="5129380" cy="4134908"/>
          </a:xfrm>
          <a:prstGeom prst="rect">
            <a:avLst/>
          </a:prstGeom>
        </p:spPr>
      </p:pic>
    </p:spTree>
    <p:extLst>
      <p:ext uri="{BB962C8B-B14F-4D97-AF65-F5344CB8AC3E}">
        <p14:creationId xmlns:p14="http://schemas.microsoft.com/office/powerpoint/2010/main" val="1746483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1459</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Cross Media Production Coursework: Magazines</vt:lpstr>
      <vt:lpstr>In September I expect…</vt:lpstr>
      <vt:lpstr>Key Reminders</vt:lpstr>
      <vt:lpstr>Representations of particular social groups</vt:lpstr>
      <vt:lpstr>Representations of particular social groups</vt:lpstr>
      <vt:lpstr>Plagiarism: what the board says</vt:lpstr>
      <vt:lpstr>The Statement of Aims (10 marks)</vt:lpstr>
      <vt:lpstr>How do you do well? </vt:lpstr>
      <vt:lpstr>How do you do badly? </vt:lpstr>
      <vt:lpstr> How and why will you use media language in your cross-media production? In this example, the first paragraph is an introduction. The second paragraph deals with Media Language. It is too long – how would you shorten it?  </vt:lpstr>
      <vt:lpstr> How and why will you construct representations of individuals, groups and issues/events?  An example of how to write well about your plans for representation. Again, it is too long. How would you shorten it?  </vt:lpstr>
      <vt:lpstr>How will you target your intended audience? Write about the following:</vt:lpstr>
      <vt:lpstr>How will your production conform to its industry context? Write about the following:</vt:lpstr>
      <vt:lpstr>PowerPoint Presentation</vt:lpstr>
      <vt:lpstr>How will your cross-media production demonstrate digital convergence? </vt:lpstr>
      <vt:lpstr>Final thoughts</vt:lpstr>
      <vt:lpstr>Video for you</vt:lpstr>
      <vt:lpstr>A good SOA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HOWARD-SAUNDERS</dc:creator>
  <cp:lastModifiedBy>Clare HOWARD-SAUNDERS</cp:lastModifiedBy>
  <cp:revision>5</cp:revision>
  <dcterms:created xsi:type="dcterms:W3CDTF">2024-05-08T11:29:17Z</dcterms:created>
  <dcterms:modified xsi:type="dcterms:W3CDTF">2024-07-16T08:38:44Z</dcterms:modified>
</cp:coreProperties>
</file>