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306" r:id="rId6"/>
    <p:sldId id="313" r:id="rId7"/>
    <p:sldId id="312" r:id="rId8"/>
    <p:sldId id="316" r:id="rId9"/>
    <p:sldId id="315" r:id="rId10"/>
    <p:sldId id="309" r:id="rId11"/>
    <p:sldId id="31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BE6461E-4F94-4F44-AD9A-D9A5416F86C7}">
          <p14:sldIdLst>
            <p14:sldId id="256"/>
          </p14:sldIdLst>
        </p14:section>
        <p14:section name="Method" id="{0FC0417A-01C3-1A4B-8B3F-DD059CBBAD03}">
          <p14:sldIdLst>
            <p14:sldId id="306"/>
            <p14:sldId id="313"/>
            <p14:sldId id="312"/>
            <p14:sldId id="316"/>
            <p14:sldId id="315"/>
            <p14:sldId id="309"/>
            <p14:sldId id="314"/>
          </p14:sldIdLst>
        </p14:section>
        <p14:section name="Study Details" id="{D8E385E9-CFF3-324B-8E29-A5ED18C62FF7}">
          <p14:sldIdLst/>
        </p14:section>
        <p14:section name="Evaluation" id="{5155E7FC-7B6D-1D4E-B7C4-963544C18AE1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EDB551-AB4B-DE45-AC88-F43BEA346F4D}" v="1686" dt="2024-09-15T11:21:27.1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/>
    <p:restoredTop sz="90822"/>
  </p:normalViewPr>
  <p:slideViewPr>
    <p:cSldViewPr snapToGrid="0">
      <p:cViewPr varScale="1">
        <p:scale>
          <a:sx n="115" d="100"/>
          <a:sy n="115" d="100"/>
        </p:scale>
        <p:origin x="11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328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 estimate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Low fake majority</c:v>
                </c:pt>
                <c:pt idx="1">
                  <c:v>High fake majority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58.5</c:v>
                </c:pt>
                <c:pt idx="1">
                  <c:v>130.69999999999999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D2-3F43-8B2D-63A43C84CAD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12671280"/>
        <c:axId val="1712672992"/>
      </c:barChart>
      <c:catAx>
        <c:axId val="17126712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Type of majority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2672992"/>
        <c:crosses val="autoZero"/>
        <c:auto val="1"/>
        <c:lblAlgn val="ctr"/>
        <c:lblOffset val="100"/>
        <c:noMultiLvlLbl val="0"/>
      </c:catAx>
      <c:valAx>
        <c:axId val="17126729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Mean</a:t>
                </a:r>
                <a:r>
                  <a:rPr lang="en-US" baseline="0" dirty="0"/>
                  <a:t> estimate </a:t>
                </a:r>
                <a:r>
                  <a:rPr lang="en-US" baseline="0"/>
                  <a:t>of sweets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2671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0BCE4-6BBF-1942-98C6-1AE1F32F075A}" type="datetimeFigureOut">
              <a:rPr lang="en-US" smtClean="0"/>
              <a:t>9/15/24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4833A-52BF-264C-9BFC-F53E75453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43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2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to.wuestenigel.com/soya-beans-on-the-palm-of-the-hand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rial"/>
                <a:cs typeface="Arial"/>
              </a:rPr>
              <a:t>LO TBAT: setup and run the </a:t>
            </a:r>
            <a:r>
              <a:rPr lang="en-GB" dirty="0" err="1">
                <a:latin typeface="Arial"/>
                <a:cs typeface="Arial"/>
              </a:rPr>
              <a:t>Jenness</a:t>
            </a:r>
            <a:r>
              <a:rPr lang="en-GB" dirty="0">
                <a:latin typeface="Arial"/>
                <a:cs typeface="Arial"/>
              </a:rPr>
              <a:t> Jar Experiment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Zimbardo et al. (1973)</a:t>
            </a:r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A08DC-274A-4F36-BE20-AC4AA6FA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Jenness</a:t>
            </a:r>
            <a:r>
              <a:rPr lang="en-US" dirty="0"/>
              <a:t> (1932)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88CF7-4FCC-E2E8-58DA-7E609B153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>
                <a:solidFill>
                  <a:srgbClr val="0070C0"/>
                </a:solidFill>
              </a:rPr>
              <a:t>Glass bottle with 811 white beans</a:t>
            </a:r>
          </a:p>
          <a:p>
            <a:r>
              <a:rPr lang="en-US"/>
              <a:t>101 psychology students </a:t>
            </a:r>
            <a:r>
              <a:rPr lang="en-US">
                <a:sym typeface="Wingdings" pitchFamily="2" charset="2"/>
              </a:rPr>
              <a:t> </a:t>
            </a:r>
            <a:r>
              <a:rPr lang="en-US"/>
              <a:t>individual estimates of beans </a:t>
            </a:r>
            <a:r>
              <a:rPr lang="en-US">
                <a:sym typeface="Wingdings" pitchFamily="2" charset="2"/>
              </a:rPr>
              <a:t> mean = 875</a:t>
            </a:r>
            <a:endParaRPr lang="en-US"/>
          </a:p>
          <a:p>
            <a:pPr>
              <a:lnSpc>
                <a:spcPct val="160000"/>
              </a:lnSpc>
            </a:pPr>
            <a:r>
              <a:rPr lang="en-US" b="1">
                <a:solidFill>
                  <a:srgbClr val="0070C0"/>
                </a:solidFill>
              </a:rPr>
              <a:t>Divided into groups of three – came up with group estimates</a:t>
            </a:r>
          </a:p>
          <a:p>
            <a:r>
              <a:rPr lang="en-US"/>
              <a:t>Individual estimates were given again</a:t>
            </a:r>
          </a:p>
          <a:p>
            <a:r>
              <a:rPr lang="en-US" b="1">
                <a:solidFill>
                  <a:srgbClr val="0070C0"/>
                </a:solidFill>
              </a:rPr>
              <a:t>Nearly all pts </a:t>
            </a:r>
            <a:r>
              <a:rPr lang="en-US" b="1" i="1">
                <a:solidFill>
                  <a:srgbClr val="0070C0"/>
                </a:solidFill>
              </a:rPr>
              <a:t>changed</a:t>
            </a:r>
            <a:r>
              <a:rPr lang="en-US" b="1">
                <a:solidFill>
                  <a:srgbClr val="0070C0"/>
                </a:solidFill>
              </a:rPr>
              <a:t> their original answer by a huge margin (mean </a:t>
            </a:r>
            <a:r>
              <a:rPr lang="en-US" b="1" i="1">
                <a:solidFill>
                  <a:srgbClr val="0070C0"/>
                </a:solidFill>
              </a:rPr>
              <a:t>change</a:t>
            </a:r>
            <a:r>
              <a:rPr lang="en-US" b="1">
                <a:solidFill>
                  <a:srgbClr val="0070C0"/>
                </a:solidFill>
              </a:rPr>
              <a:t> = 319)</a:t>
            </a:r>
          </a:p>
          <a:p>
            <a:r>
              <a:rPr lang="en-US"/>
              <a:t>This demonstrated conformity to a group - the group is thought to be more likely to be right (informational social influence) when the situation is unclear (ambiguous)</a:t>
            </a:r>
            <a:endParaRPr lang="en-US" dirty="0"/>
          </a:p>
        </p:txBody>
      </p:sp>
      <p:pic>
        <p:nvPicPr>
          <p:cNvPr id="4" name="Picture 3" descr="A jar of beans&#10;&#10;Description automatically generated">
            <a:extLst>
              <a:ext uri="{FF2B5EF4-FFF2-40B4-BE49-F238E27FC236}">
                <a16:creationId xmlns:a16="http://schemas.microsoft.com/office/drawing/2014/main" id="{DBA29DC5-7AB4-6B07-7119-55857F57F2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339136" y="0"/>
            <a:ext cx="2852864" cy="1900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226FDB-4856-E6FF-B2AB-57AC1008B9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D7498-720D-786D-C839-9530FEF9D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will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84E5C-52D5-E5D7-7D7C-EB6C2A166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 large jar of sweets / </a:t>
            </a:r>
            <a:r>
              <a:rPr lang="en-US" b="1" dirty="0" err="1">
                <a:solidFill>
                  <a:srgbClr val="0070C0"/>
                </a:solidFill>
              </a:rPr>
              <a:t>lego</a:t>
            </a:r>
            <a:r>
              <a:rPr lang="en-US" b="1" dirty="0">
                <a:solidFill>
                  <a:srgbClr val="0070C0"/>
                </a:solidFill>
              </a:rPr>
              <a:t> bricks / marbles / anything small!</a:t>
            </a:r>
          </a:p>
          <a:p>
            <a:pPr lvl="1"/>
            <a:r>
              <a:rPr lang="en-US" dirty="0"/>
              <a:t>You will be working in groups of 3-4, you will need a similar jar each!</a:t>
            </a:r>
          </a:p>
          <a:p>
            <a:pPr lvl="1">
              <a:lnSpc>
                <a:spcPct val="160000"/>
              </a:lnSpc>
            </a:pPr>
            <a:r>
              <a:rPr lang="en-US" b="1" dirty="0">
                <a:solidFill>
                  <a:srgbClr val="0070C0"/>
                </a:solidFill>
              </a:rPr>
              <a:t>Consider how many items will be in your jars – e.g., 100</a:t>
            </a:r>
          </a:p>
          <a:p>
            <a:r>
              <a:rPr lang="en-US" dirty="0">
                <a:solidFill>
                  <a:schemeClr val="bg1"/>
                </a:solidFill>
              </a:rPr>
              <a:t>Two recording sheets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Sheet 1 – 4-5 fake answers (in </a:t>
            </a:r>
            <a:r>
              <a:rPr lang="en-US" b="1" i="1" dirty="0">
                <a:solidFill>
                  <a:srgbClr val="0070C0"/>
                </a:solidFill>
              </a:rPr>
              <a:t>different</a:t>
            </a:r>
            <a:r>
              <a:rPr lang="en-US" b="1" dirty="0">
                <a:solidFill>
                  <a:srgbClr val="0070C0"/>
                </a:solidFill>
              </a:rPr>
              <a:t> handwriting!) with a mean of 50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Sheet 2 – 4-5 fake answers (in </a:t>
            </a:r>
            <a:r>
              <a:rPr lang="en-US" b="1" i="1" dirty="0">
                <a:solidFill>
                  <a:srgbClr val="0070C0"/>
                </a:solidFill>
              </a:rPr>
              <a:t>different</a:t>
            </a:r>
            <a:r>
              <a:rPr lang="en-US" b="1" dirty="0">
                <a:solidFill>
                  <a:srgbClr val="0070C0"/>
                </a:solidFill>
              </a:rPr>
              <a:t> handwriting!) with a mean of 150</a:t>
            </a:r>
          </a:p>
          <a:p>
            <a:pPr lvl="1"/>
            <a:r>
              <a:rPr lang="en-US" b="1" i="1" dirty="0">
                <a:solidFill>
                  <a:srgbClr val="0070C0"/>
                </a:solidFill>
              </a:rPr>
              <a:t>The number of items in the jars is about 1/2 between the fake means</a:t>
            </a:r>
          </a:p>
        </p:txBody>
      </p:sp>
    </p:spTree>
    <p:extLst>
      <p:ext uri="{BB962C8B-B14F-4D97-AF65-F5344CB8AC3E}">
        <p14:creationId xmlns:p14="http://schemas.microsoft.com/office/powerpoint/2010/main" val="25241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A3CC20-AF0A-F518-FFD5-4BEA9583B1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7DD18-B806-DD27-0193-7C2B68E9F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Recording 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F79B2-F426-6377-6B27-BA05F5768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recording sheet</a:t>
            </a:r>
          </a:p>
          <a:p>
            <a:pPr lvl="1"/>
            <a:r>
              <a:rPr lang="en-US" dirty="0"/>
              <a:t>Instructions to pts</a:t>
            </a:r>
          </a:p>
          <a:p>
            <a:pPr lvl="1"/>
            <a:r>
              <a:rPr lang="en-US" dirty="0"/>
              <a:t>Ethics (privacy)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60669D-E193-F760-1685-772C99EFF98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6710"/>
          <a:stretch/>
        </p:blipFill>
        <p:spPr>
          <a:xfrm>
            <a:off x="5314938" y="289540"/>
            <a:ext cx="6877062" cy="54613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2286873-4A11-8A72-15A1-74CE3DABBF0A}"/>
              </a:ext>
            </a:extLst>
          </p:cNvPr>
          <p:cNvSpPr txBox="1"/>
          <p:nvPr/>
        </p:nvSpPr>
        <p:spPr>
          <a:xfrm>
            <a:off x="6096000" y="4192291"/>
            <a:ext cx="463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chemeClr val="bg1"/>
                  </a:solidFill>
                </a:ln>
                <a:latin typeface="Bradley Hand" pitchFamily="2" charset="77"/>
                <a:cs typeface="Script MT Bold" panose="020F0502020204030204" pitchFamily="34" charset="0"/>
              </a:rPr>
              <a:t>38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D94191-D957-6F64-DE9C-1DAF0067DFCF}"/>
              </a:ext>
            </a:extLst>
          </p:cNvPr>
          <p:cNvSpPr txBox="1"/>
          <p:nvPr/>
        </p:nvSpPr>
        <p:spPr>
          <a:xfrm>
            <a:off x="7429018" y="4192291"/>
            <a:ext cx="463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chemeClr val="bg1"/>
                  </a:solidFill>
                </a:ln>
                <a:latin typeface="Bradley Hand" pitchFamily="2" charset="77"/>
                <a:cs typeface="Script MT Bold" panose="020F0502020204030204" pitchFamily="34" charset="0"/>
              </a:rPr>
              <a:t>61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A6185E-AD10-C172-AACF-770CF755E284}"/>
              </a:ext>
            </a:extLst>
          </p:cNvPr>
          <p:cNvSpPr txBox="1"/>
          <p:nvPr/>
        </p:nvSpPr>
        <p:spPr>
          <a:xfrm>
            <a:off x="8712056" y="4192291"/>
            <a:ext cx="57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chemeClr val="bg1"/>
                  </a:solidFill>
                </a:ln>
                <a:latin typeface="Bradley Hand" pitchFamily="2" charset="77"/>
                <a:cs typeface="Script MT Bold" panose="020F0502020204030204" pitchFamily="34" charset="0"/>
              </a:rPr>
              <a:t>45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D37774-2324-1517-E21F-9C36DF231BE6}"/>
              </a:ext>
            </a:extLst>
          </p:cNvPr>
          <p:cNvSpPr txBox="1"/>
          <p:nvPr/>
        </p:nvSpPr>
        <p:spPr>
          <a:xfrm>
            <a:off x="9968716" y="4192291"/>
            <a:ext cx="463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chemeClr val="bg1"/>
                  </a:solidFill>
                </a:ln>
                <a:latin typeface="Bradley Hand" pitchFamily="2" charset="77"/>
                <a:cs typeface="Script MT Bold" panose="020F0502020204030204" pitchFamily="34" charset="0"/>
              </a:rPr>
              <a:t>59</a:t>
            </a:r>
          </a:p>
        </p:txBody>
      </p:sp>
    </p:spTree>
    <p:extLst>
      <p:ext uri="{BB962C8B-B14F-4D97-AF65-F5344CB8AC3E}">
        <p14:creationId xmlns:p14="http://schemas.microsoft.com/office/powerpoint/2010/main" val="1974486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ED872-1CD3-F6B9-D625-4012869FF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Each person in your group should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2D5F2-DA90-C992-6F02-466A064AE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Collect data from about 2-3 pts for 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Sheet 1 </a:t>
            </a:r>
            <a:r>
              <a:rPr lang="en-US" b="1" i="1" dirty="0">
                <a:solidFill>
                  <a:srgbClr val="0070C0"/>
                </a:solidFill>
              </a:rPr>
              <a:t>and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Sheet 2</a:t>
            </a:r>
          </a:p>
          <a:p>
            <a:r>
              <a:rPr lang="en-US" dirty="0">
                <a:solidFill>
                  <a:schemeClr val="bg1"/>
                </a:solidFill>
              </a:rPr>
              <a:t>The data must be collected individually (</a:t>
            </a:r>
            <a:r>
              <a:rPr lang="en-US" i="1" dirty="0">
                <a:solidFill>
                  <a:schemeClr val="bg1"/>
                </a:solidFill>
              </a:rPr>
              <a:t>don’t</a:t>
            </a:r>
            <a:r>
              <a:rPr lang="en-US" dirty="0">
                <a:solidFill>
                  <a:schemeClr val="bg1"/>
                </a:solidFill>
              </a:rPr>
              <a:t> get pts into groups)</a:t>
            </a:r>
          </a:p>
        </p:txBody>
      </p:sp>
    </p:spTree>
    <p:extLst>
      <p:ext uri="{BB962C8B-B14F-4D97-AF65-F5344CB8AC3E}">
        <p14:creationId xmlns:p14="http://schemas.microsoft.com/office/powerpoint/2010/main" val="223605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75E9B8-FC78-0A07-4B9B-66FB3191B2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1D1AF-FCE5-5F0C-04F0-926AB8B03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i="1" dirty="0"/>
              <a:t>should </a:t>
            </a:r>
            <a:r>
              <a:rPr lang="en-US" dirty="0"/>
              <a:t>happen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54F8E-F0BE-12EB-90EB-F72F11818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Participants should give estimates close to the fake estimates on each sheet</a:t>
            </a:r>
          </a:p>
          <a:p>
            <a:r>
              <a:rPr lang="en-US" dirty="0">
                <a:solidFill>
                  <a:schemeClr val="bg1"/>
                </a:solidFill>
              </a:rPr>
              <a:t>The task is ambiguous (no clear answer) so pts may conform through informational social influence</a:t>
            </a:r>
            <a:endParaRPr lang="en-US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60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76F72-59EA-2D56-3D1C-19E5AAA60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bring 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1893D-391C-CD7E-1CE4-79AD6D1D0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Collect about 2-3 people each</a:t>
            </a:r>
          </a:p>
          <a:p>
            <a:r>
              <a:rPr lang="en-US" dirty="0"/>
              <a:t>Combine your group data for each sheet</a:t>
            </a:r>
          </a:p>
          <a:p>
            <a:r>
              <a:rPr lang="en-US" b="1" dirty="0">
                <a:solidFill>
                  <a:srgbClr val="0070C0"/>
                </a:solidFill>
              </a:rPr>
              <a:t>Return with the means and ranges for each sheet</a:t>
            </a:r>
          </a:p>
          <a:p>
            <a:r>
              <a:rPr lang="en-US" dirty="0"/>
              <a:t>A summary table and bar chart of your findings</a:t>
            </a:r>
          </a:p>
          <a:p>
            <a:r>
              <a:rPr lang="en-US" b="1" dirty="0">
                <a:solidFill>
                  <a:srgbClr val="0070C0"/>
                </a:solidFill>
              </a:rPr>
              <a:t>A brief conclusion from your findings</a:t>
            </a:r>
            <a:endParaRPr lang="en-US" dirty="0"/>
          </a:p>
          <a:p>
            <a:r>
              <a:rPr lang="en-US" b="1" i="1" dirty="0"/>
              <a:t>Note – don’t worry if doesn’t work – think about why!</a:t>
            </a:r>
          </a:p>
        </p:txBody>
      </p:sp>
    </p:spTree>
    <p:extLst>
      <p:ext uri="{BB962C8B-B14F-4D97-AF65-F5344CB8AC3E}">
        <p14:creationId xmlns:p14="http://schemas.microsoft.com/office/powerpoint/2010/main" val="1438854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BB2F3-0487-38F3-88E3-C17D8D04D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D6731B-7B7A-5044-E865-F1DADD0BF6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002280"/>
              </p:ext>
            </p:extLst>
          </p:nvPr>
        </p:nvGraphicFramePr>
        <p:xfrm>
          <a:off x="838200" y="1549400"/>
          <a:ext cx="1051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54334023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0583662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5825053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10520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 estimate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137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 (fake mean = 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796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 (fake mean = 150)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349393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B28692F-6B96-65AF-697F-DFC0987716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3545865"/>
              </p:ext>
            </p:extLst>
          </p:nvPr>
        </p:nvGraphicFramePr>
        <p:xfrm>
          <a:off x="2696714" y="2744836"/>
          <a:ext cx="6169744" cy="411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5985556"/>
      </p:ext>
    </p:extLst>
  </p:cSld>
  <p:clrMapOvr>
    <a:masterClrMapping/>
  </p:clrMapOvr>
</p:sld>
</file>

<file path=ppt/theme/theme1.xml><?xml version="1.0" encoding="utf-8"?>
<a:theme xmlns:a="http://schemas.openxmlformats.org/drawingml/2006/main" name="Wallingford Trust Theme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55FF"/>
      </a:hlink>
      <a:folHlink>
        <a:srgbClr val="0F1CA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A9AFAF66-E9B3-48CE-B372-1F6F80D4DEA2}" vid="{A627980B-E4D4-4729-B4CD-87228889B1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66E12E-9C9C-4C0B-8C51-AB8E243EED51}">
  <ds:schemaRefs>
    <ds:schemaRef ds:uri="506e4013-1c0c-4111-9426-d4a345a2e8ca"/>
    <ds:schemaRef ds:uri="ad89ce95-d1b6-4d5e-b677-7cca411aa0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8B915B7-7113-480F-8E5E-ABD570CB814B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ad89ce95-d1b6-4d5e-b677-7cca411aa0d9"/>
    <ds:schemaRef ds:uri="http://purl.org/dc/elements/1.1/"/>
    <ds:schemaRef ds:uri="http://schemas.microsoft.com/office/2006/metadata/properties"/>
    <ds:schemaRef ds:uri="http://purl.org/dc/dcmitype/"/>
    <ds:schemaRef ds:uri="http://www.w3.org/XML/1998/namespace"/>
    <ds:schemaRef ds:uri="506e4013-1c0c-4111-9426-d4a345a2e8ca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WS_High_Contrast_43</Template>
  <TotalTime>1725</TotalTime>
  <Words>368</Words>
  <Application>Microsoft Macintosh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Arial</vt:lpstr>
      <vt:lpstr>Bradley Hand</vt:lpstr>
      <vt:lpstr>Calibri</vt:lpstr>
      <vt:lpstr>Wingdings</vt:lpstr>
      <vt:lpstr>Wallingford Trust Theme</vt:lpstr>
      <vt:lpstr>LO TBAT: setup and run the Jenness Jar Experiment</vt:lpstr>
      <vt:lpstr>Jenness (1932)</vt:lpstr>
      <vt:lpstr>What you will need</vt:lpstr>
      <vt:lpstr>Recording sheet</vt:lpstr>
      <vt:lpstr>Each person in your group should</vt:lpstr>
      <vt:lpstr>What should happen</vt:lpstr>
      <vt:lpstr>What to bring back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Vernon Leigh</cp:lastModifiedBy>
  <cp:revision>70</cp:revision>
  <dcterms:created xsi:type="dcterms:W3CDTF">2022-09-13T19:39:38Z</dcterms:created>
  <dcterms:modified xsi:type="dcterms:W3CDTF">2024-09-15T11:21:27Z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