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6559D0-740C-0844-B1A5-F3D783645871}" v="3089" dt="2024-09-11T13:25:21.3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956559D0-740C-0844-B1A5-F3D783645871}"/>
    <pc:docChg chg="custSel modSld">
      <pc:chgData name="Vernon Leigh" userId="918c6f39-c291-430c-ba7b-2773449ea29a" providerId="ADAL" clId="{956559D0-740C-0844-B1A5-F3D783645871}" dt="2024-09-11T13:25:21.341" v="203" actId="20577"/>
      <pc:docMkLst>
        <pc:docMk/>
      </pc:docMkLst>
      <pc:sldChg chg="modSp modAnim">
        <pc:chgData name="Vernon Leigh" userId="918c6f39-c291-430c-ba7b-2773449ea29a" providerId="ADAL" clId="{956559D0-740C-0844-B1A5-F3D783645871}" dt="2024-09-11T13:24:39.765" v="76" actId="20577"/>
        <pc:sldMkLst>
          <pc:docMk/>
          <pc:sldMk cId="1694310495" sldId="283"/>
        </pc:sldMkLst>
        <pc:spChg chg="mod">
          <ac:chgData name="Vernon Leigh" userId="918c6f39-c291-430c-ba7b-2773449ea29a" providerId="ADAL" clId="{956559D0-740C-0844-B1A5-F3D783645871}" dt="2024-09-11T13:24:39.765" v="76" actId="20577"/>
          <ac:spMkLst>
            <pc:docMk/>
            <pc:sldMk cId="1694310495" sldId="283"/>
            <ac:spMk id="3" creationId="{0E5A7C5A-7E9F-819F-BE03-F912A0FF2A97}"/>
          </ac:spMkLst>
        </pc:spChg>
      </pc:sldChg>
      <pc:sldChg chg="modSp mod modAnim">
        <pc:chgData name="Vernon Leigh" userId="918c6f39-c291-430c-ba7b-2773449ea29a" providerId="ADAL" clId="{956559D0-740C-0844-B1A5-F3D783645871}" dt="2024-09-11T13:25:21.341" v="203" actId="20577"/>
        <pc:sldMkLst>
          <pc:docMk/>
          <pc:sldMk cId="1892184357" sldId="292"/>
        </pc:sldMkLst>
        <pc:spChg chg="mod">
          <ac:chgData name="Vernon Leigh" userId="918c6f39-c291-430c-ba7b-2773449ea29a" providerId="ADAL" clId="{956559D0-740C-0844-B1A5-F3D783645871}" dt="2024-09-11T13:25:21.341" v="203" actId="20577"/>
          <ac:spMkLst>
            <pc:docMk/>
            <pc:sldMk cId="1892184357" sldId="292"/>
            <ac:spMk id="3" creationId="{285D1188-D2CD-0F47-65A7-88C1E2ECA3DD}"/>
          </ac:spMkLst>
        </pc:spChg>
        <pc:spChg chg="mod">
          <ac:chgData name="Vernon Leigh" userId="918c6f39-c291-430c-ba7b-2773449ea29a" providerId="ADAL" clId="{956559D0-740C-0844-B1A5-F3D783645871}" dt="2024-09-11T13:25:08.552" v="137" actId="27636"/>
          <ac:spMkLst>
            <pc:docMk/>
            <pc:sldMk cId="1892184357" sldId="292"/>
            <ac:spMk id="4" creationId="{9F1CE75A-D56B-3040-7A5B-3449CDBA791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0BCE4-6BBF-1942-98C6-1AE1F32F075A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4833A-52BF-264C-9BFC-F53E75453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4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LO TBAT: identify and discuss research issues in Psychology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0EE1F-16D9-4046-35A9-761E1F42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Research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43496-9BE6-4900-24B0-9A93C3113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Extraneous variables</a:t>
            </a:r>
          </a:p>
          <a:p>
            <a:r>
              <a:rPr lang="en-US" dirty="0">
                <a:solidFill>
                  <a:schemeClr val="bg1"/>
                </a:solidFill>
              </a:rPr>
              <a:t>Confounding variables</a:t>
            </a:r>
          </a:p>
          <a:p>
            <a:pPr>
              <a:lnSpc>
                <a:spcPct val="160000"/>
              </a:lnSpc>
            </a:pPr>
            <a:r>
              <a:rPr lang="en-US" b="1" dirty="0">
                <a:solidFill>
                  <a:srgbClr val="0070C0"/>
                </a:solidFill>
              </a:rPr>
              <a:t>Demand characteristics</a:t>
            </a:r>
          </a:p>
          <a:p>
            <a:r>
              <a:rPr lang="en-US" dirty="0">
                <a:solidFill>
                  <a:schemeClr val="bg1"/>
                </a:solidFill>
              </a:rPr>
              <a:t>Investigator effects</a:t>
            </a:r>
          </a:p>
          <a:p>
            <a:pPr>
              <a:lnSpc>
                <a:spcPct val="170000"/>
              </a:lnSpc>
            </a:pPr>
            <a:r>
              <a:rPr lang="en-US" b="1" dirty="0" err="1">
                <a:solidFill>
                  <a:srgbClr val="0070C0"/>
                </a:solidFill>
              </a:rPr>
              <a:t>Randomisation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Standardisation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B17FA-8D29-8E25-CEC7-033427908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62C1-7DA2-96A5-9C1D-C2E89E43F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Extraneous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D1188-D2CD-0F47-65A7-88C1E2ECA3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'Nuisance' variables that impact the DV</a:t>
            </a:r>
          </a:p>
          <a:p>
            <a:r>
              <a:rPr lang="en-US" b="1" dirty="0">
                <a:solidFill>
                  <a:srgbClr val="0070C0"/>
                </a:solidFill>
              </a:rPr>
              <a:t>These variables don’t usually impact the DV</a:t>
            </a:r>
          </a:p>
          <a:p>
            <a:r>
              <a:rPr lang="en-US" b="1" dirty="0">
                <a:solidFill>
                  <a:srgbClr val="0070C0"/>
                </a:solidFill>
              </a:rPr>
              <a:t>We can control these before the experiment starts</a:t>
            </a:r>
          </a:p>
          <a:p>
            <a:r>
              <a:rPr lang="en-US" b="1" dirty="0">
                <a:solidFill>
                  <a:srgbClr val="0070C0"/>
                </a:solidFill>
              </a:rPr>
              <a:t>Participant variables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 age, personality, etc.</a:t>
            </a:r>
          </a:p>
          <a:p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Situational variables  noise, weather, time </a:t>
            </a:r>
            <a:r>
              <a:rPr lang="en-US" b="1">
                <a:solidFill>
                  <a:srgbClr val="0070C0"/>
                </a:solidFill>
                <a:sym typeface="Wingdings" pitchFamily="2" charset="2"/>
              </a:rPr>
              <a:t>of day, etc.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CE75A-D56B-3040-7A5B-3449CDBA79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You want to test how many words people can normally remember</a:t>
            </a:r>
          </a:p>
          <a:p>
            <a:r>
              <a:rPr lang="en-US" dirty="0">
                <a:solidFill>
                  <a:schemeClr val="bg1"/>
                </a:solidFill>
              </a:rPr>
              <a:t>You test a group of 10 people in the morning</a:t>
            </a:r>
          </a:p>
          <a:p>
            <a:r>
              <a:rPr lang="en-US" dirty="0">
                <a:solidFill>
                  <a:schemeClr val="bg1"/>
                </a:solidFill>
              </a:rPr>
              <a:t>In the afternoon, you test another 10 people, but it’s got really cold – so temperature impacts the result (DV)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8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D4425-6D18-DC43-CEC4-4C9F74190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758C-9428-AE5F-1242-A936A0995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Confounding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EA808-AC6F-CABA-813D-3595B05307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EVs that can usually impact the IV</a:t>
            </a:r>
          </a:p>
          <a:p>
            <a:r>
              <a:rPr lang="en-US" b="1" dirty="0">
                <a:solidFill>
                  <a:srgbClr val="0070C0"/>
                </a:solidFill>
              </a:rPr>
              <a:t>You can’t control confounding variables as easily as other EVs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330F9-ED18-D630-0A1C-BB5B80650D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Your group of 20 participants in the memory test turn out to have really varied English ability</a:t>
            </a:r>
          </a:p>
          <a:p>
            <a:r>
              <a:rPr lang="en-US" dirty="0">
                <a:solidFill>
                  <a:schemeClr val="bg1"/>
                </a:solidFill>
              </a:rPr>
              <a:t>You are testing the memory for words – so English ability actually is a built in confound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6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5B772-BB51-9B18-CDAD-81C63D8B7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E8AC-EEB0-94E7-37A2-D431D9D3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25112-2F89-D81C-E982-3FA116DEE3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Participants can change their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r>
              <a:rPr lang="en-US" b="1" dirty="0">
                <a:solidFill>
                  <a:srgbClr val="0070C0"/>
                </a:solidFill>
              </a:rPr>
              <a:t> in an experiment – they might try to be ‘helpful’ (or otherwise!)</a:t>
            </a:r>
          </a:p>
          <a:p>
            <a:r>
              <a:rPr lang="en-US" b="1" dirty="0">
                <a:solidFill>
                  <a:srgbClr val="0070C0"/>
                </a:solidFill>
              </a:rPr>
              <a:t>Participants might try to guess the aim of the study and change their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r>
              <a:rPr lang="en-US" b="1" dirty="0">
                <a:solidFill>
                  <a:srgbClr val="0070C0"/>
                </a:solidFill>
              </a:rPr>
              <a:t> to match what they think the experimenter wants to see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10A34-F59D-E74D-F380-CE47CE042F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Bandura wanted to see if children would copy the </a:t>
            </a:r>
            <a:r>
              <a:rPr lang="en-US" dirty="0" err="1">
                <a:solidFill>
                  <a:schemeClr val="bg1"/>
                </a:solidFill>
              </a:rPr>
              <a:t>behaviour</a:t>
            </a:r>
            <a:r>
              <a:rPr lang="en-US" dirty="0">
                <a:solidFill>
                  <a:schemeClr val="bg1"/>
                </a:solidFill>
              </a:rPr>
              <a:t> of an adult they saw hitting an inflatable doll (Bobo Doll)</a:t>
            </a:r>
          </a:p>
          <a:p>
            <a:r>
              <a:rPr lang="en-US" dirty="0">
                <a:solidFill>
                  <a:schemeClr val="bg1"/>
                </a:solidFill>
              </a:rPr>
              <a:t>One girl was overhead telling her mother – ‘Oh, that’s the doll we have to hit’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5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A3172-E031-2737-1809-4880D91FC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4242C-8C57-506F-EE63-240C7610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Investigator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194A2-9D1D-6ABC-CE20-77C548EB22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As psychologists we can give out clues to what we want from participants (even if we aren’t aware of them)</a:t>
            </a:r>
          </a:p>
          <a:p>
            <a:r>
              <a:rPr lang="en-US" b="1" dirty="0">
                <a:solidFill>
                  <a:srgbClr val="0070C0"/>
                </a:solidFill>
              </a:rPr>
              <a:t>We might smile or nod at participants when they do something we expect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67BB4-937F-03FC-6EE6-88C2508C18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You are testing whether using mobile phones has an impact on how sociable people are</a:t>
            </a:r>
          </a:p>
          <a:p>
            <a:r>
              <a:rPr lang="en-US" dirty="0">
                <a:solidFill>
                  <a:schemeClr val="bg1"/>
                </a:solidFill>
              </a:rPr>
              <a:t>Each time a participant ignores someone else in the study to check their phone, you nod without </a:t>
            </a:r>
            <a:r>
              <a:rPr lang="en-US" dirty="0" err="1">
                <a:solidFill>
                  <a:schemeClr val="bg1"/>
                </a:solidFill>
              </a:rPr>
              <a:t>realising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8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F6BF0-C339-89E9-3E6D-9F98551CF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6F90-D736-9415-3F06-671851DE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Randomisation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D218-2A8F-F5AC-93D8-8C8597F949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This helps to reduce the impact of investigator effects</a:t>
            </a:r>
          </a:p>
          <a:p>
            <a:r>
              <a:rPr lang="en-US" b="1" dirty="0">
                <a:solidFill>
                  <a:srgbClr val="0070C0"/>
                </a:solidFill>
              </a:rPr>
              <a:t>This can be achieved by: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</a:rPr>
              <a:t>Randomising</a:t>
            </a:r>
            <a:r>
              <a:rPr lang="en-US" b="1" dirty="0">
                <a:solidFill>
                  <a:srgbClr val="0070C0"/>
                </a:solidFill>
              </a:rPr>
              <a:t> the order of conditions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</a:rPr>
              <a:t>Randomising</a:t>
            </a:r>
            <a:r>
              <a:rPr lang="en-US" b="1" dirty="0">
                <a:solidFill>
                  <a:srgbClr val="0070C0"/>
                </a:solidFill>
              </a:rPr>
              <a:t> the order that things happen within a condition</a:t>
            </a: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83131-2889-B2B9-51F0-DF3C5C947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830614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You are testing whether people remember acoustically similar (AS) or acoustically different (AD) words better</a:t>
            </a:r>
          </a:p>
          <a:p>
            <a:r>
              <a:rPr lang="en-US" dirty="0">
                <a:solidFill>
                  <a:schemeClr val="bg1"/>
                </a:solidFill>
              </a:rPr>
              <a:t>You have 20 participants</a:t>
            </a:r>
          </a:p>
          <a:p>
            <a:r>
              <a:rPr lang="en-US" dirty="0">
                <a:solidFill>
                  <a:schemeClr val="bg1"/>
                </a:solidFill>
              </a:rPr>
              <a:t>10 participants are tested on AS then AD words</a:t>
            </a:r>
          </a:p>
          <a:p>
            <a:r>
              <a:rPr lang="en-US" dirty="0">
                <a:solidFill>
                  <a:schemeClr val="bg1"/>
                </a:solidFill>
              </a:rPr>
              <a:t>10 participants are tested on AD then AS words</a:t>
            </a:r>
          </a:p>
          <a:p>
            <a:r>
              <a:rPr lang="en-US" dirty="0">
                <a:solidFill>
                  <a:schemeClr val="bg1"/>
                </a:solidFill>
              </a:rPr>
              <a:t>The word order for each list is randomized before the experiment starts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6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08B57-E38E-A965-64A1-45CDE7BFD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B754-D204-4D0F-3D5C-C98BAB65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Standardisation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A5683-15E3-79C9-12D5-648FBE0A5C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Each participant has the same experience in the experiment</a:t>
            </a:r>
          </a:p>
          <a:p>
            <a:r>
              <a:rPr lang="en-US" b="1" dirty="0">
                <a:solidFill>
                  <a:srgbClr val="0070C0"/>
                </a:solidFill>
              </a:rPr>
              <a:t>Same instructions</a:t>
            </a:r>
          </a:p>
          <a:p>
            <a:r>
              <a:rPr lang="en-US" b="1" dirty="0">
                <a:solidFill>
                  <a:srgbClr val="0070C0"/>
                </a:solidFill>
              </a:rPr>
              <a:t>Same environment</a:t>
            </a:r>
          </a:p>
          <a:p>
            <a:r>
              <a:rPr lang="en-US" b="1" dirty="0">
                <a:solidFill>
                  <a:srgbClr val="0070C0"/>
                </a:solidFill>
              </a:rPr>
              <a:t>Same procedures</a:t>
            </a:r>
          </a:p>
          <a:p>
            <a:r>
              <a:rPr lang="en-US" b="1" dirty="0">
                <a:solidFill>
                  <a:srgbClr val="0070C0"/>
                </a:solidFill>
              </a:rPr>
              <a:t>The procedures etc. don’t act as EVs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38DEB-6C16-D842-AD63-0E3E16AB9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83061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 the Bobo Doll study, the children went through the exact same experience</a:t>
            </a:r>
          </a:p>
          <a:p>
            <a:r>
              <a:rPr lang="en-US" dirty="0">
                <a:solidFill>
                  <a:schemeClr val="bg1"/>
                </a:solidFill>
              </a:rPr>
              <a:t>The gender of the adult changed</a:t>
            </a:r>
          </a:p>
          <a:p>
            <a:r>
              <a:rPr lang="en-US" dirty="0">
                <a:solidFill>
                  <a:schemeClr val="bg1"/>
                </a:solidFill>
              </a:rPr>
              <a:t>The toys, environment </a:t>
            </a:r>
            <a:r>
              <a:rPr lang="en-US" dirty="0" err="1">
                <a:solidFill>
                  <a:schemeClr val="bg1"/>
                </a:solidFill>
              </a:rPr>
              <a:t>etc</a:t>
            </a:r>
            <a:r>
              <a:rPr lang="en-US" dirty="0">
                <a:solidFill>
                  <a:schemeClr val="bg1"/>
                </a:solidFill>
              </a:rPr>
              <a:t> were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8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F009-B740-D217-DA90-CA4CB2977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on research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A7C5A-7E9F-819F-BE03-F912A0FF2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each issue</a:t>
            </a:r>
          </a:p>
          <a:p>
            <a:pPr lvl="1"/>
            <a:r>
              <a:rPr lang="en-US" dirty="0"/>
              <a:t>Write a definition</a:t>
            </a:r>
          </a:p>
          <a:p>
            <a:pPr lvl="1"/>
            <a:r>
              <a:rPr lang="en-US" dirty="0"/>
              <a:t>For EV </a:t>
            </a:r>
            <a:r>
              <a:rPr lang="en-US" dirty="0">
                <a:sym typeface="Wingdings" pitchFamily="2" charset="2"/>
              </a:rPr>
              <a:t> difference between participant and situational variables</a:t>
            </a:r>
            <a:endParaRPr lang="en-US" dirty="0"/>
          </a:p>
          <a:p>
            <a:pPr lvl="1"/>
            <a:r>
              <a:rPr lang="en-US" dirty="0"/>
              <a:t>Explain how the issue impacts the outcome of research</a:t>
            </a:r>
          </a:p>
          <a:p>
            <a:r>
              <a:rPr lang="en-US" dirty="0"/>
              <a:t>Extraneous, Confounding variables, Demand Characteristics and Investigator effects </a:t>
            </a:r>
            <a:r>
              <a:rPr lang="en-US" dirty="0">
                <a:sym typeface="Wingdings" pitchFamily="2" charset="2"/>
              </a:rPr>
              <a:t> negative impact</a:t>
            </a:r>
          </a:p>
          <a:p>
            <a:r>
              <a:rPr lang="en-US" dirty="0" err="1">
                <a:sym typeface="Wingdings" pitchFamily="2" charset="2"/>
              </a:rPr>
              <a:t>Randomisation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dirty="0" err="1">
                <a:sym typeface="Wingdings" pitchFamily="2" charset="2"/>
              </a:rPr>
              <a:t>Standardisation</a:t>
            </a:r>
            <a:r>
              <a:rPr lang="en-US" dirty="0">
                <a:sym typeface="Wingdings" pitchFamily="2" charset="2"/>
              </a:rPr>
              <a:t>  ways to reduce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1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55FF"/>
      </a:hlink>
      <a:folHlink>
        <a:srgbClr val="0F1CA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506e4013-1c0c-4111-9426-d4a345a2e8ca"/>
    <ds:schemaRef ds:uri="http://purl.org/dc/terms/"/>
    <ds:schemaRef ds:uri="http://purl.org/dc/elements/1.1/"/>
    <ds:schemaRef ds:uri="http://www.w3.org/XML/1998/namespace"/>
    <ds:schemaRef ds:uri="ad89ce95-d1b6-4d5e-b677-7cca411aa0d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C66E12E-9C9C-4C0B-8C51-AB8E243EED51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99</TotalTime>
  <Words>512</Words>
  <Application>Microsoft Macintosh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Wingdings</vt:lpstr>
      <vt:lpstr>Wallingford Trust Theme</vt:lpstr>
      <vt:lpstr>LO TBAT: identify and discuss research issues in Psychology</vt:lpstr>
      <vt:lpstr>Six Research Issues</vt:lpstr>
      <vt:lpstr>Extraneous variables</vt:lpstr>
      <vt:lpstr>Confounding variables</vt:lpstr>
      <vt:lpstr>Demand characteristics</vt:lpstr>
      <vt:lpstr>Investigator effects</vt:lpstr>
      <vt:lpstr>Randomisation</vt:lpstr>
      <vt:lpstr>Standardisation</vt:lpstr>
      <vt:lpstr>Notes on research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70</cp:revision>
  <dcterms:created xsi:type="dcterms:W3CDTF">2022-09-13T19:39:38Z</dcterms:created>
  <dcterms:modified xsi:type="dcterms:W3CDTF">2024-09-11T13:25:24Z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0x010100F8FC680C1C8272408E55F491EBAC894F</vt:lpwstr>
  </property>
  <property fmtid="{D5CDD505-2E9C-101B-9397-08002B2CF9AE}" pid="3" name="MediaServiceImageTags">
    <vt:lpwstr/>
  </property>
</Properties>
</file>