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notesMasterIdLst>
    <p:notesMasterId r:id="rId16"/>
  </p:notesMasterIdLst>
  <p:sldIdLst>
    <p:sldId id="256" r:id="rId6"/>
    <p:sldId id="262" r:id="rId7"/>
    <p:sldId id="263" r:id="rId8"/>
    <p:sldId id="267" r:id="rId9"/>
    <p:sldId id="270" r:id="rId10"/>
    <p:sldId id="257" r:id="rId11"/>
    <p:sldId id="266" r:id="rId12"/>
    <p:sldId id="268" r:id="rId13"/>
    <p:sldId id="261" r:id="rId14"/>
    <p:sldId id="258" r:id="rId1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9A4"/>
    <a:srgbClr val="E5F3FF"/>
    <a:srgbClr val="E6EEFF"/>
    <a:srgbClr val="282E3C"/>
    <a:srgbClr val="3D465A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A2CF3-0D1F-97D8-9A39-D00AF12099FE}" v="7" dt="2024-10-23T07:49:42.497"/>
    <p1510:client id="{80F3611C-9054-8728-E95A-E319636EB29E}" v="3" dt="2024-10-23T08:33:51.433"/>
    <p1510:client id="{98DCB35E-2022-2847-A36D-A93886CACEE0}" v="11" dt="2024-10-23T07:52:16.790"/>
    <p1510:client id="{AA12C5B8-35C0-1B3E-2893-2570D7BC7E2B}" v="6" dt="2024-10-23T10:21:00.9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8780D-9E6F-452A-8493-B7024B668B83}" type="datetimeFigureOut">
              <a:t>10/23/2024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B42CA-6ACD-426F-9F7F-80340F24E6C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594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916784"/>
            <a:ext cx="7886700" cy="2377281"/>
          </a:xfrm>
        </p:spPr>
        <p:txBody>
          <a:bodyPr anchor="ctr" anchorCtr="0"/>
          <a:lstStyle>
            <a:lvl1pPr marL="0" indent="0">
              <a:defRPr sz="5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294509"/>
            <a:ext cx="7886700" cy="1250156"/>
          </a:xfrm>
        </p:spPr>
        <p:txBody>
          <a:bodyPr/>
          <a:lstStyle>
            <a:lvl1pPr marL="0" indent="0">
              <a:buNone/>
              <a:defRPr sz="2000">
                <a:solidFill>
                  <a:srgbClr val="3D465A"/>
                </a:solidFill>
              </a:defRPr>
            </a:lvl1pPr>
            <a:lvl2pPr marL="380976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2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01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87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851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27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02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DB1-C590-43F6-8634-FAC28F00AD01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18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F5A7-2352-404E-87AE-928D6DD88A20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864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83D4-B51E-4B66-AFB5-315189ACEB43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868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117-4EFD-443F-A561-0FA643AF3CC1}" type="datetime1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092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A708-3D2F-45C8-BD82-913933B270F4}" type="datetime1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270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0015-CE33-47B4-BFAB-34650887CF15}" type="datetime1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113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B306-B686-4BC2-AC4F-EB16A82E8BE4}" type="datetime1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693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5805-FF25-4A91-9F47-ACEBA17CEEA2}" type="datetime1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3618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9328-A526-4790-A35F-518FAAF779A6}" type="datetime1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418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1CDC-F7F1-4DA0-BA80-E37A862749EE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43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D08D5-B466-42A7-BBE4-3930089248EE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64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ctr" anchorCtr="0"/>
          <a:lstStyle>
            <a:lvl1pPr marL="0" indent="0" algn="l">
              <a:defRPr sz="5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l">
              <a:buNone/>
              <a:defRPr sz="2000"/>
            </a:lvl1pPr>
            <a:lvl2pPr marL="380976" indent="0" algn="ctr">
              <a:buNone/>
              <a:defRPr sz="1667"/>
            </a:lvl2pPr>
            <a:lvl3pPr marL="761950" indent="0" algn="ctr">
              <a:buNone/>
              <a:defRPr sz="1500"/>
            </a:lvl3pPr>
            <a:lvl4pPr marL="1142926" indent="0" algn="ctr">
              <a:buNone/>
              <a:defRPr sz="1333"/>
            </a:lvl4pPr>
            <a:lvl5pPr marL="1523901" indent="0" algn="ctr">
              <a:buNone/>
              <a:defRPr sz="1333"/>
            </a:lvl5pPr>
            <a:lvl6pPr marL="1904876" indent="0" algn="ctr">
              <a:buNone/>
              <a:defRPr sz="1333"/>
            </a:lvl6pPr>
            <a:lvl7pPr marL="2285851" indent="0" algn="ctr">
              <a:buNone/>
              <a:defRPr sz="1333"/>
            </a:lvl7pPr>
            <a:lvl8pPr marL="2666827" indent="0" algn="ctr">
              <a:buNone/>
              <a:defRPr sz="1333"/>
            </a:lvl8pPr>
            <a:lvl9pPr marL="3047802" indent="0" algn="ctr">
              <a:buNone/>
              <a:defRPr sz="1333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04636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76" indent="0">
              <a:buNone/>
              <a:defRPr sz="1667" b="1"/>
            </a:lvl2pPr>
            <a:lvl3pPr marL="761950" indent="0">
              <a:buNone/>
              <a:defRPr sz="1500" b="1"/>
            </a:lvl3pPr>
            <a:lvl4pPr marL="1142926" indent="0">
              <a:buNone/>
              <a:defRPr sz="1333" b="1"/>
            </a:lvl4pPr>
            <a:lvl5pPr marL="1523901" indent="0">
              <a:buNone/>
              <a:defRPr sz="1333" b="1"/>
            </a:lvl5pPr>
            <a:lvl6pPr marL="1904876" indent="0">
              <a:buNone/>
              <a:defRPr sz="1333" b="1"/>
            </a:lvl6pPr>
            <a:lvl7pPr marL="2285851" indent="0">
              <a:buNone/>
              <a:defRPr sz="1333" b="1"/>
            </a:lvl7pPr>
            <a:lvl8pPr marL="2666827" indent="0">
              <a:buNone/>
              <a:defRPr sz="1333" b="1"/>
            </a:lvl8pPr>
            <a:lvl9pPr marL="3047802" indent="0">
              <a:buNone/>
              <a:defRPr sz="13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400969"/>
            <a:ext cx="3887391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76" indent="0">
              <a:buNone/>
              <a:defRPr sz="1667" b="1"/>
            </a:lvl2pPr>
            <a:lvl3pPr marL="761950" indent="0">
              <a:buNone/>
              <a:defRPr sz="1500" b="1"/>
            </a:lvl3pPr>
            <a:lvl4pPr marL="1142926" indent="0">
              <a:buNone/>
              <a:defRPr sz="1333" b="1"/>
            </a:lvl4pPr>
            <a:lvl5pPr marL="1523901" indent="0">
              <a:buNone/>
              <a:defRPr sz="1333" b="1"/>
            </a:lvl5pPr>
            <a:lvl6pPr marL="1904876" indent="0">
              <a:buNone/>
              <a:defRPr sz="1333" b="1"/>
            </a:lvl6pPr>
            <a:lvl7pPr marL="2285851" indent="0">
              <a:buNone/>
              <a:defRPr sz="1333" b="1"/>
            </a:lvl7pPr>
            <a:lvl8pPr marL="2666827" indent="0">
              <a:buNone/>
              <a:defRPr sz="1333" b="1"/>
            </a:lvl8pPr>
            <a:lvl9pPr marL="3047802" indent="0">
              <a:buNone/>
              <a:defRPr sz="13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ctr" anchorCtr="0"/>
          <a:lstStyle>
            <a:lvl1pPr marL="0" indent="0">
              <a:defRPr sz="2667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7"/>
            <a:ext cx="462915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76" indent="0">
              <a:buNone/>
              <a:defRPr sz="1167"/>
            </a:lvl2pPr>
            <a:lvl3pPr marL="761950" indent="0">
              <a:buNone/>
              <a:defRPr sz="1000"/>
            </a:lvl3pPr>
            <a:lvl4pPr marL="1142926" indent="0">
              <a:buNone/>
              <a:defRPr sz="833"/>
            </a:lvl4pPr>
            <a:lvl5pPr marL="1523901" indent="0">
              <a:buNone/>
              <a:defRPr sz="833"/>
            </a:lvl5pPr>
            <a:lvl6pPr marL="1904876" indent="0">
              <a:buNone/>
              <a:defRPr sz="833"/>
            </a:lvl6pPr>
            <a:lvl7pPr marL="2285851" indent="0">
              <a:buNone/>
              <a:defRPr sz="833"/>
            </a:lvl7pPr>
            <a:lvl8pPr marL="2666827" indent="0">
              <a:buNone/>
              <a:defRPr sz="833"/>
            </a:lvl8pPr>
            <a:lvl9pPr marL="3047802" indent="0">
              <a:buNone/>
              <a:defRPr sz="83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ctr" anchorCtr="0"/>
          <a:lstStyle>
            <a:lvl1pPr marL="0" indent="0">
              <a:tabLst/>
              <a:defRPr sz="2667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822857"/>
            <a:ext cx="4629150" cy="4061354"/>
          </a:xfrm>
        </p:spPr>
        <p:txBody>
          <a:bodyPr/>
          <a:lstStyle>
            <a:lvl1pPr marL="0" indent="0">
              <a:buNone/>
              <a:defRPr sz="2667"/>
            </a:lvl1pPr>
            <a:lvl2pPr marL="380976" indent="0">
              <a:buNone/>
              <a:defRPr sz="2333"/>
            </a:lvl2pPr>
            <a:lvl3pPr marL="761950" indent="0">
              <a:buNone/>
              <a:defRPr sz="2000"/>
            </a:lvl3pPr>
            <a:lvl4pPr marL="1142926" indent="0">
              <a:buNone/>
              <a:defRPr sz="1667"/>
            </a:lvl4pPr>
            <a:lvl5pPr marL="1523901" indent="0">
              <a:buNone/>
              <a:defRPr sz="1667"/>
            </a:lvl5pPr>
            <a:lvl6pPr marL="1904876" indent="0">
              <a:buNone/>
              <a:defRPr sz="1667"/>
            </a:lvl6pPr>
            <a:lvl7pPr marL="2285851" indent="0">
              <a:buNone/>
              <a:defRPr sz="1667"/>
            </a:lvl7pPr>
            <a:lvl8pPr marL="2666827" indent="0">
              <a:buNone/>
              <a:defRPr sz="1667"/>
            </a:lvl8pPr>
            <a:lvl9pPr marL="3047802" indent="0">
              <a:buNone/>
              <a:defRPr sz="1667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76" indent="0">
              <a:buNone/>
              <a:defRPr sz="1167"/>
            </a:lvl2pPr>
            <a:lvl3pPr marL="761950" indent="0">
              <a:buNone/>
              <a:defRPr sz="1000"/>
            </a:lvl3pPr>
            <a:lvl4pPr marL="1142926" indent="0">
              <a:buNone/>
              <a:defRPr sz="833"/>
            </a:lvl4pPr>
            <a:lvl5pPr marL="1523901" indent="0">
              <a:buNone/>
              <a:defRPr sz="833"/>
            </a:lvl5pPr>
            <a:lvl6pPr marL="1904876" indent="0">
              <a:buNone/>
              <a:defRPr sz="833"/>
            </a:lvl6pPr>
            <a:lvl7pPr marL="2285851" indent="0">
              <a:buNone/>
              <a:defRPr sz="833"/>
            </a:lvl7pPr>
            <a:lvl8pPr marL="2666827" indent="0">
              <a:buNone/>
              <a:defRPr sz="833"/>
            </a:lvl8pPr>
            <a:lvl9pPr marL="3047802" indent="0">
              <a:buNone/>
              <a:defRPr sz="83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137074"/>
            <a:ext cx="9144000" cy="595313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04636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90676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61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5296961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768" y="5183556"/>
            <a:ext cx="1607887" cy="4823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24" y="5203568"/>
            <a:ext cx="558330" cy="46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451097" indent="0" algn="l" defTabSz="761950" rtl="0" eaLnBrk="1" latinLnBrk="0" hangingPunct="1">
        <a:lnSpc>
          <a:spcPct val="90000"/>
        </a:lnSpc>
        <a:spcBef>
          <a:spcPct val="0"/>
        </a:spcBef>
        <a:buNone/>
        <a:defRPr sz="3333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90487" indent="-190487" algn="l" defTabSz="761950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2667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571463" indent="-190487" algn="l" defTabSz="761950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52438" indent="-190487" algn="l" defTabSz="761950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667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33413" indent="-190487" algn="l" defTabSz="761950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5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714389" indent="-190487" algn="l" defTabSz="761950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5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95364" indent="-190487" algn="l" defTabSz="7619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339" indent="-190487" algn="l" defTabSz="7619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14" indent="-190487" algn="l" defTabSz="7619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290" indent="-190487" algn="l" defTabSz="7619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5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76" algn="l" defTabSz="76195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50" algn="l" defTabSz="76195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26" algn="l" defTabSz="76195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01" algn="l" defTabSz="76195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876" algn="l" defTabSz="76195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851" algn="l" defTabSz="76195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27" algn="l" defTabSz="76195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02" algn="l" defTabSz="76195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F635-FC1F-41A5-9C4E-5873D189EAF6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TBAT outline + evaluate a biological therapy for Schizophrenia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BDB90-48C4-4E23-BD8A-2A26186FF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80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MjuM8_vt6I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Fgntrr80qA?feature=oembe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/>
                <a:cs typeface="Arial"/>
              </a:rPr>
              <a:t>LO TBAT describe and evaluate drug treatment for Schizophrenia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are the differences?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68909B1-7DBD-D1C9-3B3E-074CFD775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064636"/>
              </p:ext>
            </p:extLst>
          </p:nvPr>
        </p:nvGraphicFramePr>
        <p:xfrm>
          <a:off x="117987" y="1290483"/>
          <a:ext cx="895750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877">
                  <a:extLst>
                    <a:ext uri="{9D8B030D-6E8A-4147-A177-3AD203B41FA5}">
                      <a16:colId xmlns:a16="http://schemas.microsoft.com/office/drawing/2014/main" val="2424454154"/>
                    </a:ext>
                  </a:extLst>
                </a:gridCol>
                <a:gridCol w="5550629">
                  <a:extLst>
                    <a:ext uri="{9D8B030D-6E8A-4147-A177-3AD203B41FA5}">
                      <a16:colId xmlns:a16="http://schemas.microsoft.com/office/drawing/2014/main" val="1673923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FGA – typical – </a:t>
                      </a:r>
                      <a:r>
                        <a:rPr lang="en-GB" err="1"/>
                        <a:t>Chlorpomazine</a:t>
                      </a:r>
                      <a:r>
                        <a:rPr lang="en-GB"/>
                        <a:t> – 1950s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SGA – atypical – Clozapine – 1960s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861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Dopamine antagonist (reduce the action)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Acts on serotonin (antagonist)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541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Reduces positive symptoms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Reduces positive + negative symptoms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66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Side effect issues: tardive dyskinesia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Side effects: e.g., weight gain, white blood cell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68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65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24C7B-3190-4184-418D-E6AF2288B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0850"/>
            <a:r>
              <a:rPr lang="en-GB" sz="3300">
                <a:latin typeface="Arial"/>
                <a:cs typeface="Arial"/>
              </a:rPr>
              <a:t>Treatment Questions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51EAB-44B0-D1F7-3BE3-AEA9383A6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89865" indent="-189865"/>
            <a:r>
              <a:rPr lang="en-GB" sz="2650" b="1">
                <a:solidFill>
                  <a:srgbClr val="0070C0"/>
                </a:solidFill>
              </a:rPr>
              <a:t>Is it effective? (does it work, for how long for, for whom?)</a:t>
            </a:r>
            <a:endParaRPr lang="en-GB" b="1">
              <a:solidFill>
                <a:srgbClr val="0070C0"/>
              </a:solidFill>
            </a:endParaRPr>
          </a:p>
          <a:p>
            <a:pPr marL="189865" indent="-189865"/>
            <a:r>
              <a:rPr lang="en-GB" sz="2650"/>
              <a:t>Is it appropriate (ethical, side effects?)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6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409705"/>
              </p:ext>
            </p:extLst>
          </p:nvPr>
        </p:nvGraphicFramePr>
        <p:xfrm>
          <a:off x="179243" y="793433"/>
          <a:ext cx="8785513" cy="473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406">
                  <a:extLst>
                    <a:ext uri="{9D8B030D-6E8A-4147-A177-3AD203B41FA5}">
                      <a16:colId xmlns:a16="http://schemas.microsoft.com/office/drawing/2014/main" val="1382871863"/>
                    </a:ext>
                  </a:extLst>
                </a:gridCol>
                <a:gridCol w="6787107">
                  <a:extLst>
                    <a:ext uri="{9D8B030D-6E8A-4147-A177-3AD203B41FA5}">
                      <a16:colId xmlns:a16="http://schemas.microsoft.com/office/drawing/2014/main" val="4211546719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GB" sz="1600"/>
                        <a:t>Term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Definition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642923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GB" sz="1600" b="1" i="1"/>
                        <a:t>Antipsychotic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A drug used to treat psychotic disorders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76133663"/>
                  </a:ext>
                </a:extLst>
              </a:tr>
              <a:tr h="840105">
                <a:tc>
                  <a:txBody>
                    <a:bodyPr/>
                    <a:lstStyle/>
                    <a:p>
                      <a:r>
                        <a:rPr lang="en-GB" sz="1600" b="1" i="1"/>
                        <a:t>Typical antipsychotic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Block D2 receptors to reduce dopamine activity and therefore reduce positive symptoms</a:t>
                      </a:r>
                    </a:p>
                    <a:p>
                      <a:r>
                        <a:rPr lang="en-GB" sz="1600"/>
                        <a:t>Developed in 1950s</a:t>
                      </a:r>
                    </a:p>
                    <a:p>
                      <a:r>
                        <a:rPr lang="en-GB" sz="1600"/>
                        <a:t>Example: Haloperidol</a:t>
                      </a:r>
                    </a:p>
                    <a:p>
                      <a:endParaRPr lang="en-GB" sz="1600"/>
                    </a:p>
                    <a:p>
                      <a:r>
                        <a:rPr lang="en-GB" sz="1600"/>
                        <a:t>Noted</a:t>
                      </a:r>
                      <a:r>
                        <a:rPr lang="en-GB" sz="1600" baseline="0"/>
                        <a:t> for side effects such as tardive dyskinesia</a:t>
                      </a:r>
                      <a:endParaRPr lang="en-GB" sz="16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3801702"/>
                  </a:ext>
                </a:extLst>
              </a:tr>
              <a:tr h="994410">
                <a:tc>
                  <a:txBody>
                    <a:bodyPr/>
                    <a:lstStyle/>
                    <a:p>
                      <a:r>
                        <a:rPr lang="en-GB" sz="1600" b="1" i="1"/>
                        <a:t>Atypical antipsychotic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Temporarily block D2 receptors</a:t>
                      </a:r>
                      <a:r>
                        <a:rPr lang="en-GB" sz="1600" baseline="0"/>
                        <a:t> – reducing dopamine activity/positive symptoms</a:t>
                      </a:r>
                    </a:p>
                    <a:p>
                      <a:r>
                        <a:rPr lang="en-GB" sz="1600" baseline="0"/>
                        <a:t>Newer versions work on glutamate rather than dopamine control (see Carlsson contemporary study)</a:t>
                      </a:r>
                    </a:p>
                    <a:p>
                      <a:r>
                        <a:rPr lang="en-GB" sz="1600" baseline="0"/>
                        <a:t>Developed in 1990s</a:t>
                      </a:r>
                    </a:p>
                    <a:p>
                      <a:r>
                        <a:rPr lang="en-GB" sz="1600" baseline="0"/>
                        <a:t>Example: clozapine</a:t>
                      </a:r>
                    </a:p>
                    <a:p>
                      <a:endParaRPr lang="en-GB" sz="1600" baseline="0"/>
                    </a:p>
                    <a:p>
                      <a:r>
                        <a:rPr lang="en-GB" sz="1600" i="1" baseline="0"/>
                        <a:t>Fewer</a:t>
                      </a:r>
                      <a:r>
                        <a:rPr lang="en-GB" sz="1600" baseline="0"/>
                        <a:t> side effects (less chance of TD) – still can have impact on e.g. weight gain</a:t>
                      </a:r>
                      <a:endParaRPr lang="en-GB" sz="16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71394411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r>
                        <a:rPr lang="en-GB" sz="1600" b="1" i="1"/>
                        <a:t>Tardive dyskinesia</a:t>
                      </a:r>
                      <a:endParaRPr lang="en-GB" sz="1600" b="1" i="1" err="1"/>
                    </a:p>
                    <a:p>
                      <a:pPr lvl="0">
                        <a:buNone/>
                      </a:pPr>
                      <a:r>
                        <a:rPr lang="en-GB" sz="1600" b="1" i="1"/>
                        <a:t>Extra-pyramidal effects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Involuntary neurological</a:t>
                      </a:r>
                      <a:r>
                        <a:rPr lang="en-GB" sz="1600" baseline="0"/>
                        <a:t> muscle movements</a:t>
                      </a:r>
                    </a:p>
                    <a:p>
                      <a:r>
                        <a:rPr lang="en-GB" sz="1600" baseline="0"/>
                        <a:t>Can be permanent</a:t>
                      </a:r>
                    </a:p>
                    <a:p>
                      <a:r>
                        <a:rPr lang="en-GB" sz="1600" baseline="0"/>
                        <a:t>Can be result of typical antipsychotics (less so for atypical)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86786969"/>
                  </a:ext>
                </a:extLst>
              </a:tr>
            </a:tbl>
          </a:graphicData>
        </a:graphic>
      </p:graphicFrame>
      <p:sp>
        <p:nvSpPr>
          <p:cNvPr id="11" name="Title 1">
            <a:extLst>
              <a:ext uri="{FF2B5EF4-FFF2-40B4-BE49-F238E27FC236}">
                <a16:creationId xmlns:a16="http://schemas.microsoft.com/office/drawing/2014/main" id="{9FC2A8FA-4AD7-80DC-25B6-3D99DC41E0D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43301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0850"/>
            <a:r>
              <a:rPr lang="en-GB">
                <a:latin typeface="Arial"/>
                <a:cs typeface="Arial"/>
              </a:rPr>
              <a:t>Keywords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6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hizophrenia: First-Generation &amp; Second-Generation Antipsychotics Analysis">
            <a:extLst>
              <a:ext uri="{FF2B5EF4-FFF2-40B4-BE49-F238E27FC236}">
                <a16:creationId xmlns:a16="http://schemas.microsoft.com/office/drawing/2014/main" id="{46F7DE9F-F379-1B09-090C-720AE7BC30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85" y="789966"/>
            <a:ext cx="8985454" cy="3255594"/>
          </a:xfrm>
        </p:spPr>
      </p:pic>
    </p:spTree>
    <p:extLst>
      <p:ext uri="{BB962C8B-B14F-4D97-AF65-F5344CB8AC3E}">
        <p14:creationId xmlns:p14="http://schemas.microsoft.com/office/powerpoint/2010/main" val="1894881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B624BF-0CAC-BA5B-1162-F95AC5B22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43DFE-C827-4009-E9BC-950CC113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0850"/>
            <a:r>
              <a:rPr lang="en-GB" sz="3300">
                <a:latin typeface="Arial"/>
                <a:cs typeface="Arial"/>
              </a:rPr>
              <a:t>Examples of FGA and SGA drugs</a:t>
            </a:r>
            <a:endParaRPr 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20667E0E-1D91-A323-E937-715A5A2B8835}"/>
              </a:ext>
            </a:extLst>
          </p:cNvPr>
          <p:cNvGraphicFramePr>
            <a:graphicFrameLocks/>
          </p:cNvGraphicFramePr>
          <p:nvPr/>
        </p:nvGraphicFramePr>
        <p:xfrm>
          <a:off x="973394" y="1467464"/>
          <a:ext cx="7254065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2855">
                  <a:extLst>
                    <a:ext uri="{9D8B030D-6E8A-4147-A177-3AD203B41FA5}">
                      <a16:colId xmlns:a16="http://schemas.microsoft.com/office/drawing/2014/main" val="2424454154"/>
                    </a:ext>
                  </a:extLst>
                </a:gridCol>
                <a:gridCol w="4021210">
                  <a:extLst>
                    <a:ext uri="{9D8B030D-6E8A-4147-A177-3AD203B41FA5}">
                      <a16:colId xmlns:a16="http://schemas.microsoft.com/office/drawing/2014/main" val="1673923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FGA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SGA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86173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400" b="1">
                          <a:solidFill>
                            <a:srgbClr val="0070C0"/>
                          </a:solidFill>
                        </a:rPr>
                        <a:t>Chlorpromazine (1950s)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400" b="1">
                          <a:solidFill>
                            <a:srgbClr val="0070C0"/>
                          </a:solidFill>
                        </a:rPr>
                        <a:t>Clozapine (1960s)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565758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400"/>
                        <a:t>Dopamine antagonist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400"/>
                        <a:t>Serotonin antagonist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576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>
                          <a:solidFill>
                            <a:srgbClr val="0070C0"/>
                          </a:solidFill>
                        </a:rPr>
                        <a:t>Reduces +</a:t>
                      </a:r>
                      <a:r>
                        <a:rPr lang="en-GB" sz="2400" b="1" err="1">
                          <a:solidFill>
                            <a:srgbClr val="0070C0"/>
                          </a:solidFill>
                        </a:rPr>
                        <a:t>ve</a:t>
                      </a:r>
                      <a:r>
                        <a:rPr lang="en-GB" sz="2400" b="1">
                          <a:solidFill>
                            <a:srgbClr val="0070C0"/>
                          </a:solidFill>
                        </a:rPr>
                        <a:t> symptoms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>
                          <a:solidFill>
                            <a:srgbClr val="0070C0"/>
                          </a:solidFill>
                        </a:rPr>
                        <a:t>Reduces +</a:t>
                      </a:r>
                      <a:r>
                        <a:rPr lang="en-GB" sz="2400" b="1" err="1">
                          <a:solidFill>
                            <a:srgbClr val="0070C0"/>
                          </a:solidFill>
                        </a:rPr>
                        <a:t>ve</a:t>
                      </a:r>
                      <a:r>
                        <a:rPr lang="en-GB" sz="2400" b="1">
                          <a:solidFill>
                            <a:srgbClr val="0070C0"/>
                          </a:solidFill>
                        </a:rPr>
                        <a:t> &amp; –</a:t>
                      </a:r>
                      <a:r>
                        <a:rPr lang="en-GB" sz="2400" b="1" err="1">
                          <a:solidFill>
                            <a:srgbClr val="0070C0"/>
                          </a:solidFill>
                        </a:rPr>
                        <a:t>ve</a:t>
                      </a:r>
                      <a:r>
                        <a:rPr lang="en-GB" sz="2400" b="1">
                          <a:solidFill>
                            <a:srgbClr val="0070C0"/>
                          </a:solidFill>
                        </a:rPr>
                        <a:t> symptoms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66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/>
                        <a:t>Tardive dyskinesia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Weight gain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2400"/>
                        <a:t>Lowered white blood cell count (Agranulocytosis)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68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36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Main classes of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76200" tIns="38100" rIns="76200" bIns="38100" rtlCol="0" anchor="t">
            <a:normAutofit fontScale="92500" lnSpcReduction="10000"/>
          </a:bodyPr>
          <a:lstStyle/>
          <a:p>
            <a:pPr marL="189865" indent="-189865"/>
            <a:r>
              <a:rPr lang="en-GB" sz="2650"/>
              <a:t>Typical (FGA) antipsychotics: chlorpromazine</a:t>
            </a:r>
            <a:endParaRPr lang="en-US">
              <a:ea typeface="Calibri"/>
            </a:endParaRPr>
          </a:p>
          <a:p>
            <a:pPr marL="189865" indent="-189865"/>
            <a:r>
              <a:rPr lang="en-GB" sz="2650" b="1">
                <a:solidFill>
                  <a:schemeClr val="accent1">
                    <a:lumMod val="75000"/>
                  </a:schemeClr>
                </a:solidFill>
              </a:rPr>
              <a:t>Atypical (SGA) antipsychotics: clozapine</a:t>
            </a:r>
            <a:endParaRPr lang="en-GB" sz="2650" b="1">
              <a:solidFill>
                <a:schemeClr val="accent1">
                  <a:lumMod val="75000"/>
                </a:schemeClr>
              </a:solidFill>
              <a:ea typeface="Calibri"/>
            </a:endParaRPr>
          </a:p>
          <a:p>
            <a:pPr marL="189865" indent="-189865"/>
            <a:r>
              <a:rPr lang="en-GB" sz="2650"/>
              <a:t>Extension: Third GA antipsychotics: target glutamate</a:t>
            </a:r>
            <a:endParaRPr lang="en-GB" sz="2650">
              <a:ea typeface="Calibri"/>
            </a:endParaRPr>
          </a:p>
          <a:p>
            <a:pPr marL="189865" indent="-189865"/>
            <a:endParaRPr lang="en-GB" sz="2650">
              <a:ea typeface="Calibri"/>
            </a:endParaRPr>
          </a:p>
          <a:p>
            <a:pPr marL="189865" indent="-189865"/>
            <a:r>
              <a:rPr lang="en-GB" sz="2650">
                <a:ea typeface="Calibri"/>
              </a:rPr>
              <a:t>Search for the two drugs above using:</a:t>
            </a:r>
          </a:p>
          <a:p>
            <a:pPr marL="570865" lvl="1" indent="-189865"/>
            <a:r>
              <a:rPr lang="en-GB">
                <a:latin typeface="Calibri"/>
                <a:ea typeface="Calibri"/>
                <a:cs typeface="Calibri"/>
              </a:rPr>
              <a:t>clozapine mind </a:t>
            </a:r>
            <a:r>
              <a:rPr lang="en-GB" b="1">
                <a:latin typeface="Calibri"/>
                <a:ea typeface="Calibri"/>
                <a:cs typeface="Calibri"/>
              </a:rPr>
              <a:t>and/or </a:t>
            </a:r>
            <a:r>
              <a:rPr lang="en-GB">
                <a:latin typeface="Calibri"/>
                <a:ea typeface="Calibri"/>
                <a:cs typeface="Calibri"/>
              </a:rPr>
              <a:t>clozapine NHS</a:t>
            </a:r>
            <a:endParaRPr lang="en-GB">
              <a:ea typeface="Calibri"/>
            </a:endParaRPr>
          </a:p>
          <a:p>
            <a:pPr marL="570865" lvl="1" indent="-189865"/>
            <a:r>
              <a:rPr lang="en-GB">
                <a:latin typeface="Calibri"/>
                <a:ea typeface="Calibri"/>
                <a:cs typeface="Calibri"/>
              </a:rPr>
              <a:t>chlorpromazine side effects</a:t>
            </a:r>
            <a:endParaRPr lang="en-GB">
              <a:ea typeface="Calibri"/>
            </a:endParaRPr>
          </a:p>
          <a:p>
            <a:pPr marL="189865" indent="-189865"/>
            <a:endParaRPr lang="en-GB" sz="265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5E393-9628-D051-C458-071FE2F0A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0850"/>
            <a:r>
              <a:rPr lang="en-GB" sz="3300">
                <a:latin typeface="Arial"/>
                <a:cs typeface="Arial"/>
              </a:rPr>
              <a:t>Living with tardive dyskinesia</a:t>
            </a:r>
            <a:endParaRPr lang="en-GB" err="1"/>
          </a:p>
        </p:txBody>
      </p:sp>
      <p:pic>
        <p:nvPicPr>
          <p:cNvPr id="4" name="Online Media 3" title="Meet Jeff, Living With Tardive Dyskinesia (TD)">
            <a:hlinkClick r:id="" action="ppaction://media"/>
            <a:extLst>
              <a:ext uri="{FF2B5EF4-FFF2-40B4-BE49-F238E27FC236}">
                <a16:creationId xmlns:a16="http://schemas.microsoft.com/office/drawing/2014/main" id="{67A957A9-8BE6-5E50-4154-53AD37D11E7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65672" y="1175212"/>
            <a:ext cx="5021824" cy="3760838"/>
          </a:xfrm>
        </p:spPr>
      </p:pic>
    </p:spTree>
    <p:extLst>
      <p:ext uri="{BB962C8B-B14F-4D97-AF65-F5344CB8AC3E}">
        <p14:creationId xmlns:p14="http://schemas.microsoft.com/office/powerpoint/2010/main" val="2253387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69BD0-67E2-F713-2488-231A1805F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0850"/>
            <a:r>
              <a:rPr lang="en-GB" sz="3300">
                <a:latin typeface="Arial"/>
                <a:cs typeface="Arial"/>
              </a:rPr>
              <a:t>Antipsychotic drugs tutorial</a:t>
            </a:r>
            <a:endParaRPr lang="en-GB"/>
          </a:p>
        </p:txBody>
      </p:sp>
      <p:pic>
        <p:nvPicPr>
          <p:cNvPr id="4" name="Online Media 3" title="Antipsychotic Drugs">
            <a:hlinkClick r:id="" action="ppaction://media"/>
            <a:extLst>
              <a:ext uri="{FF2B5EF4-FFF2-40B4-BE49-F238E27FC236}">
                <a16:creationId xmlns:a16="http://schemas.microsoft.com/office/drawing/2014/main" id="{465AA7F9-A4AF-F1BC-F49C-4F55CB3F663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54581" y="371"/>
            <a:ext cx="7634838" cy="5716780"/>
          </a:xfrm>
        </p:spPr>
      </p:pic>
    </p:spTree>
    <p:extLst>
      <p:ext uri="{BB962C8B-B14F-4D97-AF65-F5344CB8AC3E}">
        <p14:creationId xmlns:p14="http://schemas.microsoft.com/office/powerpoint/2010/main" val="1850149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0850"/>
            <a:r>
              <a:rPr lang="en-GB" sz="3300">
                <a:latin typeface="Arial"/>
                <a:cs typeface="Arial"/>
              </a:rPr>
              <a:t>Finding out about this(A01 + A03)</a:t>
            </a:r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68909B1-7DBD-D1C9-3B3E-074CFD775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511949"/>
              </p:ext>
            </p:extLst>
          </p:nvPr>
        </p:nvGraphicFramePr>
        <p:xfrm>
          <a:off x="628650" y="1290638"/>
          <a:ext cx="7416293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758">
                  <a:extLst>
                    <a:ext uri="{9D8B030D-6E8A-4147-A177-3AD203B41FA5}">
                      <a16:colId xmlns:a16="http://schemas.microsoft.com/office/drawing/2014/main" val="2424454154"/>
                    </a:ext>
                  </a:extLst>
                </a:gridCol>
                <a:gridCol w="4022535">
                  <a:extLst>
                    <a:ext uri="{9D8B030D-6E8A-4147-A177-3AD203B41FA5}">
                      <a16:colId xmlns:a16="http://schemas.microsoft.com/office/drawing/2014/main" val="1673923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A01: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861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What do FGAs do?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541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How effective are they?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Zhao et al. (2016) meta-analysis +</a:t>
                      </a:r>
                      <a:r>
                        <a:rPr lang="en-GB" err="1"/>
                        <a:t>ve</a:t>
                      </a:r>
                      <a:endParaRPr lang="en-GB"/>
                    </a:p>
                    <a:p>
                      <a:r>
                        <a:rPr lang="en-GB"/>
                        <a:t>Patel et al. -</a:t>
                      </a:r>
                      <a:r>
                        <a:rPr lang="en-GB" err="1"/>
                        <a:t>ve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66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What are the side effects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What impact might side effects have on the effectiveness of these drugs?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68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What do SGAs do?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Lots of evidence from animal studies: -</a:t>
                      </a:r>
                      <a:r>
                        <a:rPr lang="en-GB" err="1"/>
                        <a:t>ve</a:t>
                      </a:r>
                      <a:endParaRPr lang="en-GB"/>
                    </a:p>
                    <a:p>
                      <a:r>
                        <a:rPr lang="en-GB"/>
                        <a:t>Publication bias in studies: -</a:t>
                      </a:r>
                      <a:r>
                        <a:rPr lang="en-GB" err="1"/>
                        <a:t>ve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336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How effective are they?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Application: +</a:t>
                      </a:r>
                      <a:r>
                        <a:rPr lang="en-GB" err="1"/>
                        <a:t>ve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666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How should drugs be administered? (protocol)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What external factors can impact the effectiveness of these drugs?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215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815875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y-Powerpoint-template-VL" id="{DA715638-3726-8D46-B14A-C9B680A9C0BD}" vid="{1B3949B1-A970-BD46-AFFE-8C3C259F3F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B915B7-7113-480F-8E5E-ABD570CB814B}">
  <ds:schemaRefs>
    <ds:schemaRef ds:uri="506e4013-1c0c-4111-9426-d4a345a2e8ca"/>
    <ds:schemaRef ds:uri="ad89ce95-d1b6-4d5e-b677-7cca411aa0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E630E9-81A4-4538-92D6-D9ADD19578DD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Application>Microsoft Office PowerPoint</Application>
  <PresentationFormat>On-screen Show (16:10)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Wallingford Trust Theme</vt:lpstr>
      <vt:lpstr>Office Theme</vt:lpstr>
      <vt:lpstr>LO TBAT describe and evaluate drug treatment for Schizophrenia</vt:lpstr>
      <vt:lpstr>Treatment Questions</vt:lpstr>
      <vt:lpstr>PowerPoint Presentation</vt:lpstr>
      <vt:lpstr>PowerPoint Presentation</vt:lpstr>
      <vt:lpstr>Examples of FGA and SGA drugs</vt:lpstr>
      <vt:lpstr>Main classes of drugs</vt:lpstr>
      <vt:lpstr>Living with tardive dyskinesia</vt:lpstr>
      <vt:lpstr>Antipsychotic drugs tutorial</vt:lpstr>
      <vt:lpstr>Finding out about this(A01 + A03)</vt:lpstr>
      <vt:lpstr>What are the differences?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TBAT describe and evaluate drug treatment for Schizophrenia</dc:title>
  <dc:creator>Vernon Leigh</dc:creator>
  <cp:revision>8</cp:revision>
  <dcterms:created xsi:type="dcterms:W3CDTF">2023-10-11T12:41:00Z</dcterms:created>
  <dcterms:modified xsi:type="dcterms:W3CDTF">2024-10-23T10:21:09Z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