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61" r:id="rId8"/>
    <p:sldId id="262" r:id="rId9"/>
    <p:sldId id="263" r:id="rId10"/>
    <p:sldId id="265" r:id="rId11"/>
    <p:sldId id="266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7E8AA0-A80B-3E4D-8A85-0B1F959F9CB8}" v="5" dt="2024-10-08T15:11:01.4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85342"/>
  </p:normalViewPr>
  <p:slideViewPr>
    <p:cSldViewPr snapToGrid="0">
      <p:cViewPr varScale="1">
        <p:scale>
          <a:sx n="107" d="100"/>
          <a:sy n="107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com::918c6f39-c291-430c-ba7b-2773449ea29a" providerId="AD" clId="Web-{EF49D962-BDBA-0611-833B-F5B67AA04F4D}"/>
    <pc:docChg chg="modSld">
      <pc:chgData name="Vernon Leigh" userId="S::leighv@wallingfordschool.com::918c6f39-c291-430c-ba7b-2773449ea29a" providerId="AD" clId="Web-{EF49D962-BDBA-0611-833B-F5B67AA04F4D}" dt="2023-10-09T10:09:27.668" v="3" actId="1076"/>
      <pc:docMkLst>
        <pc:docMk/>
      </pc:docMkLst>
      <pc:sldChg chg="modSp">
        <pc:chgData name="Vernon Leigh" userId="S::leighv@wallingfordschool.com::918c6f39-c291-430c-ba7b-2773449ea29a" providerId="AD" clId="Web-{EF49D962-BDBA-0611-833B-F5B67AA04F4D}" dt="2023-10-09T10:09:27.668" v="3" actId="1076"/>
        <pc:sldMkLst>
          <pc:docMk/>
          <pc:sldMk cId="2558955799" sldId="265"/>
        </pc:sldMkLst>
        <pc:spChg chg="mod">
          <ac:chgData name="Vernon Leigh" userId="S::leighv@wallingfordschool.com::918c6f39-c291-430c-ba7b-2773449ea29a" providerId="AD" clId="Web-{EF49D962-BDBA-0611-833B-F5B67AA04F4D}" dt="2023-10-09T10:09:18.292" v="0" actId="1076"/>
          <ac:spMkLst>
            <pc:docMk/>
            <pc:sldMk cId="2558955799" sldId="265"/>
            <ac:spMk id="3" creationId="{7370ECFA-6653-89E1-7BCD-1B5317C4936F}"/>
          </ac:spMkLst>
        </pc:spChg>
        <pc:graphicFrameChg chg="mod">
          <ac:chgData name="Vernon Leigh" userId="S::leighv@wallingfordschool.com::918c6f39-c291-430c-ba7b-2773449ea29a" providerId="AD" clId="Web-{EF49D962-BDBA-0611-833B-F5B67AA04F4D}" dt="2023-10-09T10:09:27.668" v="3" actId="1076"/>
          <ac:graphicFrameMkLst>
            <pc:docMk/>
            <pc:sldMk cId="2558955799" sldId="265"/>
            <ac:graphicFrameMk id="4" creationId="{99BD4866-09CF-6335-9680-CAB958718D16}"/>
          </ac:graphicFrameMkLst>
        </pc:graphicFrameChg>
      </pc:sldChg>
    </pc:docChg>
  </pc:docChgLst>
  <pc:docChgLst>
    <pc:chgData name="Vernon Leigh" userId="918c6f39-c291-430c-ba7b-2773449ea29a" providerId="ADAL" clId="{F57E8AA0-A80B-3E4D-8A85-0B1F959F9CB8}"/>
    <pc:docChg chg="custSel modSld modMainMaster modNotesMaster">
      <pc:chgData name="Vernon Leigh" userId="918c6f39-c291-430c-ba7b-2773449ea29a" providerId="ADAL" clId="{F57E8AA0-A80B-3E4D-8A85-0B1F959F9CB8}" dt="2024-10-08T15:16:07.857" v="325" actId="113"/>
      <pc:docMkLst>
        <pc:docMk/>
      </pc:docMkLst>
      <pc:sldChg chg="modSp mod chgLayout modNotes">
        <pc:chgData name="Vernon Leigh" userId="918c6f39-c291-430c-ba7b-2773449ea29a" providerId="ADAL" clId="{F57E8AA0-A80B-3E4D-8A85-0B1F959F9CB8}" dt="2024-10-08T15:09:53.936" v="4" actId="700"/>
        <pc:sldMkLst>
          <pc:docMk/>
          <pc:sldMk cId="3639530095" sldId="257"/>
        </pc:sldMkLst>
        <pc:spChg chg="mod ord">
          <ac:chgData name="Vernon Leigh" userId="918c6f39-c291-430c-ba7b-2773449ea29a" providerId="ADAL" clId="{F57E8AA0-A80B-3E4D-8A85-0B1F959F9CB8}" dt="2024-10-08T15:09:53.936" v="4" actId="700"/>
          <ac:spMkLst>
            <pc:docMk/>
            <pc:sldMk cId="3639530095" sldId="257"/>
            <ac:spMk id="2" creationId="{00000000-0000-0000-0000-000000000000}"/>
          </ac:spMkLst>
        </pc:spChg>
        <pc:spChg chg="mod ord">
          <ac:chgData name="Vernon Leigh" userId="918c6f39-c291-430c-ba7b-2773449ea29a" providerId="ADAL" clId="{F57E8AA0-A80B-3E4D-8A85-0B1F959F9CB8}" dt="2024-10-08T15:09:53.936" v="4" actId="700"/>
          <ac:spMkLst>
            <pc:docMk/>
            <pc:sldMk cId="3639530095" sldId="257"/>
            <ac:spMk id="3" creationId="{00000000-0000-0000-0000-000000000000}"/>
          </ac:spMkLst>
        </pc:spChg>
      </pc:sldChg>
      <pc:sldChg chg="modSp mod modAnim chgLayout modNotes">
        <pc:chgData name="Vernon Leigh" userId="918c6f39-c291-430c-ba7b-2773449ea29a" providerId="ADAL" clId="{F57E8AA0-A80B-3E4D-8A85-0B1F959F9CB8}" dt="2024-10-08T15:09:50.266" v="3" actId="700"/>
        <pc:sldMkLst>
          <pc:docMk/>
          <pc:sldMk cId="3893653323" sldId="258"/>
        </pc:sldMkLst>
        <pc:spChg chg="mod ord">
          <ac:chgData name="Vernon Leigh" userId="918c6f39-c291-430c-ba7b-2773449ea29a" providerId="ADAL" clId="{F57E8AA0-A80B-3E4D-8A85-0B1F959F9CB8}" dt="2024-10-08T15:09:50.266" v="3" actId="700"/>
          <ac:spMkLst>
            <pc:docMk/>
            <pc:sldMk cId="3893653323" sldId="258"/>
            <ac:spMk id="2" creationId="{00000000-0000-0000-0000-000000000000}"/>
          </ac:spMkLst>
        </pc:spChg>
        <pc:spChg chg="mod ord">
          <ac:chgData name="Vernon Leigh" userId="918c6f39-c291-430c-ba7b-2773449ea29a" providerId="ADAL" clId="{F57E8AA0-A80B-3E4D-8A85-0B1F959F9CB8}" dt="2024-10-08T15:09:50.266" v="3" actId="700"/>
          <ac:spMkLst>
            <pc:docMk/>
            <pc:sldMk cId="3893653323" sldId="258"/>
            <ac:spMk id="3" creationId="{00000000-0000-0000-0000-000000000000}"/>
          </ac:spMkLst>
        </pc:spChg>
      </pc:sldChg>
      <pc:sldChg chg="modSp mod modAnim chgLayout modNotes">
        <pc:chgData name="Vernon Leigh" userId="918c6f39-c291-430c-ba7b-2773449ea29a" providerId="ADAL" clId="{F57E8AA0-A80B-3E4D-8A85-0B1F959F9CB8}" dt="2024-10-08T15:10:56.630" v="14"/>
        <pc:sldMkLst>
          <pc:docMk/>
          <pc:sldMk cId="2806511454" sldId="261"/>
        </pc:sldMkLst>
        <pc:spChg chg="mod ord">
          <ac:chgData name="Vernon Leigh" userId="918c6f39-c291-430c-ba7b-2773449ea29a" providerId="ADAL" clId="{F57E8AA0-A80B-3E4D-8A85-0B1F959F9CB8}" dt="2024-10-08T15:09:57.927" v="5" actId="700"/>
          <ac:spMkLst>
            <pc:docMk/>
            <pc:sldMk cId="2806511454" sldId="261"/>
            <ac:spMk id="2" creationId="{00000000-0000-0000-0000-000000000000}"/>
          </ac:spMkLst>
        </pc:spChg>
        <pc:spChg chg="mod ord">
          <ac:chgData name="Vernon Leigh" userId="918c6f39-c291-430c-ba7b-2773449ea29a" providerId="ADAL" clId="{F57E8AA0-A80B-3E4D-8A85-0B1F959F9CB8}" dt="2024-10-08T15:10:18.758" v="8" actId="20577"/>
          <ac:spMkLst>
            <pc:docMk/>
            <pc:sldMk cId="2806511454" sldId="261"/>
            <ac:spMk id="3" creationId="{00000000-0000-0000-0000-000000000000}"/>
          </ac:spMkLst>
        </pc:spChg>
      </pc:sldChg>
      <pc:sldChg chg="modSp mod modAnim chgLayout modNotes">
        <pc:chgData name="Vernon Leigh" userId="918c6f39-c291-430c-ba7b-2773449ea29a" providerId="ADAL" clId="{F57E8AA0-A80B-3E4D-8A85-0B1F959F9CB8}" dt="2024-10-08T15:10:51.831" v="13"/>
        <pc:sldMkLst>
          <pc:docMk/>
          <pc:sldMk cId="1804392118" sldId="262"/>
        </pc:sldMkLst>
        <pc:spChg chg="mod ord">
          <ac:chgData name="Vernon Leigh" userId="918c6f39-c291-430c-ba7b-2773449ea29a" providerId="ADAL" clId="{F57E8AA0-A80B-3E4D-8A85-0B1F959F9CB8}" dt="2024-10-08T15:10:27.368" v="9" actId="700"/>
          <ac:spMkLst>
            <pc:docMk/>
            <pc:sldMk cId="1804392118" sldId="262"/>
            <ac:spMk id="2" creationId="{00000000-0000-0000-0000-000000000000}"/>
          </ac:spMkLst>
        </pc:spChg>
        <pc:spChg chg="mod ord">
          <ac:chgData name="Vernon Leigh" userId="918c6f39-c291-430c-ba7b-2773449ea29a" providerId="ADAL" clId="{F57E8AA0-A80B-3E4D-8A85-0B1F959F9CB8}" dt="2024-10-08T15:10:27.389" v="10" actId="27636"/>
          <ac:spMkLst>
            <pc:docMk/>
            <pc:sldMk cId="1804392118" sldId="262"/>
            <ac:spMk id="3" creationId="{00000000-0000-0000-0000-000000000000}"/>
          </ac:spMkLst>
        </pc:spChg>
      </pc:sldChg>
      <pc:sldChg chg="modSp mod modAnim chgLayout modNotes">
        <pc:chgData name="Vernon Leigh" userId="918c6f39-c291-430c-ba7b-2773449ea29a" providerId="ADAL" clId="{F57E8AA0-A80B-3E4D-8A85-0B1F959F9CB8}" dt="2024-10-08T15:11:01.414" v="15"/>
        <pc:sldMkLst>
          <pc:docMk/>
          <pc:sldMk cId="164444919" sldId="263"/>
        </pc:sldMkLst>
        <pc:spChg chg="mod ord">
          <ac:chgData name="Vernon Leigh" userId="918c6f39-c291-430c-ba7b-2773449ea29a" providerId="ADAL" clId="{F57E8AA0-A80B-3E4D-8A85-0B1F959F9CB8}" dt="2024-10-08T15:10:32.831" v="11" actId="700"/>
          <ac:spMkLst>
            <pc:docMk/>
            <pc:sldMk cId="164444919" sldId="263"/>
            <ac:spMk id="2" creationId="{00000000-0000-0000-0000-000000000000}"/>
          </ac:spMkLst>
        </pc:spChg>
        <pc:spChg chg="mod ord">
          <ac:chgData name="Vernon Leigh" userId="918c6f39-c291-430c-ba7b-2773449ea29a" providerId="ADAL" clId="{F57E8AA0-A80B-3E4D-8A85-0B1F959F9CB8}" dt="2024-10-08T15:10:32.849" v="12" actId="27636"/>
          <ac:spMkLst>
            <pc:docMk/>
            <pc:sldMk cId="164444919" sldId="263"/>
            <ac:spMk id="3" creationId="{00000000-0000-0000-0000-000000000000}"/>
          </ac:spMkLst>
        </pc:spChg>
      </pc:sldChg>
      <pc:sldChg chg="modSp modNotes">
        <pc:chgData name="Vernon Leigh" userId="918c6f39-c291-430c-ba7b-2773449ea29a" providerId="ADAL" clId="{F57E8AA0-A80B-3E4D-8A85-0B1F959F9CB8}" dt="2024-10-08T15:09:17.870" v="0"/>
        <pc:sldMkLst>
          <pc:docMk/>
          <pc:sldMk cId="542767653" sldId="264"/>
        </pc:sldMkLst>
        <pc:graphicFrameChg chg="mod">
          <ac:chgData name="Vernon Leigh" userId="918c6f39-c291-430c-ba7b-2773449ea29a" providerId="ADAL" clId="{F57E8AA0-A80B-3E4D-8A85-0B1F959F9CB8}" dt="2024-10-08T15:09:17.870" v="0"/>
          <ac:graphicFrameMkLst>
            <pc:docMk/>
            <pc:sldMk cId="542767653" sldId="264"/>
            <ac:graphicFrameMk id="6" creationId="{97710CE2-4971-9D7B-32F8-C16433DC559F}"/>
          </ac:graphicFrameMkLst>
        </pc:graphicFrameChg>
      </pc:sldChg>
      <pc:sldChg chg="delSp modSp mod modClrScheme chgLayout">
        <pc:chgData name="Vernon Leigh" userId="918c6f39-c291-430c-ba7b-2773449ea29a" providerId="ADAL" clId="{F57E8AA0-A80B-3E4D-8A85-0B1F959F9CB8}" dt="2024-10-08T15:16:07.857" v="325" actId="113"/>
        <pc:sldMkLst>
          <pc:docMk/>
          <pc:sldMk cId="2558955799" sldId="265"/>
        </pc:sldMkLst>
        <pc:spChg chg="mod ord">
          <ac:chgData name="Vernon Leigh" userId="918c6f39-c291-430c-ba7b-2773449ea29a" providerId="ADAL" clId="{F57E8AA0-A80B-3E4D-8A85-0B1F959F9CB8}" dt="2024-10-08T15:14:41.523" v="120" actId="20577"/>
          <ac:spMkLst>
            <pc:docMk/>
            <pc:sldMk cId="2558955799" sldId="265"/>
            <ac:spMk id="2" creationId="{09C75039-6C85-2FE4-DEC4-14CE19A7B677}"/>
          </ac:spMkLst>
        </pc:spChg>
        <pc:spChg chg="mod ord">
          <ac:chgData name="Vernon Leigh" userId="918c6f39-c291-430c-ba7b-2773449ea29a" providerId="ADAL" clId="{F57E8AA0-A80B-3E4D-8A85-0B1F959F9CB8}" dt="2024-10-08T15:16:07.857" v="325" actId="113"/>
          <ac:spMkLst>
            <pc:docMk/>
            <pc:sldMk cId="2558955799" sldId="265"/>
            <ac:spMk id="3" creationId="{7370ECFA-6653-89E1-7BCD-1B5317C4936F}"/>
          </ac:spMkLst>
        </pc:spChg>
        <pc:graphicFrameChg chg="del mod">
          <ac:chgData name="Vernon Leigh" userId="918c6f39-c291-430c-ba7b-2773449ea29a" providerId="ADAL" clId="{F57E8AA0-A80B-3E4D-8A85-0B1F959F9CB8}" dt="2024-10-08T15:14:11.857" v="100" actId="478"/>
          <ac:graphicFrameMkLst>
            <pc:docMk/>
            <pc:sldMk cId="2558955799" sldId="265"/>
            <ac:graphicFrameMk id="4" creationId="{99BD4866-09CF-6335-9680-CAB958718D16}"/>
          </ac:graphicFrameMkLst>
        </pc:graphicFrameChg>
      </pc:sldChg>
      <pc:sldChg chg="modSp modNotes">
        <pc:chgData name="Vernon Leigh" userId="918c6f39-c291-430c-ba7b-2773449ea29a" providerId="ADAL" clId="{F57E8AA0-A80B-3E4D-8A85-0B1F959F9CB8}" dt="2024-10-08T15:09:17.870" v="0"/>
        <pc:sldMkLst>
          <pc:docMk/>
          <pc:sldMk cId="2929710653" sldId="266"/>
        </pc:sldMkLst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k cId="2929710653" sldId="266"/>
            <ac:spMk id="8" creationId="{3E05E949-7CAF-A6FD-02C5-39A59264B2DA}"/>
          </ac:spMkLst>
        </pc:spChg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k cId="2929710653" sldId="266"/>
            <ac:spMk id="9" creationId="{61969303-6A30-8F3E-F7CD-7E803C577878}"/>
          </ac:spMkLst>
        </pc:spChg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k cId="2929710653" sldId="266"/>
            <ac:spMk id="10" creationId="{8425CF4C-CF6C-286D-542C-83577FCA4C09}"/>
          </ac:spMkLst>
        </pc:spChg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k cId="2929710653" sldId="266"/>
            <ac:spMk id="11" creationId="{A1AA5419-BED4-C0FA-5D2D-0E80BB8AB51F}"/>
          </ac:spMkLst>
        </pc:spChg>
        <pc:graphicFrameChg chg="mod">
          <ac:chgData name="Vernon Leigh" userId="918c6f39-c291-430c-ba7b-2773449ea29a" providerId="ADAL" clId="{F57E8AA0-A80B-3E4D-8A85-0B1F959F9CB8}" dt="2024-10-08T15:09:17.870" v="0"/>
          <ac:graphicFrameMkLst>
            <pc:docMk/>
            <pc:sldMk cId="2929710653" sldId="266"/>
            <ac:graphicFrameMk id="7" creationId="{A62C4CD2-4AC3-DB70-EB07-A16B0873D510}"/>
          </ac:graphicFrameMkLst>
        </pc:graphicFrameChg>
      </pc:sldChg>
      <pc:sldMasterChg chg="modSp modSldLayout">
        <pc:chgData name="Vernon Leigh" userId="918c6f39-c291-430c-ba7b-2773449ea29a" providerId="ADAL" clId="{F57E8AA0-A80B-3E4D-8A85-0B1F959F9CB8}" dt="2024-10-08T15:09:17.870" v="0"/>
        <pc:sldMasterMkLst>
          <pc:docMk/>
          <pc:sldMasterMk cId="2563466221" sldId="2147483660"/>
        </pc:sldMasterMkLst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asterMk cId="2563466221" sldId="2147483660"/>
            <ac:spMk id="2" creationId="{00000000-0000-0000-0000-000000000000}"/>
          </ac:spMkLst>
        </pc:spChg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asterMk cId="2563466221" sldId="2147483660"/>
            <ac:spMk id="3" creationId="{00000000-0000-0000-0000-000000000000}"/>
          </ac:spMkLst>
        </pc:spChg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asterMk cId="2563466221" sldId="2147483660"/>
            <ac:spMk id="5" creationId="{00000000-0000-0000-0000-000000000000}"/>
          </ac:spMkLst>
        </pc:spChg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asterMk cId="2563466221" sldId="2147483660"/>
            <ac:spMk id="6" creationId="{00000000-0000-0000-0000-000000000000}"/>
          </ac:spMkLst>
        </pc:spChg>
        <pc:spChg chg="mod">
          <ac:chgData name="Vernon Leigh" userId="918c6f39-c291-430c-ba7b-2773449ea29a" providerId="ADAL" clId="{F57E8AA0-A80B-3E4D-8A85-0B1F959F9CB8}" dt="2024-10-08T15:09:17.870" v="0"/>
          <ac:spMkLst>
            <pc:docMk/>
            <pc:sldMasterMk cId="2563466221" sldId="2147483660"/>
            <ac:spMk id="9" creationId="{00000000-0000-0000-0000-000000000000}"/>
          </ac:spMkLst>
        </pc:spChg>
        <pc:picChg chg="mod">
          <ac:chgData name="Vernon Leigh" userId="918c6f39-c291-430c-ba7b-2773449ea29a" providerId="ADAL" clId="{F57E8AA0-A80B-3E4D-8A85-0B1F959F9CB8}" dt="2024-10-08T15:09:17.870" v="0"/>
          <ac:picMkLst>
            <pc:docMk/>
            <pc:sldMasterMk cId="2563466221" sldId="2147483660"/>
            <ac:picMk id="7" creationId="{00000000-0000-0000-0000-000000000000}"/>
          </ac:picMkLst>
        </pc:picChg>
        <pc:picChg chg="mod">
          <ac:chgData name="Vernon Leigh" userId="918c6f39-c291-430c-ba7b-2773449ea29a" providerId="ADAL" clId="{F57E8AA0-A80B-3E4D-8A85-0B1F959F9CB8}" dt="2024-10-08T15:09:17.870" v="0"/>
          <ac:picMkLst>
            <pc:docMk/>
            <pc:sldMasterMk cId="2563466221" sldId="2147483660"/>
            <ac:picMk id="8" creationId="{00000000-0000-0000-0000-000000000000}"/>
          </ac:picMkLst>
        </pc:picChg>
        <pc:sldLayoutChg chg="modSp">
          <pc:chgData name="Vernon Leigh" userId="918c6f39-c291-430c-ba7b-2773449ea29a" providerId="ADAL" clId="{F57E8AA0-A80B-3E4D-8A85-0B1F959F9CB8}" dt="2024-10-08T15:09:17.870" v="0"/>
          <pc:sldLayoutMkLst>
            <pc:docMk/>
            <pc:sldMasterMk cId="2563466221" sldId="2147483660"/>
            <pc:sldLayoutMk cId="4113315295" sldId="2147483661"/>
          </pc:sldLayoutMkLst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4113315295" sldId="2147483661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4113315295" sldId="2147483661"/>
              <ac:spMk id="3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F57E8AA0-A80B-3E4D-8A85-0B1F959F9CB8}" dt="2024-10-08T15:09:17.870" v="0"/>
          <pc:sldLayoutMkLst>
            <pc:docMk/>
            <pc:sldMasterMk cId="2563466221" sldId="2147483660"/>
            <pc:sldLayoutMk cId="3535975435" sldId="2147483663"/>
          </pc:sldLayoutMkLst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3535975435" sldId="2147483663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3535975435" sldId="2147483663"/>
              <ac:spMk id="3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F57E8AA0-A80B-3E4D-8A85-0B1F959F9CB8}" dt="2024-10-08T15:09:17.870" v="0"/>
          <pc:sldLayoutMkLst>
            <pc:docMk/>
            <pc:sldMasterMk cId="2563466221" sldId="2147483660"/>
            <pc:sldLayoutMk cId="2338705653" sldId="2147483664"/>
          </pc:sldLayoutMkLst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2338705653" sldId="2147483664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2338705653" sldId="2147483664"/>
              <ac:spMk id="4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F57E8AA0-A80B-3E4D-8A85-0B1F959F9CB8}" dt="2024-10-08T15:09:17.870" v="0"/>
          <pc:sldLayoutMkLst>
            <pc:docMk/>
            <pc:sldMasterMk cId="2563466221" sldId="2147483660"/>
            <pc:sldLayoutMk cId="3172116840" sldId="2147483665"/>
          </pc:sldLayoutMkLst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3172116840" sldId="2147483665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3172116840" sldId="2147483665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3172116840" sldId="2147483665"/>
              <ac:spMk id="4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3172116840" sldId="2147483665"/>
              <ac:spMk id="5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3172116840" sldId="2147483665"/>
              <ac:spMk id="6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F57E8AA0-A80B-3E4D-8A85-0B1F959F9CB8}" dt="2024-10-08T15:09:17.870" v="0"/>
          <pc:sldLayoutMkLst>
            <pc:docMk/>
            <pc:sldMasterMk cId="2563466221" sldId="2147483660"/>
            <pc:sldLayoutMk cId="2238768008" sldId="2147483668"/>
          </pc:sldLayoutMkLst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2238768008" sldId="2147483668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2238768008" sldId="2147483668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2238768008" sldId="2147483668"/>
              <ac:spMk id="4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F57E8AA0-A80B-3E4D-8A85-0B1F959F9CB8}" dt="2024-10-08T15:09:17.870" v="0"/>
          <pc:sldLayoutMkLst>
            <pc:docMk/>
            <pc:sldMasterMk cId="2563466221" sldId="2147483660"/>
            <pc:sldLayoutMk cId="2923169051" sldId="2147483669"/>
          </pc:sldLayoutMkLst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2923169051" sldId="2147483669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2923169051" sldId="2147483669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F57E8AA0-A80B-3E4D-8A85-0B1F959F9CB8}" dt="2024-10-08T15:09:17.870" v="0"/>
            <ac:spMkLst>
              <pc:docMk/>
              <pc:sldMasterMk cId="2563466221" sldId="2147483660"/>
              <pc:sldLayoutMk cId="2923169051" sldId="2147483669"/>
              <ac:spMk id="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8241B-B778-D847-B215-F8C7D9BD0C4D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7173F-1F0E-2344-BE1E-911B393BB0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19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physical such as</a:t>
            </a:r>
          </a:p>
          <a:p>
            <a:r>
              <a:rPr lang="en-GB" dirty="0"/>
              <a:t>nutrition, warmth and shelter but they can also be intellectual, emotional and social.</a:t>
            </a:r>
          </a:p>
          <a:p>
            <a:r>
              <a:rPr lang="en-GB" dirty="0"/>
              <a:t>Lack of need may make vulnerable to mental health issues</a:t>
            </a:r>
          </a:p>
          <a:p>
            <a:r>
              <a:rPr lang="en-GB" dirty="0"/>
              <a:t>For example,</a:t>
            </a:r>
          </a:p>
          <a:p>
            <a:r>
              <a:rPr lang="en-GB" dirty="0"/>
              <a:t>families affected by unemployment, poverty and a poorer standard of living may be</a:t>
            </a:r>
          </a:p>
          <a:p>
            <a:r>
              <a:rPr lang="en-GB" dirty="0"/>
              <a:t>exposed to considerably more stress than other families.</a:t>
            </a:r>
          </a:p>
          <a:p>
            <a:r>
              <a:rPr lang="en-GB" dirty="0"/>
              <a:t>Furthermore, people from lower socioeconomic groups may not be able to access</a:t>
            </a:r>
          </a:p>
          <a:p>
            <a:r>
              <a:rPr lang="en-GB" dirty="0"/>
              <a:t>treatment for schizophrenia, leaving them even more vulnerable and further</a:t>
            </a:r>
          </a:p>
          <a:p>
            <a:r>
              <a:rPr lang="en-GB" dirty="0"/>
              <a:t>exacerbating their problems.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7173F-1F0E-2344-BE1E-911B393BB0C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461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noise, light, pollution, criminality, faster pace and greater anonymity.</a:t>
            </a:r>
          </a:p>
          <a:p>
            <a:r>
              <a:rPr lang="en-GB" dirty="0"/>
              <a:t>Furthermore, increased population density makes life more competitive, whether it’s</a:t>
            </a:r>
          </a:p>
          <a:p>
            <a:r>
              <a:rPr lang="en-GB" dirty="0"/>
              <a:t>for a seat on the tube or a job,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7173F-1F0E-2344-BE1E-911B393BB0C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9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Such self-imposed isolation cuts the</a:t>
            </a:r>
          </a:p>
          <a:p>
            <a:r>
              <a:rPr lang="en-GB" dirty="0"/>
              <a:t>individual off from feedback about what behaviours or thoughts are inappropriate and,</a:t>
            </a:r>
          </a:p>
          <a:p>
            <a:r>
              <a:rPr lang="en-GB" dirty="0"/>
              <a:t>in the absence of corrective feedback, they begin behaving strangely.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7173F-1F0E-2344-BE1E-911B393BB0C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879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Furthermore, second-generation immigrants may be at greater risk than fi </a:t>
            </a:r>
            <a:r>
              <a:rPr lang="en-GB" dirty="0" err="1"/>
              <a:t>rst</a:t>
            </a:r>
            <a:r>
              <a:rPr lang="en-GB" dirty="0"/>
              <a:t>-</a:t>
            </a:r>
          </a:p>
          <a:p>
            <a:r>
              <a:rPr lang="en-GB" dirty="0"/>
              <a:t>generation immigrants because they have a weaker ethnic/cultural identity. Second-</a:t>
            </a:r>
          </a:p>
          <a:p>
            <a:r>
              <a:rPr lang="en-GB" dirty="0"/>
              <a:t>generation immigrants have learned, more than their parents, to fi t in with the norms of</a:t>
            </a:r>
          </a:p>
          <a:p>
            <a:r>
              <a:rPr lang="en-GB" dirty="0"/>
              <a:t>the indigenous society. Therefore, their </a:t>
            </a:r>
            <a:r>
              <a:rPr lang="en-GB" dirty="0" err="1"/>
              <a:t>identifi</a:t>
            </a:r>
            <a:r>
              <a:rPr lang="en-GB" dirty="0"/>
              <a:t> cation with their parents and the beliefs</a:t>
            </a:r>
          </a:p>
          <a:p>
            <a:r>
              <a:rPr lang="en-GB" dirty="0"/>
              <a:t>and expectations they hold may be at odds with those of their parents and extended</a:t>
            </a:r>
          </a:p>
          <a:p>
            <a:r>
              <a:rPr lang="en-GB" dirty="0"/>
              <a:t>family. This creates stress which may exacerbate any vulnerability for schizophrenia.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7173F-1F0E-2344-BE1E-911B393BB0C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035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Furthermore, second-generation immigrants may be at greater risk than fi </a:t>
            </a:r>
            <a:r>
              <a:rPr lang="en-GB" dirty="0" err="1"/>
              <a:t>rst</a:t>
            </a:r>
            <a:r>
              <a:rPr lang="en-GB" dirty="0"/>
              <a:t>-</a:t>
            </a:r>
          </a:p>
          <a:p>
            <a:r>
              <a:rPr lang="en-GB" dirty="0"/>
              <a:t>generation immigrants because they have a weaker ethnic/cultural identity. Second-</a:t>
            </a:r>
          </a:p>
          <a:p>
            <a:r>
              <a:rPr lang="en-GB" dirty="0"/>
              <a:t>generation immigrants have learned, more than their parents, to fi t in with the norms of</a:t>
            </a:r>
          </a:p>
          <a:p>
            <a:r>
              <a:rPr lang="en-GB" dirty="0"/>
              <a:t>the indigenous society. Therefore, their </a:t>
            </a:r>
            <a:r>
              <a:rPr lang="en-GB" dirty="0" err="1"/>
              <a:t>identifi</a:t>
            </a:r>
            <a:r>
              <a:rPr lang="en-GB" dirty="0"/>
              <a:t> cation with their parents and the beliefs</a:t>
            </a:r>
          </a:p>
          <a:p>
            <a:r>
              <a:rPr lang="en-GB" dirty="0"/>
              <a:t>and expectations they hold may be at odds with those of their parents and extended</a:t>
            </a:r>
          </a:p>
          <a:p>
            <a:r>
              <a:rPr lang="en-GB" dirty="0"/>
              <a:t>family. This creates stress which may exacerbate any vulnerability for schizophrenia.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7173F-1F0E-2344-BE1E-911B393BB0C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65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Strong ethnic identity acts as a protection against </a:t>
            </a:r>
            <a:r>
              <a:rPr lang="en-GB" dirty="0" err="1"/>
              <a:t>Sz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7173F-1F0E-2344-BE1E-911B393BB0C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760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7173F-1F0E-2344-BE1E-911B393BB0C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82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TBAT explain the social causation hypothesis of </a:t>
            </a:r>
            <a:r>
              <a:rPr lang="en-GB" dirty="0" err="1">
                <a:latin typeface="Arial"/>
                <a:cs typeface="Arial"/>
              </a:rPr>
              <a:t>Sz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Evaluate / Assess one non-biological explanation of </a:t>
            </a:r>
            <a:r>
              <a:rPr lang="en-GB" dirty="0" err="1"/>
              <a:t>Sz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adversity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GB" dirty="0"/>
              <a:t>What are our most basic needs?</a:t>
            </a:r>
            <a:endParaRPr lang="en-US" dirty="0"/>
          </a:p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What impact on mental health might not having access to these needs have on families? Individuals?</a:t>
            </a:r>
          </a:p>
          <a:p>
            <a:pPr marL="227965" indent="-227965"/>
            <a:r>
              <a:rPr lang="en-GB" dirty="0"/>
              <a:t>Why might some people not be able to get access to support for mental health?</a:t>
            </a: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Urbanicity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live in a largely rural area.</a:t>
            </a:r>
          </a:p>
          <a:p>
            <a:r>
              <a:rPr lang="en-GB" b="1" dirty="0">
                <a:solidFill>
                  <a:srgbClr val="0070C0"/>
                </a:solidFill>
              </a:rPr>
              <a:t>What stressors do you get in city life?</a:t>
            </a:r>
          </a:p>
          <a:p>
            <a:r>
              <a:rPr lang="en-GB" dirty="0"/>
              <a:t>Population density in London is </a:t>
            </a:r>
            <a:r>
              <a:rPr lang="en-GB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5,598/km</a:t>
            </a:r>
            <a:r>
              <a:rPr lang="en-GB" b="0" i="0" u="none" strike="noStrike" baseline="30000" dirty="0">
                <a:solidFill>
                  <a:srgbClr val="202124"/>
                </a:solidFill>
                <a:effectLst/>
                <a:latin typeface="Google Sans"/>
              </a:rPr>
              <a:t>2</a:t>
            </a:r>
          </a:p>
          <a:p>
            <a:r>
              <a:rPr lang="en-GB" b="1" dirty="0">
                <a:solidFill>
                  <a:srgbClr val="0070C0"/>
                </a:solidFill>
              </a:rPr>
              <a:t>Population density in Oxfordshire is 264/km2</a:t>
            </a:r>
          </a:p>
          <a:p>
            <a:r>
              <a:rPr lang="en-GB" dirty="0"/>
              <a:t>What impact might this have?</a:t>
            </a:r>
            <a:endParaRPr lang="en-GB" b="0" i="0" u="none" strike="noStrike" baseline="30000" dirty="0">
              <a:solidFill>
                <a:srgbClr val="202124"/>
              </a:solidFill>
              <a:effectLst/>
              <a:latin typeface="Google Sans"/>
            </a:endParaRPr>
          </a:p>
          <a:p>
            <a:endParaRPr lang="en-GB" b="0" i="0" u="none" strike="noStrike" baseline="30000" dirty="0">
              <a:solidFill>
                <a:srgbClr val="202124"/>
              </a:solidFill>
              <a:effectLst/>
              <a:latin typeface="Google Sans"/>
            </a:endParaRPr>
          </a:p>
          <a:p>
            <a:endParaRPr lang="en-GB" dirty="0"/>
          </a:p>
          <a:p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65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isolation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48811"/>
            <a:ext cx="11807687" cy="4351338"/>
          </a:xfrm>
        </p:spPr>
        <p:txBody>
          <a:bodyPr>
            <a:normAutofit/>
          </a:bodyPr>
          <a:lstStyle/>
          <a:p>
            <a:r>
              <a:rPr lang="en-GB" dirty="0"/>
              <a:t>If someone finds contact with others stressful, what might they do?</a:t>
            </a:r>
          </a:p>
          <a:p>
            <a:r>
              <a:rPr lang="en-GB" b="1" dirty="0">
                <a:solidFill>
                  <a:srgbClr val="0070C0"/>
                </a:solidFill>
              </a:rPr>
              <a:t>What impact would that have on behaviour?</a:t>
            </a:r>
            <a:endParaRPr lang="en-GB" dirty="0"/>
          </a:p>
          <a:p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51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Immigration and minority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Being from a minority group increases the risk of </a:t>
            </a:r>
            <a:r>
              <a:rPr lang="en-GB" dirty="0" err="1"/>
              <a:t>Sz</a:t>
            </a:r>
            <a:endParaRPr lang="en-GB" dirty="0"/>
          </a:p>
          <a:p>
            <a:r>
              <a:rPr lang="en-GB" b="1" dirty="0">
                <a:solidFill>
                  <a:srgbClr val="0070C0"/>
                </a:solidFill>
              </a:rPr>
              <a:t>It may be that prejudice and discrimination towards outgroups (rather than a specific ethnicity) is the issue</a:t>
            </a:r>
          </a:p>
          <a:p>
            <a:r>
              <a:rPr lang="en-GB" dirty="0"/>
              <a:t>A 2</a:t>
            </a:r>
            <a:r>
              <a:rPr lang="en-GB" baseline="30000" dirty="0"/>
              <a:t>nd</a:t>
            </a:r>
            <a:r>
              <a:rPr lang="en-GB" dirty="0"/>
              <a:t> generation member of a minority group may be more at risk than a 1</a:t>
            </a:r>
            <a:r>
              <a:rPr lang="en-GB" baseline="30000" dirty="0"/>
              <a:t>st</a:t>
            </a:r>
            <a:r>
              <a:rPr lang="en-GB" dirty="0"/>
              <a:t> generation member – are you British? Are you Pakistani? Are you x/y/z? Which comes first and what impact does that stress have on you?</a:t>
            </a:r>
          </a:p>
          <a:p>
            <a:endParaRPr lang="en-GB" dirty="0"/>
          </a:p>
          <a:p>
            <a:endParaRPr lang="en-GB" dirty="0"/>
          </a:p>
          <a:p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9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defeat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Exposure to hostility (bullying etc.) </a:t>
            </a:r>
            <a:r>
              <a:rPr lang="en-GB" dirty="0">
                <a:sym typeface="Wingdings" pitchFamily="2" charset="2"/>
              </a:rPr>
              <a:t> exclusion  high stress  mental health issues</a:t>
            </a:r>
          </a:p>
          <a:p>
            <a:r>
              <a:rPr lang="en-GB" b="1" dirty="0">
                <a:solidFill>
                  <a:srgbClr val="0070C0"/>
                </a:solidFill>
                <a:sym typeface="Wingdings" pitchFamily="2" charset="2"/>
              </a:rPr>
              <a:t>In one study, dopamine activity increased when an intruder (rat) was placed into a cage with existing residents. The intruder rat also became more submissive.</a:t>
            </a:r>
            <a:endParaRPr lang="en-GB" b="1" dirty="0">
              <a:solidFill>
                <a:srgbClr val="0070C0"/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75039-6C85-2FE4-DEC4-14CE19A7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r>
              <a:rPr lang="en-GB" dirty="0"/>
              <a:t>A03: </a:t>
            </a:r>
            <a:r>
              <a:rPr lang="en-GB" dirty="0" err="1"/>
              <a:t>Vassos</a:t>
            </a:r>
            <a:r>
              <a:rPr lang="en-GB" dirty="0"/>
              <a:t> et al. (2012)</a:t>
            </a:r>
            <a:br>
              <a:rPr lang="en-GB" dirty="0"/>
            </a:br>
            <a:r>
              <a:rPr lang="en-GB" dirty="0"/>
              <a:t>Urbanicity and </a:t>
            </a:r>
            <a:r>
              <a:rPr lang="en-GB" dirty="0" err="1"/>
              <a:t>Sz</a:t>
            </a:r>
            <a:r>
              <a:rPr lang="en-GB" dirty="0"/>
              <a:t> – Meta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0ECFA-6653-89E1-7BCD-1B5317C49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4939" y="1576244"/>
            <a:ext cx="10942122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rgbClr val="0070C0"/>
                </a:solidFill>
              </a:rPr>
              <a:t>Risk of </a:t>
            </a:r>
            <a:r>
              <a:rPr lang="en-GB" b="1" dirty="0" err="1">
                <a:solidFill>
                  <a:srgbClr val="0070C0"/>
                </a:solidFill>
              </a:rPr>
              <a:t>Sz</a:t>
            </a:r>
            <a:r>
              <a:rPr lang="en-GB" b="1" dirty="0">
                <a:solidFill>
                  <a:srgbClr val="0070C0"/>
                </a:solidFill>
              </a:rPr>
              <a:t> in most urban area was </a:t>
            </a:r>
            <a:r>
              <a:rPr lang="en-GB" b="1" i="1" dirty="0">
                <a:solidFill>
                  <a:srgbClr val="0070C0"/>
                </a:solidFill>
              </a:rPr>
              <a:t>2.37</a:t>
            </a:r>
            <a:r>
              <a:rPr lang="en-GB" b="1" dirty="0">
                <a:solidFill>
                  <a:srgbClr val="0070C0"/>
                </a:solidFill>
              </a:rPr>
              <a:t> x higher than for most rural area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bg1"/>
                </a:solidFill>
              </a:rPr>
              <a:t>In other words, someone living in the most urbanised area (city) was over twice as likely to have </a:t>
            </a:r>
            <a:r>
              <a:rPr lang="en-GB" dirty="0" err="1">
                <a:solidFill>
                  <a:schemeClr val="bg1"/>
                </a:solidFill>
              </a:rPr>
              <a:t>Sz</a:t>
            </a:r>
            <a:r>
              <a:rPr lang="en-GB" dirty="0">
                <a:solidFill>
                  <a:schemeClr val="bg1"/>
                </a:solidFill>
              </a:rPr>
              <a:t> than someone living in the most rural area</a:t>
            </a:r>
          </a:p>
        </p:txBody>
      </p:sp>
    </p:spTree>
    <p:extLst>
      <p:ext uri="{BB962C8B-B14F-4D97-AF65-F5344CB8AC3E}">
        <p14:creationId xmlns:p14="http://schemas.microsoft.com/office/powerpoint/2010/main" val="2558955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75039-6C85-2FE4-DEC4-14CE19A7B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A03: </a:t>
            </a:r>
            <a:r>
              <a:rPr lang="en-GB" dirty="0" err="1"/>
              <a:t>Veling</a:t>
            </a:r>
            <a:r>
              <a:rPr lang="en-GB" dirty="0"/>
              <a:t> et al. (2010)</a:t>
            </a:r>
            <a:br>
              <a:rPr lang="en-GB" dirty="0"/>
            </a:br>
            <a:r>
              <a:rPr lang="en-GB" dirty="0"/>
              <a:t>Ethnicity and </a:t>
            </a:r>
            <a:r>
              <a:rPr lang="en-GB" dirty="0" err="1"/>
              <a:t>Sz</a:t>
            </a:r>
            <a:r>
              <a:rPr lang="en-GB" dirty="0"/>
              <a:t> (correlation)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62C4CD2-4AC3-DB70-EB07-A16B0873D5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434610"/>
              </p:ext>
            </p:extLst>
          </p:nvPr>
        </p:nvGraphicFramePr>
        <p:xfrm>
          <a:off x="1523999" y="1549400"/>
          <a:ext cx="9144000" cy="4317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959779203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745103556"/>
                    </a:ext>
                  </a:extLst>
                </a:gridCol>
              </a:tblGrid>
              <a:tr h="555978">
                <a:tc>
                  <a:txBody>
                    <a:bodyPr/>
                    <a:lstStyle/>
                    <a:p>
                      <a:r>
                        <a:rPr lang="en-GB" sz="2800" dirty="0"/>
                        <a:t>More chance of </a:t>
                      </a:r>
                      <a:r>
                        <a:rPr lang="en-GB" sz="2800" dirty="0" err="1"/>
                        <a:t>Sz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Less chance of </a:t>
                      </a:r>
                      <a:r>
                        <a:rPr lang="en-GB" sz="2800" dirty="0" err="1"/>
                        <a:t>Sz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617296"/>
                  </a:ext>
                </a:extLst>
              </a:tr>
              <a:tr h="3761032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Marginalised group</a:t>
                      </a:r>
                    </a:p>
                    <a:p>
                      <a:endParaRPr lang="en-GB" sz="2400" b="1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(weak national + ethnic identity)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Assimilated 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(strong </a:t>
                      </a:r>
                      <a:r>
                        <a:rPr lang="en-GB" sz="2400" dirty="0" err="1"/>
                        <a:t>nat</a:t>
                      </a:r>
                      <a:r>
                        <a:rPr lang="en-GB" sz="2400" dirty="0"/>
                        <a:t>, weak ethnic identity)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Integrated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(strong national + ethnic identity)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Separated</a:t>
                      </a:r>
                    </a:p>
                    <a:p>
                      <a:endParaRPr lang="en-GB" sz="2400" b="1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(weak </a:t>
                      </a:r>
                      <a:r>
                        <a:rPr lang="en-GB" sz="2400" b="1" dirty="0" err="1">
                          <a:solidFill>
                            <a:srgbClr val="0070C0"/>
                          </a:solidFill>
                        </a:rPr>
                        <a:t>nat</a:t>
                      </a:r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, strong ethnic identity)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23059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E05E949-7CAF-A6FD-02C5-39A59264B2DA}"/>
              </a:ext>
            </a:extLst>
          </p:cNvPr>
          <p:cNvSpPr/>
          <p:nvPr/>
        </p:nvSpPr>
        <p:spPr>
          <a:xfrm>
            <a:off x="1524001" y="2137558"/>
            <a:ext cx="4441371" cy="1377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MARGINALISED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1969303-6A30-8F3E-F7CD-7E803C577878}"/>
              </a:ext>
            </a:extLst>
          </p:cNvPr>
          <p:cNvSpPr/>
          <p:nvPr/>
        </p:nvSpPr>
        <p:spPr>
          <a:xfrm>
            <a:off x="1523999" y="3608120"/>
            <a:ext cx="4441371" cy="1377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ASSIMILATED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425CF4C-CF6C-286D-542C-83577FCA4C09}"/>
              </a:ext>
            </a:extLst>
          </p:cNvPr>
          <p:cNvSpPr/>
          <p:nvPr/>
        </p:nvSpPr>
        <p:spPr>
          <a:xfrm>
            <a:off x="6096000" y="2148444"/>
            <a:ext cx="4441371" cy="13666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INTEGRATED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1AA5419-BED4-C0FA-5D2D-0E80BB8AB51F}"/>
              </a:ext>
            </a:extLst>
          </p:cNvPr>
          <p:cNvSpPr/>
          <p:nvPr/>
        </p:nvSpPr>
        <p:spPr>
          <a:xfrm>
            <a:off x="6096000" y="3619006"/>
            <a:ext cx="4441371" cy="13666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SEPARATED</a:t>
            </a:r>
          </a:p>
        </p:txBody>
      </p:sp>
    </p:spTree>
    <p:extLst>
      <p:ext uri="{BB962C8B-B14F-4D97-AF65-F5344CB8AC3E}">
        <p14:creationId xmlns:p14="http://schemas.microsoft.com/office/powerpoint/2010/main" val="292971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causation notes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7710CE2-4971-9D7B-32F8-C16433DC55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546436"/>
              </p:ext>
            </p:extLst>
          </p:nvPr>
        </p:nvGraphicFramePr>
        <p:xfrm>
          <a:off x="1737755" y="1549399"/>
          <a:ext cx="881149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1135">
                  <a:extLst>
                    <a:ext uri="{9D8B030D-6E8A-4147-A177-3AD203B41FA5}">
                      <a16:colId xmlns:a16="http://schemas.microsoft.com/office/drawing/2014/main" val="4149757287"/>
                    </a:ext>
                  </a:extLst>
                </a:gridCol>
                <a:gridCol w="4780357">
                  <a:extLst>
                    <a:ext uri="{9D8B030D-6E8A-4147-A177-3AD203B41FA5}">
                      <a16:colId xmlns:a16="http://schemas.microsoft.com/office/drawing/2014/main" val="4133129460"/>
                    </a:ext>
                  </a:extLst>
                </a:gridCol>
              </a:tblGrid>
              <a:tr h="433483">
                <a:tc>
                  <a:txBody>
                    <a:bodyPr/>
                    <a:lstStyle/>
                    <a:p>
                      <a:r>
                        <a:rPr lang="en-GB" sz="2400" dirty="0"/>
                        <a:t>A01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099416"/>
                  </a:ext>
                </a:extLst>
              </a:tr>
              <a:tr h="748203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Social adversity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General: competing explanation from MZ/DZ twins/biology (-)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039752"/>
                  </a:ext>
                </a:extLst>
              </a:tr>
              <a:tr h="1389520">
                <a:tc>
                  <a:txBody>
                    <a:bodyPr/>
                    <a:lstStyle/>
                    <a:p>
                      <a:r>
                        <a:rPr lang="en-GB" sz="2400" dirty="0"/>
                        <a:t>Urbanicity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Vassos</a:t>
                      </a:r>
                      <a:r>
                        <a:rPr lang="en-GB" sz="2400" dirty="0"/>
                        <a:t> et al. (2012) meta-analysis (+)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b="1" dirty="0"/>
                        <a:t>competing arguments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>
                          <a:sym typeface="Wingdings" pitchFamily="2" charset="2"/>
                        </a:rPr>
                        <a:t> correlation and social drift (-)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811895"/>
                  </a:ext>
                </a:extLst>
              </a:tr>
              <a:tr h="433483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Social isolation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575833"/>
                  </a:ext>
                </a:extLst>
              </a:tr>
              <a:tr h="433483">
                <a:tc>
                  <a:txBody>
                    <a:bodyPr/>
                    <a:lstStyle/>
                    <a:p>
                      <a:r>
                        <a:rPr lang="en-GB" sz="2400" dirty="0"/>
                        <a:t>Immigration + minority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Veling</a:t>
                      </a:r>
                      <a:r>
                        <a:rPr lang="en-GB" sz="2400" dirty="0"/>
                        <a:t> et al. (2010) (+)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466660"/>
                  </a:ext>
                </a:extLst>
              </a:tr>
              <a:tr h="433483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</a:rPr>
                        <a:t>Application to treatment (+)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908552"/>
                  </a:ext>
                </a:extLst>
              </a:tr>
              <a:tr h="433483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Social defeat alternative theory (-)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07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767653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y-Powerpoint-template-VL" id="{DA715638-3726-8D46-B14A-C9B680A9C0BD}" vid="{1B3949B1-A970-BD46-AFFE-8C3C259F3F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d89ce95-d1b6-4d5e-b677-7cca411aa0d9"/>
  </ds:schemaRefs>
</ds:datastoreItem>
</file>

<file path=customXml/itemProps3.xml><?xml version="1.0" encoding="utf-8"?>
<ds:datastoreItem xmlns:ds="http://schemas.openxmlformats.org/officeDocument/2006/customXml" ds:itemID="{DEFAD31B-C1B3-4BE5-A94C-AC6E2D260B54}"/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59</TotalTime>
  <Words>774</Words>
  <Application>Microsoft Macintosh PowerPoint</Application>
  <PresentationFormat>Widescreen</PresentationFormat>
  <Paragraphs>98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Google Sans</vt:lpstr>
      <vt:lpstr>Wingdings</vt:lpstr>
      <vt:lpstr>Wallingford Trust Theme</vt:lpstr>
      <vt:lpstr>TBAT explain the social causation hypothesis of Sz</vt:lpstr>
      <vt:lpstr>Social adversity</vt:lpstr>
      <vt:lpstr>Urbanicity</vt:lpstr>
      <vt:lpstr>Social isolation</vt:lpstr>
      <vt:lpstr>Immigration and minority status</vt:lpstr>
      <vt:lpstr>Social defeat hypothesis</vt:lpstr>
      <vt:lpstr>A03: Vassos et al. (2012) Urbanicity and Sz – Meta analysis</vt:lpstr>
      <vt:lpstr>A03: Veling et al. (2010) Ethnicity and Sz (correlation) </vt:lpstr>
      <vt:lpstr>Social causation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TBAT explain the social causation hypothesis of Sz</dc:title>
  <dc:creator>Vernon Leigh</dc:creator>
  <cp:lastModifiedBy>Vernon Leigh</cp:lastModifiedBy>
  <cp:revision>3</cp:revision>
  <dcterms:created xsi:type="dcterms:W3CDTF">2023-10-08T15:58:06Z</dcterms:created>
  <dcterms:modified xsi:type="dcterms:W3CDTF">2024-10-08T15:16:10Z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