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56" r:id="rId5"/>
    <p:sldId id="313" r:id="rId6"/>
    <p:sldId id="315" r:id="rId7"/>
    <p:sldId id="316" r:id="rId8"/>
    <p:sldId id="320" r:id="rId9"/>
    <p:sldId id="317" r:id="rId10"/>
    <p:sldId id="318" r:id="rId11"/>
    <p:sldId id="319" r:id="rId12"/>
    <p:sldId id="321" r:id="rId13"/>
    <p:sldId id="322" r:id="rId14"/>
    <p:sldId id="31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A556631-BAE7-4165-B80F-235F5992E2C3}">
          <p14:sldIdLst>
            <p14:sldId id="256"/>
            <p14:sldId id="313"/>
            <p14:sldId id="315"/>
            <p14:sldId id="316"/>
            <p14:sldId id="320"/>
            <p14:sldId id="317"/>
            <p14:sldId id="318"/>
            <p14:sldId id="319"/>
            <p14:sldId id="321"/>
            <p14:sldId id="322"/>
            <p14:sldId id="31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465A"/>
    <a:srgbClr val="E5F3FF"/>
    <a:srgbClr val="E6EEFF"/>
    <a:srgbClr val="282E3C"/>
    <a:srgbClr val="FEE9A4"/>
    <a:srgbClr val="B9C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931841-529D-894D-9891-A134237F97EB}" v="8" dt="2024-10-12T12:47:18.4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45"/>
    <p:restoredTop sz="94655"/>
  </p:normalViewPr>
  <p:slideViewPr>
    <p:cSldViewPr snapToGrid="0">
      <p:cViewPr varScale="1">
        <p:scale>
          <a:sx n="102" d="100"/>
          <a:sy n="102" d="100"/>
        </p:scale>
        <p:origin x="216" y="2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F5910-7042-44B9-AC4A-19A370CC117D}" type="datetimeFigureOut">
              <a:t>10/12/24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0D7AD-9075-4D10-B96D-403127EEB7A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261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On whiteboards:</a:t>
            </a:r>
          </a:p>
          <a:p>
            <a:r>
              <a:rPr lang="en-US" b="1" dirty="0">
                <a:solidFill>
                  <a:srgbClr val="0070C0"/>
                </a:solidFill>
              </a:rPr>
              <a:t>Rigid thinking</a:t>
            </a:r>
          </a:p>
          <a:p>
            <a:r>
              <a:rPr lang="en-US" dirty="0"/>
              <a:t>Obedience without questioning</a:t>
            </a:r>
          </a:p>
          <a:p>
            <a:r>
              <a:rPr lang="en-US" b="1" dirty="0">
                <a:solidFill>
                  <a:srgbClr val="0070C0"/>
                </a:solidFill>
              </a:rPr>
              <a:t>Intolerance of minority groups or out-groups</a:t>
            </a:r>
          </a:p>
          <a:p>
            <a:r>
              <a:rPr lang="en-US" dirty="0"/>
              <a:t>Aggression towards ‘weak’ or ‘deviant’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0D7AD-9075-4D10-B96D-403127EEB7A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035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Put categories onto whiteboards – what can they remember?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0D7AD-9075-4D10-B96D-403127EEB7A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567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44D389-1172-F1EC-E595-A130A52868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D777380-171A-CB43-AC15-26020FE2833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9CC98CB-74C7-8479-6FC4-27664263E0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Emphasise link to where authoritarian personality comes from and how it develops. UC – not aware this is happening to us in childhood and why we behave the way we do in adulthood2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B904DD-0029-F62C-21E8-4F99732798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0D7AD-9075-4D10-B96D-403127EEB7A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341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B97213-EC4D-FC5B-018E-FA9EA6DC3B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80D9F9D-8017-E49B-2FA1-CD78483CBF2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8F01D40-C69D-58A6-467B-10E0F91599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Emphasise link to where authoritarian personality comes from and how it develops. UC – not aware this is happening to us in childhood and why we behave the way we do in adulthood2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DB9146-3071-BD64-A72D-8D61E4625F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0D7AD-9075-4D10-B96D-403127EEB7A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0575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B6F330-940B-5233-5B10-B0D7660A54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892F27F-7CBC-4D41-56D2-EF4E07A5D49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B677CEB-3A4E-502F-F0E4-4B12DF4C31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What does this show? Positive correlation as AS goes up, so does PA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E2878F-1146-5C88-CFFB-2ACE2110AF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0D7AD-9075-4D10-B96D-403127EEB7A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703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100141"/>
            <a:ext cx="10515600" cy="2852737"/>
          </a:xfrm>
        </p:spPr>
        <p:txBody>
          <a:bodyPr anchor="ctr" anchorCtr="0"/>
          <a:lstStyle>
            <a:lvl1pPr marL="0" indent="0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395341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3D465A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975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5F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54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70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 anchorCtr="0"/>
          <a:lstStyle>
            <a:lvl1pPr marL="0" indent="0" algn="l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1331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116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861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475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768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tabLst/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169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E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164490"/>
            <a:ext cx="12192000" cy="714375"/>
          </a:xfrm>
          <a:prstGeom prst="rect">
            <a:avLst/>
          </a:prstGeom>
          <a:solidFill>
            <a:srgbClr val="3D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  <a:prstGeom prst="rect">
            <a:avLst/>
          </a:prstGeom>
          <a:solidFill>
            <a:srgbClr val="FEE9A4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4881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8357" y="6220268"/>
            <a:ext cx="2143849" cy="5788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1899" y="6244282"/>
            <a:ext cx="744440" cy="55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4662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4" r:id="rId3"/>
    <p:sldLayoutId id="2147483661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marL="541338" indent="0" algn="l" defTabSz="914377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3D465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lang="en-US" sz="3200" b="0" i="0" u="none" strike="noStrike" kern="1200" cap="none" dirty="0" smtClean="0">
          <a:solidFill>
            <a:srgbClr val="282E3C"/>
          </a:solidFill>
          <a:latin typeface="Calibri"/>
          <a:ea typeface="+mn-ea"/>
          <a:cs typeface="Calibri"/>
          <a:sym typeface="Calibri"/>
        </a:defRPr>
      </a:lvl1pPr>
      <a:lvl2pPr marL="685783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4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Authoritarian Personality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8E3E53-4CAC-496D-AF83-934D8D6DE0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585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17C32F-30A1-C874-DDD5-69A6C2454C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0E595-A6C8-9D7D-BC8D-365337623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Adorno et al. (1950) - research</a:t>
            </a:r>
          </a:p>
        </p:txBody>
      </p:sp>
      <p:pic>
        <p:nvPicPr>
          <p:cNvPr id="7" name="Content Placeholder 6" descr="A graph with blue crosses&#10;&#10;Description automatically generated">
            <a:extLst>
              <a:ext uri="{FF2B5EF4-FFF2-40B4-BE49-F238E27FC236}">
                <a16:creationId xmlns:a16="http://schemas.microsoft.com/office/drawing/2014/main" id="{2463AC3B-0296-2904-20F7-EB2CE08A75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17506" cy="6860719"/>
          </a:xfrm>
        </p:spPr>
      </p:pic>
    </p:spTree>
    <p:extLst>
      <p:ext uri="{BB962C8B-B14F-4D97-AF65-F5344CB8AC3E}">
        <p14:creationId xmlns:p14="http://schemas.microsoft.com/office/powerpoint/2010/main" val="717201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761BB2-DA51-0134-7605-DB934F7D62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111D1-0A80-CF2C-0FE1-51C4DDAD4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of dispositional explanation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857A9-762E-4125-D1A7-45ED64142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Complete the A3 evaluation sheet</a:t>
            </a:r>
          </a:p>
          <a:p>
            <a:r>
              <a:rPr lang="en-US" dirty="0"/>
              <a:t>Remember – A03 is worth </a:t>
            </a:r>
            <a:r>
              <a:rPr lang="en-US" b="1" dirty="0"/>
              <a:t>more (10 A03, 6 A01)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715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C67FD-BB5A-08EA-5C2D-E80596FA6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Levels of explanation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181D1-EAB6-D64D-D7D6-2FB661FA4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>
                <a:solidFill>
                  <a:srgbClr val="0070C0"/>
                </a:solidFill>
              </a:rPr>
              <a:t>Situational </a:t>
            </a:r>
            <a:r>
              <a:rPr lang="en-US" b="1" dirty="0">
                <a:solidFill>
                  <a:srgbClr val="0070C0"/>
                </a:solidFill>
              </a:rPr>
              <a:t>– environment, social roles, obedience to legitimate (if destructive) authority</a:t>
            </a:r>
          </a:p>
          <a:p>
            <a:r>
              <a:rPr lang="en-US"/>
              <a:t>Dispositional </a:t>
            </a:r>
            <a:r>
              <a:rPr lang="en-US" dirty="0"/>
              <a:t>– the personality of an individual</a:t>
            </a:r>
          </a:p>
        </p:txBody>
      </p:sp>
    </p:spTree>
    <p:extLst>
      <p:ext uri="{BB962C8B-B14F-4D97-AF65-F5344CB8AC3E}">
        <p14:creationId xmlns:p14="http://schemas.microsoft.com/office/powerpoint/2010/main" val="1192327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7B843E-EF25-E3F0-9B99-5C43CF3A7D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59B15-C796-E8EB-38A8-8BFA4002A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Authoritarian Personality -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A9498-78B2-7C22-19C3-A23FB9EAC4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Strict obedience to authority</a:t>
            </a:r>
          </a:p>
          <a:p>
            <a:r>
              <a:rPr lang="en-US" dirty="0"/>
              <a:t>Adherence to traditional values (e.g., family)</a:t>
            </a:r>
          </a:p>
          <a:p>
            <a:endParaRPr lang="en-US" dirty="0"/>
          </a:p>
          <a:p>
            <a:r>
              <a:rPr lang="en-US" dirty="0"/>
              <a:t>The concept came from Adorno et al. (1950) who wanted to understand prejudice and authoritarian </a:t>
            </a:r>
            <a:r>
              <a:rPr lang="en-US" dirty="0" err="1"/>
              <a:t>behaviour</a:t>
            </a:r>
            <a:r>
              <a:rPr lang="en-US" dirty="0"/>
              <a:t> (i.e., Germany in WWII)</a:t>
            </a:r>
          </a:p>
        </p:txBody>
      </p:sp>
    </p:spTree>
    <p:extLst>
      <p:ext uri="{BB962C8B-B14F-4D97-AF65-F5344CB8AC3E}">
        <p14:creationId xmlns:p14="http://schemas.microsoft.com/office/powerpoint/2010/main" val="3191185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B5BC96-C0EB-3AFE-E1CC-F1DEE79192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F2BFA-D247-FAB9-21DA-E0F535D3D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Authoritarian Personality -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CBC81-710A-EE0C-DE76-EA023E856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Rigid thinking</a:t>
            </a:r>
          </a:p>
          <a:p>
            <a:r>
              <a:rPr lang="en-US" dirty="0"/>
              <a:t>Obedience without questioning</a:t>
            </a:r>
          </a:p>
          <a:p>
            <a:r>
              <a:rPr lang="en-US" b="1" dirty="0">
                <a:solidFill>
                  <a:srgbClr val="0070C0"/>
                </a:solidFill>
              </a:rPr>
              <a:t>Intolerance of minority groups or out-groups</a:t>
            </a:r>
          </a:p>
          <a:p>
            <a:r>
              <a:rPr lang="en-US" dirty="0"/>
              <a:t>Aggression towards ‘weak’ or ‘deviant’</a:t>
            </a:r>
          </a:p>
        </p:txBody>
      </p:sp>
    </p:spTree>
    <p:extLst>
      <p:ext uri="{BB962C8B-B14F-4D97-AF65-F5344CB8AC3E}">
        <p14:creationId xmlns:p14="http://schemas.microsoft.com/office/powerpoint/2010/main" val="3054296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D07AE1-7295-BB96-C38A-EF0CCA9F8C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00340-AFD1-4B6B-23BF-B635B49E0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Authoritarian Personality – features -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29BCE-2893-215C-81B5-70206EF12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What makes him authoritarian?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D0A929-DF82-2133-069D-D5C676AFD3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5732" y="2498535"/>
            <a:ext cx="7500950" cy="3624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930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43A6C6-82FA-FB46-E4D9-DA7EC7633C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0EB3E-1FC6-D211-8D03-0C5339D48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Authoritarian Personality - origins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05B5F-1B3E-B227-6C61-05FF9D190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Childhood parenting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Strict discipline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High expectations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Severe criticism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Conditional love based on </a:t>
            </a:r>
            <a:r>
              <a:rPr lang="en-US" b="1" dirty="0" err="1">
                <a:solidFill>
                  <a:srgbClr val="0070C0"/>
                </a:solidFill>
              </a:rPr>
              <a:t>behaviour</a:t>
            </a:r>
            <a:endParaRPr lang="en-US" b="1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Emotional impact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Resentment and hostility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Expression of feelings is repressed to avoid punishment</a:t>
            </a:r>
          </a:p>
          <a:p>
            <a:r>
              <a:rPr lang="en-US" b="1" dirty="0">
                <a:solidFill>
                  <a:srgbClr val="0070C0"/>
                </a:solidFill>
              </a:rPr>
              <a:t>Scapegoating </a:t>
            </a:r>
            <a:r>
              <a:rPr lang="en-US" b="1" dirty="0" err="1">
                <a:solidFill>
                  <a:srgbClr val="0070C0"/>
                </a:solidFill>
              </a:rPr>
              <a:t>behaviour</a:t>
            </a:r>
            <a:endParaRPr lang="en-US" b="1" dirty="0">
              <a:solidFill>
                <a:srgbClr val="0070C0"/>
              </a:solidFill>
            </a:endParaRP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Anger and hostility – displaced onto weaker individuals </a:t>
            </a:r>
            <a:r>
              <a:rPr lang="en-US" b="1" dirty="0">
                <a:solidFill>
                  <a:srgbClr val="0070C0"/>
                </a:solidFill>
                <a:sym typeface="Wingdings" pitchFamily="2" charset="2"/>
              </a:rPr>
              <a:t> prejudice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988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9C6D69-CF63-0A96-C37D-876C5484A8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1201D-2BC9-3E8A-7A4B-E4B37BB89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Authoritarian Personality – origins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52717-2310-9D17-CEB0-AED593962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Childhood parenting</a:t>
            </a:r>
          </a:p>
          <a:p>
            <a:r>
              <a:rPr lang="en-US" dirty="0">
                <a:solidFill>
                  <a:schemeClr val="bg1"/>
                </a:solidFill>
              </a:rPr>
              <a:t>Emotional impact</a:t>
            </a:r>
          </a:p>
          <a:p>
            <a:r>
              <a:rPr lang="en-US" b="1" dirty="0">
                <a:solidFill>
                  <a:srgbClr val="0070C0"/>
                </a:solidFill>
              </a:rPr>
              <a:t>Scapegoating </a:t>
            </a:r>
            <a:r>
              <a:rPr lang="en-US" b="1" dirty="0" err="1">
                <a:solidFill>
                  <a:srgbClr val="0070C0"/>
                </a:solidFill>
              </a:rPr>
              <a:t>behaviour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337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6868A9-8AB6-3BF1-6154-633864FE1F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54E60-874B-4F57-3914-5774E1D0C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Psychodynamic Explanation of </a:t>
            </a:r>
            <a:r>
              <a:rPr lang="en-US" dirty="0" err="1"/>
              <a:t>Behaviour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85513-1FCA-DA86-BD82-C0ECE5159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Early childhood experience</a:t>
            </a:r>
          </a:p>
          <a:p>
            <a:r>
              <a:rPr lang="en-GB" dirty="0">
                <a:solidFill>
                  <a:schemeClr val="bg1"/>
                </a:solidFill>
              </a:rPr>
              <a:t>Defence mechanisms (repression, displacement)</a:t>
            </a:r>
          </a:p>
          <a:p>
            <a:r>
              <a:rPr lang="en-GB" b="1" dirty="0">
                <a:solidFill>
                  <a:srgbClr val="0070C0"/>
                </a:solidFill>
              </a:rPr>
              <a:t>Influence of unconscious mind</a:t>
            </a:r>
          </a:p>
        </p:txBody>
      </p:sp>
    </p:spTree>
    <p:extLst>
      <p:ext uri="{BB962C8B-B14F-4D97-AF65-F5344CB8AC3E}">
        <p14:creationId xmlns:p14="http://schemas.microsoft.com/office/powerpoint/2010/main" val="175966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9A31D5-C815-29FA-9F25-B7BB7C2DE8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213B8-89A5-DAB2-F5F6-1A9E26CED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Adorno et al. (1950) -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210E2-1A97-79D0-5620-A3F32CFCE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2000 middle-class, Americans</a:t>
            </a:r>
          </a:p>
          <a:p>
            <a:r>
              <a:rPr lang="en-GB" b="1" dirty="0">
                <a:solidFill>
                  <a:schemeClr val="bg1"/>
                </a:solidFill>
              </a:rPr>
              <a:t>F-scale – measured authoritarianism</a:t>
            </a:r>
          </a:p>
          <a:p>
            <a:r>
              <a:rPr lang="en-GB" b="1" dirty="0">
                <a:solidFill>
                  <a:srgbClr val="0070C0"/>
                </a:solidFill>
              </a:rPr>
              <a:t>Pts with high F-scores:</a:t>
            </a:r>
          </a:p>
          <a:p>
            <a:pPr lvl="1"/>
            <a:r>
              <a:rPr lang="en-GB" b="1" dirty="0">
                <a:solidFill>
                  <a:srgbClr val="0070C0"/>
                </a:solidFill>
                <a:sym typeface="Wingdings" pitchFamily="2" charset="2"/>
              </a:rPr>
              <a:t>identified with ‘strong’ people</a:t>
            </a:r>
          </a:p>
          <a:p>
            <a:pPr lvl="1"/>
            <a:r>
              <a:rPr lang="en-GB" b="1" dirty="0">
                <a:solidFill>
                  <a:srgbClr val="0070C0"/>
                </a:solidFill>
                <a:sym typeface="Wingdings" pitchFamily="2" charset="2"/>
              </a:rPr>
              <a:t>Contempt for the ‘weak’</a:t>
            </a:r>
          </a:p>
          <a:p>
            <a:pPr lvl="1"/>
            <a:r>
              <a:rPr lang="en-GB" b="1" dirty="0">
                <a:solidFill>
                  <a:srgbClr val="0070C0"/>
                </a:solidFill>
                <a:sym typeface="Wingdings" pitchFamily="2" charset="2"/>
              </a:rPr>
              <a:t>Very status conscious</a:t>
            </a:r>
          </a:p>
          <a:p>
            <a:pPr lvl="1"/>
            <a:r>
              <a:rPr lang="en-GB" b="1" dirty="0">
                <a:solidFill>
                  <a:srgbClr val="0070C0"/>
                </a:solidFill>
                <a:sym typeface="Wingdings" pitchFamily="2" charset="2"/>
              </a:rPr>
              <a:t>Black and white thinking</a:t>
            </a:r>
          </a:p>
        </p:txBody>
      </p:sp>
    </p:spTree>
    <p:extLst>
      <p:ext uri="{BB962C8B-B14F-4D97-AF65-F5344CB8AC3E}">
        <p14:creationId xmlns:p14="http://schemas.microsoft.com/office/powerpoint/2010/main" val="959695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Wallingford Trust Theme">
  <a:themeElements>
    <a:clrScheme name="Custom 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2D1EFF"/>
      </a:hlink>
      <a:folHlink>
        <a:srgbClr val="A5A5A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allingford School" id="{1F5A48F2-067F-E64B-81E9-545D9188E1FD}" vid="{5FE0E4AB-C73B-C841-8BA7-B3CAFFD3DC3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13A59EB86685459DDDBAE59B64CC04" ma:contentTypeVersion="16" ma:contentTypeDescription="Create a new document." ma:contentTypeScope="" ma:versionID="6a38786f8e2aaf5b42fd041ecf443b31">
  <xsd:schema xmlns:xsd="http://www.w3.org/2001/XMLSchema" xmlns:xs="http://www.w3.org/2001/XMLSchema" xmlns:p="http://schemas.microsoft.com/office/2006/metadata/properties" xmlns:ns2="ad89ce95-d1b6-4d5e-b677-7cca411aa0d9" xmlns:ns3="506e4013-1c0c-4111-9426-d4a345a2e8ca" targetNamespace="http://schemas.microsoft.com/office/2006/metadata/properties" ma:root="true" ma:fieldsID="986066f503c7bf9b86526db2f960ee1c" ns2:_="" ns3:_="">
    <xsd:import namespace="ad89ce95-d1b6-4d5e-b677-7cca411aa0d9"/>
    <xsd:import namespace="506e4013-1c0c-4111-9426-d4a345a2e8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9ce95-d1b6-4d5e-b677-7cca411aa0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ad0ac55-8370-45de-8d35-391d2d0534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e4013-1c0c-4111-9426-d4a345a2e8c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2c15fa1e-c926-42ca-bfe6-b20ae44258bd}" ma:internalName="TaxCatchAll" ma:showField="CatchAllData" ma:web="506e4013-1c0c-4111-9426-d4a345a2e8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06e4013-1c0c-4111-9426-d4a345a2e8ca" xsi:nil="true"/>
    <lcf76f155ced4ddcb4097134ff3c332f xmlns="ad89ce95-d1b6-4d5e-b677-7cca411aa0d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F3CA279-5655-44E2-A66F-1A4D5E8BE68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6D59CC1-EEC4-4927-AC8D-772A723945A9}">
  <ds:schemaRefs>
    <ds:schemaRef ds:uri="506e4013-1c0c-4111-9426-d4a345a2e8ca"/>
    <ds:schemaRef ds:uri="ad89ce95-d1b6-4d5e-b677-7cca411aa0d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8B915B7-7113-480F-8E5E-ABD570CB814B}">
  <ds:schemaRefs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schemas.microsoft.com/office/2006/documentManagement/types"/>
    <ds:schemaRef ds:uri="506e4013-1c0c-4111-9426-d4a345a2e8ca"/>
    <ds:schemaRef ds:uri="http://purl.org/dc/terms/"/>
    <ds:schemaRef ds:uri="http://schemas.microsoft.com/office/infopath/2007/PartnerControls"/>
    <ds:schemaRef ds:uri="ad89ce95-d1b6-4d5e-b677-7cca411aa0d9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Wallingford Trust Theme</Template>
  <TotalTime>57</TotalTime>
  <Words>379</Words>
  <Application>Microsoft Macintosh PowerPoint</Application>
  <PresentationFormat>Widescreen</PresentationFormat>
  <Paragraphs>61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Wallingford Trust Theme</vt:lpstr>
      <vt:lpstr>The Authoritarian Personality</vt:lpstr>
      <vt:lpstr>Levels of explanation</vt:lpstr>
      <vt:lpstr>The Authoritarian Personality - definition</vt:lpstr>
      <vt:lpstr>The Authoritarian Personality - features</vt:lpstr>
      <vt:lpstr>The Authoritarian Personality – features - review</vt:lpstr>
      <vt:lpstr>The Authoritarian Personality - origins</vt:lpstr>
      <vt:lpstr>The Authoritarian Personality – origins review</vt:lpstr>
      <vt:lpstr>Psychodynamic Explanation of Behaviour</vt:lpstr>
      <vt:lpstr>Adorno et al. (1950) - research</vt:lpstr>
      <vt:lpstr>Adorno et al. (1950) - research</vt:lpstr>
      <vt:lpstr>Evaluation of dispositional explanation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Vernon Leigh</dc:creator>
  <cp:lastModifiedBy>Vernon Leigh</cp:lastModifiedBy>
  <cp:revision>1</cp:revision>
  <dcterms:created xsi:type="dcterms:W3CDTF">2024-10-12T11:49:42Z</dcterms:created>
  <dcterms:modified xsi:type="dcterms:W3CDTF">2024-10-12T12:47:25Z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0x010100EC13A59EB86685459DDDBAE59B64CC04</vt:lpwstr>
  </property>
  <property fmtid="{D5CDD505-2E9C-101B-9397-08002B2CF9AE}" pid="3" name="MediaServiceImageTags">
    <vt:lpwstr/>
  </property>
</Properties>
</file>