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1" r:id="rId7"/>
    <p:sldId id="25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CDC9B-DAEB-444D-BB01-728D7E7B905E}" v="57" dt="2024-10-22T12:31:19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796" autoAdjust="0"/>
    <p:restoredTop sz="96259"/>
  </p:normalViewPr>
  <p:slideViewPr>
    <p:cSldViewPr snapToGrid="0">
      <p:cViewPr varScale="1">
        <p:scale>
          <a:sx n="123" d="100"/>
          <a:sy n="123" d="100"/>
        </p:scale>
        <p:origin x="2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160CDC9B-DAEB-444D-BB01-728D7E7B905E}"/>
    <pc:docChg chg="modSld">
      <pc:chgData name="Vernon Leigh" userId="918c6f39-c291-430c-ba7b-2773449ea29a" providerId="ADAL" clId="{160CDC9B-DAEB-444D-BB01-728D7E7B905E}" dt="2024-10-22T12:31:19.452" v="56" actId="20577"/>
      <pc:docMkLst>
        <pc:docMk/>
      </pc:docMkLst>
      <pc:sldChg chg="modSp modAnim">
        <pc:chgData name="Vernon Leigh" userId="918c6f39-c291-430c-ba7b-2773449ea29a" providerId="ADAL" clId="{160CDC9B-DAEB-444D-BB01-728D7E7B905E}" dt="2024-10-22T12:31:19.452" v="56" actId="20577"/>
        <pc:sldMkLst>
          <pc:docMk/>
          <pc:sldMk cId="3582381924" sldId="267"/>
        </pc:sldMkLst>
        <pc:spChg chg="mod">
          <ac:chgData name="Vernon Leigh" userId="918c6f39-c291-430c-ba7b-2773449ea29a" providerId="ADAL" clId="{160CDC9B-DAEB-444D-BB01-728D7E7B905E}" dt="2024-10-22T12:31:19.452" v="56" actId="20577"/>
          <ac:spMkLst>
            <pc:docMk/>
            <pc:sldMk cId="3582381924" sldId="267"/>
            <ac:spMk id="3" creationId="{D3E0880C-8349-1CF8-33D9-A6B0C0FA9793}"/>
          </ac:spMkLst>
        </pc:spChg>
      </pc:sldChg>
    </pc:docChg>
  </pc:docChgLst>
  <pc:docChgLst>
    <pc:chgData name="Vernon Leigh" userId="918c6f39-c291-430c-ba7b-2773449ea29a" providerId="ADAL" clId="{594E1C14-8789-8E45-9D43-21CAB4750FAB}"/>
    <pc:docChg chg="undo custSel modSld">
      <pc:chgData name="Vernon Leigh" userId="918c6f39-c291-430c-ba7b-2773449ea29a" providerId="ADAL" clId="{594E1C14-8789-8E45-9D43-21CAB4750FAB}" dt="2023-07-16T10:32:06.836" v="4" actId="20577"/>
      <pc:docMkLst>
        <pc:docMk/>
      </pc:docMkLst>
      <pc:sldChg chg="modSp mod">
        <pc:chgData name="Vernon Leigh" userId="918c6f39-c291-430c-ba7b-2773449ea29a" providerId="ADAL" clId="{594E1C14-8789-8E45-9D43-21CAB4750FAB}" dt="2023-07-16T10:29:50.268" v="1" actId="14734"/>
        <pc:sldMkLst>
          <pc:docMk/>
          <pc:sldMk cId="400637435" sldId="266"/>
        </pc:sldMkLst>
        <pc:graphicFrameChg chg="modGraphic">
          <ac:chgData name="Vernon Leigh" userId="918c6f39-c291-430c-ba7b-2773449ea29a" providerId="ADAL" clId="{594E1C14-8789-8E45-9D43-21CAB4750FAB}" dt="2023-07-16T10:29:50.268" v="1" actId="14734"/>
          <ac:graphicFrameMkLst>
            <pc:docMk/>
            <pc:sldMk cId="400637435" sldId="266"/>
            <ac:graphicFrameMk id="6" creationId="{E831B5EA-1106-ECCA-9155-0B576B62E37F}"/>
          </ac:graphicFrameMkLst>
        </pc:graphicFrameChg>
      </pc:sldChg>
      <pc:sldChg chg="modSp">
        <pc:chgData name="Vernon Leigh" userId="918c6f39-c291-430c-ba7b-2773449ea29a" providerId="ADAL" clId="{594E1C14-8789-8E45-9D43-21CAB4750FAB}" dt="2023-07-16T10:32:06.836" v="4" actId="20577"/>
        <pc:sldMkLst>
          <pc:docMk/>
          <pc:sldMk cId="3582381924" sldId="267"/>
        </pc:sldMkLst>
        <pc:spChg chg="mod">
          <ac:chgData name="Vernon Leigh" userId="918c6f39-c291-430c-ba7b-2773449ea29a" providerId="ADAL" clId="{594E1C14-8789-8E45-9D43-21CAB4750FAB}" dt="2023-07-16T10:32:06.836" v="4" actId="20577"/>
          <ac:spMkLst>
            <pc:docMk/>
            <pc:sldMk cId="3582381924" sldId="267"/>
            <ac:spMk id="3" creationId="{D3E0880C-8349-1CF8-33D9-A6B0C0FA97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00141"/>
            <a:ext cx="78867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95341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89"/>
            <a:ext cx="9144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4881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67" y="6220267"/>
            <a:ext cx="1607887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24" y="6244281"/>
            <a:ext cx="55833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LO TBAT setup and run the Learning Practical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Observation: age factors in mobile phone usage</a:t>
            </a:r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0D0-85FC-64B7-FDC3-C9228904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pilot and main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880C-8349-1CF8-33D9-A6B0C0FA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</a:rPr>
              <a:t>First lesson after half term</a:t>
            </a:r>
            <a:endParaRPr lang="en-US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a pilot study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 any changes you make to your process: where you observe, what you record, justify decisions you make</a:t>
            </a:r>
          </a:p>
          <a:p>
            <a:pPr marL="228611" indent="-22860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3200" b="1" i="0" u="none" strike="noStrike" cap="none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Second week (Nov)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  <a:sym typeface="Calibri"/>
              </a:rPr>
              <a:t>Collect data from at least 20 participants (25 is better)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  <a:sym typeface="Calibri"/>
              </a:rPr>
              <a:t>Bring in recording sheets ready to combine data to create full data set in your groups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2316"/>
            <a:ext cx="78867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27965" indent="-227965"/>
            <a:r>
              <a:rPr lang="en-GB" sz="2400" dirty="0"/>
              <a:t>Experimental: </a:t>
            </a:r>
            <a:r>
              <a:rPr lang="en-GB" sz="2400" i="1" dirty="0"/>
              <a:t>there will be a significant difference in the number of people aged 60+ observed using a mobile phone in a public place than people aged 18-35</a:t>
            </a:r>
            <a:endParaRPr lang="en-US" sz="2400" i="1" dirty="0"/>
          </a:p>
          <a:p>
            <a:pPr marL="227965" indent="-227965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Null: there will no significant difference participants aged 60+ and 18-35 in observed, public, mobile phone use</a:t>
            </a:r>
          </a:p>
          <a:p>
            <a:pPr marL="227965" indent="-227965"/>
            <a:r>
              <a:rPr lang="en-GB" sz="2400" dirty="0"/>
              <a:t>IV: age</a:t>
            </a:r>
          </a:p>
          <a:p>
            <a:pPr marL="227965" indent="-227965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DV: whether participant is observed using mobile phone in public or not</a:t>
            </a: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participant data recorded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Gender, whether in group &gt; 3, time of day</a:t>
            </a: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Qualitative notes: what was happening – talking on phone, texting and talking to children/others, listening to music etc.</a:t>
            </a:r>
          </a:p>
        </p:txBody>
      </p:sp>
    </p:spTree>
    <p:extLst>
      <p:ext uri="{BB962C8B-B14F-4D97-AF65-F5344CB8AC3E}">
        <p14:creationId xmlns:p14="http://schemas.microsoft.com/office/powerpoint/2010/main" val="226979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48811"/>
            <a:ext cx="8365721" cy="4351338"/>
          </a:xfrm>
        </p:spPr>
        <p:txBody>
          <a:bodyPr/>
          <a:lstStyle/>
          <a:p>
            <a:r>
              <a:rPr lang="en-GB" dirty="0"/>
              <a:t>Non-participant, covert, naturalistic observation</a:t>
            </a: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It will be done in a café, park or other </a:t>
            </a:r>
            <a:r>
              <a:rPr lang="en-GB" b="1" i="1" u="sng" dirty="0">
                <a:solidFill>
                  <a:schemeClr val="accent1">
                    <a:lumMod val="75000"/>
                  </a:schemeClr>
                </a:solidFill>
              </a:rPr>
              <a:t>public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place where you can record passers by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0D0-85FC-64B7-FDC3-C9228904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design/ethical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880C-8349-1CF8-33D9-A6B0C0FA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Exclude anyone difficult to fit into age group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Qualitative data – you will record what people are doing, not what they are saying!!</a:t>
            </a:r>
          </a:p>
          <a:p>
            <a:r>
              <a:rPr lang="en-US" dirty="0"/>
              <a:t>Presumptive consent: </a:t>
            </a:r>
            <a:r>
              <a:rPr lang="en-US" dirty="0" err="1"/>
              <a:t>behaviour</a:t>
            </a:r>
            <a:r>
              <a:rPr lang="en-US" dirty="0"/>
              <a:t> is public so therefore can be observed/recorded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8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0D0-85FC-64B7-FDC3-C9228904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880C-8349-1CF8-33D9-A6B0C0FA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Where will you observe from?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How will you ensure participants are not disturbed?</a:t>
            </a:r>
          </a:p>
          <a:p>
            <a:r>
              <a:rPr lang="en-US" dirty="0"/>
              <a:t>How will you keep your observations ethical?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How long will you observe each participant for?</a:t>
            </a:r>
            <a:endParaRPr lang="en-US" dirty="0"/>
          </a:p>
          <a:p>
            <a:endParaRPr lang="en-US" dirty="0"/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1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0D0-85FC-64B7-FDC3-C9228904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and practical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880C-8349-1CF8-33D9-A6B0C0FA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Don’t identify individuals – no names, photographs – keep rules of confidentiality and privacy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Make sure you feel competent to do the observation and record the data – practice!</a:t>
            </a:r>
          </a:p>
          <a:p>
            <a:r>
              <a:rPr lang="en-US" dirty="0"/>
              <a:t>There won’t be a debrief – it would be more upsetting to tell people you were observing them after the fact!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Be aware consent is presumptive not informed</a:t>
            </a:r>
          </a:p>
          <a:p>
            <a:endParaRPr lang="en-US" dirty="0"/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0D0-85FC-64B7-FDC3-C9228904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880C-8349-1CF8-33D9-A6B0C0FA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to participants</a:t>
            </a:r>
            <a:endParaRPr lang="en-US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record information you need</a:t>
            </a:r>
            <a:endParaRPr lang="en-US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make people feel you are spying on them</a:t>
            </a: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 strike="noStrike" cap="none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Risk to researchers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Put yourself in a place where you can record notes and it won’t seem strange or be risky (e.g. café, park, etc.)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to others</a:t>
            </a:r>
            <a:endParaRPr lang="en-US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Little risk here – but don’t use children in the study or record them as participants (they might be interacted with by your actual participants though)</a:t>
            </a:r>
          </a:p>
          <a:p>
            <a:endParaRPr lang="en-US" dirty="0"/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4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0D0-85FC-64B7-FDC3-C9228904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sheet example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831B5EA-1106-ECCA-9155-0B576B62E3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775273"/>
              </p:ext>
            </p:extLst>
          </p:nvPr>
        </p:nvGraphicFramePr>
        <p:xfrm>
          <a:off x="166256" y="2116071"/>
          <a:ext cx="882321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25">
                  <a:extLst>
                    <a:ext uri="{9D8B030D-6E8A-4147-A177-3AD203B41FA5}">
                      <a16:colId xmlns:a16="http://schemas.microsoft.com/office/drawing/2014/main" val="1989658752"/>
                    </a:ext>
                  </a:extLst>
                </a:gridCol>
                <a:gridCol w="768668">
                  <a:extLst>
                    <a:ext uri="{9D8B030D-6E8A-4147-A177-3AD203B41FA5}">
                      <a16:colId xmlns:a16="http://schemas.microsoft.com/office/drawing/2014/main" val="3708054187"/>
                    </a:ext>
                  </a:extLst>
                </a:gridCol>
                <a:gridCol w="858633">
                  <a:extLst>
                    <a:ext uri="{9D8B030D-6E8A-4147-A177-3AD203B41FA5}">
                      <a16:colId xmlns:a16="http://schemas.microsoft.com/office/drawing/2014/main" val="1239436958"/>
                    </a:ext>
                  </a:extLst>
                </a:gridCol>
                <a:gridCol w="1313411">
                  <a:extLst>
                    <a:ext uri="{9D8B030D-6E8A-4147-A177-3AD203B41FA5}">
                      <a16:colId xmlns:a16="http://schemas.microsoft.com/office/drawing/2014/main" val="4055495782"/>
                    </a:ext>
                  </a:extLst>
                </a:gridCol>
                <a:gridCol w="806334">
                  <a:extLst>
                    <a:ext uri="{9D8B030D-6E8A-4147-A177-3AD203B41FA5}">
                      <a16:colId xmlns:a16="http://schemas.microsoft.com/office/drawing/2014/main" val="1191384678"/>
                    </a:ext>
                  </a:extLst>
                </a:gridCol>
                <a:gridCol w="4791540">
                  <a:extLst>
                    <a:ext uri="{9D8B030D-6E8A-4147-A177-3AD203B41FA5}">
                      <a16:colId xmlns:a16="http://schemas.microsoft.com/office/drawing/2014/main" val="889559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Using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group &gt;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Qual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21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18-35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Talking on phone animatedly. With children in pushchair and another adult (female). Focused on phone conversation, occasionally waving at children to be quiet.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32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Male, walking with female of similar age. Speaking to one another. No visible mobile.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699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37435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5" ma:contentTypeDescription="Create a new document." ma:contentTypeScope="" ma:versionID="2673b37c45e7c70e2e963f461b4da094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c87ad1e733ecc4c30fcd85736828aa8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C4BA49-98EE-49FE-B4A2-6FD8D19391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ad89ce95-d1b6-4d5e-b677-7cca411aa0d9"/>
    <ds:schemaRef ds:uri="http://schemas.openxmlformats.org/package/2006/metadata/core-properties"/>
    <ds:schemaRef ds:uri="506e4013-1c0c-4111-9426-d4a345a2e8c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47</TotalTime>
  <Words>513</Words>
  <Application>Microsoft Macintosh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Wallingford Trust Theme</vt:lpstr>
      <vt:lpstr>LO TBAT setup and run the Learning Practical</vt:lpstr>
      <vt:lpstr>Hypotheses</vt:lpstr>
      <vt:lpstr>Other participant data recorded</vt:lpstr>
      <vt:lpstr>Design</vt:lpstr>
      <vt:lpstr>Initial design/ethical decisions</vt:lpstr>
      <vt:lpstr>Your decisions</vt:lpstr>
      <vt:lpstr>Ethical and practical issues</vt:lpstr>
      <vt:lpstr>Risk management</vt:lpstr>
      <vt:lpstr>Recording sheet example</vt:lpstr>
      <vt:lpstr>Running the pilot and main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16</cp:revision>
  <dcterms:created xsi:type="dcterms:W3CDTF">2022-09-13T19:39:38Z</dcterms:created>
  <dcterms:modified xsi:type="dcterms:W3CDTF">2024-10-22T12:31:22Z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