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331" r:id="rId6"/>
    <p:sldId id="313" r:id="rId7"/>
    <p:sldId id="315" r:id="rId8"/>
    <p:sldId id="321" r:id="rId9"/>
    <p:sldId id="323" r:id="rId10"/>
    <p:sldId id="316" r:id="rId11"/>
    <p:sldId id="317" r:id="rId12"/>
    <p:sldId id="318" r:id="rId13"/>
    <p:sldId id="319" r:id="rId14"/>
    <p:sldId id="320" r:id="rId15"/>
    <p:sldId id="332" r:id="rId16"/>
    <p:sldId id="333" r:id="rId17"/>
    <p:sldId id="322" r:id="rId18"/>
    <p:sldId id="326" r:id="rId19"/>
    <p:sldId id="314" r:id="rId20"/>
    <p:sldId id="324" r:id="rId21"/>
    <p:sldId id="325" r:id="rId22"/>
    <p:sldId id="327" r:id="rId23"/>
    <p:sldId id="329" r:id="rId24"/>
    <p:sldId id="328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556631-BAE7-4165-B80F-235F5992E2C3}">
          <p14:sldIdLst>
            <p14:sldId id="256"/>
            <p14:sldId id="331"/>
            <p14:sldId id="313"/>
            <p14:sldId id="315"/>
            <p14:sldId id="321"/>
            <p14:sldId id="323"/>
            <p14:sldId id="316"/>
            <p14:sldId id="317"/>
            <p14:sldId id="318"/>
            <p14:sldId id="319"/>
            <p14:sldId id="320"/>
            <p14:sldId id="332"/>
            <p14:sldId id="333"/>
            <p14:sldId id="322"/>
            <p14:sldId id="326"/>
            <p14:sldId id="314"/>
            <p14:sldId id="324"/>
            <p14:sldId id="325"/>
            <p14:sldId id="327"/>
            <p14:sldId id="329"/>
            <p14:sldId id="328"/>
            <p14:sldId id="3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F"/>
    <a:srgbClr val="E6EEFF"/>
    <a:srgbClr val="282E3C"/>
    <a:srgbClr val="3D465A"/>
    <a:srgbClr val="FEE9A4"/>
    <a:srgbClr val="B9C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C1192-1512-0543-B12C-9F86E49F6CA9}" v="95" dt="2024-10-19T14:50:18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/>
    <p:restoredTop sz="94655"/>
  </p:normalViewPr>
  <p:slideViewPr>
    <p:cSldViewPr snapToGrid="0">
      <p:cViewPr varScale="1">
        <p:scale>
          <a:sx n="113" d="100"/>
          <a:sy n="113" d="100"/>
        </p:scale>
        <p:origin x="208" y="1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CC052-AF65-9A41-A5E6-9F1AD741A2FA}" type="doc">
      <dgm:prSet loTypeId="urn:microsoft.com/office/officeart/2005/8/layout/chevron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EF2FB893-4143-0A48-9351-024D2B1EA05A}">
      <dgm:prSet phldrT="[Text]"/>
      <dgm:spPr/>
      <dgm:t>
        <a:bodyPr/>
        <a:lstStyle/>
        <a:p>
          <a:r>
            <a:rPr lang="en-GB" dirty="0"/>
            <a:t>New message</a:t>
          </a:r>
        </a:p>
        <a:p>
          <a:r>
            <a:rPr lang="en-GB" dirty="0"/>
            <a:t>Consistent, committed, flexible</a:t>
          </a:r>
        </a:p>
      </dgm:t>
    </dgm:pt>
    <dgm:pt modelId="{F95B1397-823C-E64E-BDEA-D84C498A5AD5}" type="parTrans" cxnId="{B8CD6E35-5AEF-0A42-83A1-682DF2B90D65}">
      <dgm:prSet/>
      <dgm:spPr/>
      <dgm:t>
        <a:bodyPr/>
        <a:lstStyle/>
        <a:p>
          <a:endParaRPr lang="en-GB"/>
        </a:p>
      </dgm:t>
    </dgm:pt>
    <dgm:pt modelId="{E4776CA7-1B42-0541-A284-E9282F1F5973}" type="sibTrans" cxnId="{B8CD6E35-5AEF-0A42-83A1-682DF2B90D65}">
      <dgm:prSet/>
      <dgm:spPr/>
      <dgm:t>
        <a:bodyPr/>
        <a:lstStyle/>
        <a:p>
          <a:endParaRPr lang="en-GB"/>
        </a:p>
      </dgm:t>
    </dgm:pt>
    <dgm:pt modelId="{828F02BE-DB4B-5645-BFFF-5203DD8F7AE7}">
      <dgm:prSet phldrT="[Text]"/>
      <dgm:spPr/>
      <dgm:t>
        <a:bodyPr/>
        <a:lstStyle/>
        <a:p>
          <a:r>
            <a:rPr lang="en-GB" dirty="0"/>
            <a:t>Majority stops and starts deep thinking/processing</a:t>
          </a:r>
        </a:p>
      </dgm:t>
    </dgm:pt>
    <dgm:pt modelId="{9B7D7E7C-1585-7644-989A-20EE6B78DBCE}" type="parTrans" cxnId="{24E8F749-CC6C-2E42-8B51-004586BD5CEF}">
      <dgm:prSet/>
      <dgm:spPr/>
      <dgm:t>
        <a:bodyPr/>
        <a:lstStyle/>
        <a:p>
          <a:endParaRPr lang="en-GB"/>
        </a:p>
      </dgm:t>
    </dgm:pt>
    <dgm:pt modelId="{52FC3619-F61B-8042-AB48-74B46A128FC7}" type="sibTrans" cxnId="{24E8F749-CC6C-2E42-8B51-004586BD5CEF}">
      <dgm:prSet/>
      <dgm:spPr/>
      <dgm:t>
        <a:bodyPr/>
        <a:lstStyle/>
        <a:p>
          <a:endParaRPr lang="en-GB"/>
        </a:p>
      </dgm:t>
    </dgm:pt>
    <dgm:pt modelId="{235397DB-87B9-B14E-897E-68367D4A549E}">
      <dgm:prSet phldrT="[Text]"/>
      <dgm:spPr/>
      <dgm:t>
        <a:bodyPr/>
        <a:lstStyle/>
        <a:p>
          <a:r>
            <a:rPr lang="en-GB" dirty="0"/>
            <a:t>Conversion to minority view</a:t>
          </a:r>
        </a:p>
      </dgm:t>
    </dgm:pt>
    <dgm:pt modelId="{93EE6436-B85F-A94F-8300-A8343EB84C07}" type="parTrans" cxnId="{F010A107-7CBE-D54B-8FC4-36D2658FA13B}">
      <dgm:prSet/>
      <dgm:spPr/>
      <dgm:t>
        <a:bodyPr/>
        <a:lstStyle/>
        <a:p>
          <a:endParaRPr lang="en-GB"/>
        </a:p>
      </dgm:t>
    </dgm:pt>
    <dgm:pt modelId="{116A8195-08AC-8341-B068-6159900D21CC}" type="sibTrans" cxnId="{F010A107-7CBE-D54B-8FC4-36D2658FA13B}">
      <dgm:prSet/>
      <dgm:spPr/>
      <dgm:t>
        <a:bodyPr/>
        <a:lstStyle/>
        <a:p>
          <a:endParaRPr lang="en-GB"/>
        </a:p>
      </dgm:t>
    </dgm:pt>
    <dgm:pt modelId="{54BCD34E-1471-AE47-BBBE-E8F262574A5D}">
      <dgm:prSet/>
      <dgm:spPr/>
      <dgm:t>
        <a:bodyPr/>
        <a:lstStyle/>
        <a:p>
          <a:r>
            <a:rPr lang="en-GB" dirty="0"/>
            <a:t>Snowball effect</a:t>
          </a:r>
        </a:p>
      </dgm:t>
    </dgm:pt>
    <dgm:pt modelId="{662D0128-C992-4F42-85D9-A868C382EF40}" type="parTrans" cxnId="{5E8C6C5B-4131-734C-8B99-2C530C42C219}">
      <dgm:prSet/>
      <dgm:spPr/>
      <dgm:t>
        <a:bodyPr/>
        <a:lstStyle/>
        <a:p>
          <a:endParaRPr lang="en-GB"/>
        </a:p>
      </dgm:t>
    </dgm:pt>
    <dgm:pt modelId="{316A51D7-F154-134D-9E77-DCED53A3B384}" type="sibTrans" cxnId="{5E8C6C5B-4131-734C-8B99-2C530C42C219}">
      <dgm:prSet/>
      <dgm:spPr/>
      <dgm:t>
        <a:bodyPr/>
        <a:lstStyle/>
        <a:p>
          <a:endParaRPr lang="en-GB"/>
        </a:p>
      </dgm:t>
    </dgm:pt>
    <dgm:pt modelId="{71643C23-72C8-3642-B413-3811459900FE}" type="pres">
      <dgm:prSet presAssocID="{540CC052-AF65-9A41-A5E6-9F1AD741A2FA}" presName="Name0" presStyleCnt="0">
        <dgm:presLayoutVars>
          <dgm:dir/>
          <dgm:animLvl val="lvl"/>
          <dgm:resizeHandles val="exact"/>
        </dgm:presLayoutVars>
      </dgm:prSet>
      <dgm:spPr/>
    </dgm:pt>
    <dgm:pt modelId="{2E43E1C5-06E4-634D-8A59-1A6B245E95A9}" type="pres">
      <dgm:prSet presAssocID="{EF2FB893-4143-0A48-9351-024D2B1EA05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6D8F8FE-B1A1-B640-B7D9-BF271FF79292}" type="pres">
      <dgm:prSet presAssocID="{E4776CA7-1B42-0541-A284-E9282F1F5973}" presName="parTxOnlySpace" presStyleCnt="0"/>
      <dgm:spPr/>
    </dgm:pt>
    <dgm:pt modelId="{41E7E770-F03E-D240-AB7E-23167780F079}" type="pres">
      <dgm:prSet presAssocID="{828F02BE-DB4B-5645-BFFF-5203DD8F7AE7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BBD84B-A003-5941-86ED-F67F223DC8A9}" type="pres">
      <dgm:prSet presAssocID="{52FC3619-F61B-8042-AB48-74B46A128FC7}" presName="parTxOnlySpace" presStyleCnt="0"/>
      <dgm:spPr/>
    </dgm:pt>
    <dgm:pt modelId="{4543960B-BCD8-184E-A2BB-4D9FF7240B2B}" type="pres">
      <dgm:prSet presAssocID="{235397DB-87B9-B14E-897E-68367D4A549E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79B4964-9EDF-EF44-82F2-D5A0A0D83C43}" type="pres">
      <dgm:prSet presAssocID="{116A8195-08AC-8341-B068-6159900D21CC}" presName="parTxOnlySpace" presStyleCnt="0"/>
      <dgm:spPr/>
    </dgm:pt>
    <dgm:pt modelId="{3CF265BD-9C9D-7E47-93C5-1219C54A1413}" type="pres">
      <dgm:prSet presAssocID="{54BCD34E-1471-AE47-BBBE-E8F262574A5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010A107-7CBE-D54B-8FC4-36D2658FA13B}" srcId="{540CC052-AF65-9A41-A5E6-9F1AD741A2FA}" destId="{235397DB-87B9-B14E-897E-68367D4A549E}" srcOrd="2" destOrd="0" parTransId="{93EE6436-B85F-A94F-8300-A8343EB84C07}" sibTransId="{116A8195-08AC-8341-B068-6159900D21CC}"/>
    <dgm:cxn modelId="{89503B14-8208-1444-B067-A29D9DC821CF}" type="presOf" srcId="{EF2FB893-4143-0A48-9351-024D2B1EA05A}" destId="{2E43E1C5-06E4-634D-8A59-1A6B245E95A9}" srcOrd="0" destOrd="0" presId="urn:microsoft.com/office/officeart/2005/8/layout/chevron1"/>
    <dgm:cxn modelId="{7B2E4326-6D22-7F48-849F-B1DD7E85017F}" type="presOf" srcId="{828F02BE-DB4B-5645-BFFF-5203DD8F7AE7}" destId="{41E7E770-F03E-D240-AB7E-23167780F079}" srcOrd="0" destOrd="0" presId="urn:microsoft.com/office/officeart/2005/8/layout/chevron1"/>
    <dgm:cxn modelId="{B8CD6E35-5AEF-0A42-83A1-682DF2B90D65}" srcId="{540CC052-AF65-9A41-A5E6-9F1AD741A2FA}" destId="{EF2FB893-4143-0A48-9351-024D2B1EA05A}" srcOrd="0" destOrd="0" parTransId="{F95B1397-823C-E64E-BDEA-D84C498A5AD5}" sibTransId="{E4776CA7-1B42-0541-A284-E9282F1F5973}"/>
    <dgm:cxn modelId="{24E8F749-CC6C-2E42-8B51-004586BD5CEF}" srcId="{540CC052-AF65-9A41-A5E6-9F1AD741A2FA}" destId="{828F02BE-DB4B-5645-BFFF-5203DD8F7AE7}" srcOrd="1" destOrd="0" parTransId="{9B7D7E7C-1585-7644-989A-20EE6B78DBCE}" sibTransId="{52FC3619-F61B-8042-AB48-74B46A128FC7}"/>
    <dgm:cxn modelId="{5E8C6C5B-4131-734C-8B99-2C530C42C219}" srcId="{540CC052-AF65-9A41-A5E6-9F1AD741A2FA}" destId="{54BCD34E-1471-AE47-BBBE-E8F262574A5D}" srcOrd="3" destOrd="0" parTransId="{662D0128-C992-4F42-85D9-A868C382EF40}" sibTransId="{316A51D7-F154-134D-9E77-DCED53A3B384}"/>
    <dgm:cxn modelId="{93F3856D-7880-0A4F-8B2E-844D668930F3}" type="presOf" srcId="{54BCD34E-1471-AE47-BBBE-E8F262574A5D}" destId="{3CF265BD-9C9D-7E47-93C5-1219C54A1413}" srcOrd="0" destOrd="0" presId="urn:microsoft.com/office/officeart/2005/8/layout/chevron1"/>
    <dgm:cxn modelId="{826CE1E4-4F98-634C-9163-E6F6B08F36A9}" type="presOf" srcId="{540CC052-AF65-9A41-A5E6-9F1AD741A2FA}" destId="{71643C23-72C8-3642-B413-3811459900FE}" srcOrd="0" destOrd="0" presId="urn:microsoft.com/office/officeart/2005/8/layout/chevron1"/>
    <dgm:cxn modelId="{06C378F8-9740-5348-A894-3F59014A9785}" type="presOf" srcId="{235397DB-87B9-B14E-897E-68367D4A549E}" destId="{4543960B-BCD8-184E-A2BB-4D9FF7240B2B}" srcOrd="0" destOrd="0" presId="urn:microsoft.com/office/officeart/2005/8/layout/chevron1"/>
    <dgm:cxn modelId="{A06A652A-5ECB-D349-81FD-040C7AA8B097}" type="presParOf" srcId="{71643C23-72C8-3642-B413-3811459900FE}" destId="{2E43E1C5-06E4-634D-8A59-1A6B245E95A9}" srcOrd="0" destOrd="0" presId="urn:microsoft.com/office/officeart/2005/8/layout/chevron1"/>
    <dgm:cxn modelId="{CB50B012-5217-674A-A19A-464A33C85D9F}" type="presParOf" srcId="{71643C23-72C8-3642-B413-3811459900FE}" destId="{A6D8F8FE-B1A1-B640-B7D9-BF271FF79292}" srcOrd="1" destOrd="0" presId="urn:microsoft.com/office/officeart/2005/8/layout/chevron1"/>
    <dgm:cxn modelId="{2E0D4AE0-96B2-0843-8BE8-0188D82FEF1E}" type="presParOf" srcId="{71643C23-72C8-3642-B413-3811459900FE}" destId="{41E7E770-F03E-D240-AB7E-23167780F079}" srcOrd="2" destOrd="0" presId="urn:microsoft.com/office/officeart/2005/8/layout/chevron1"/>
    <dgm:cxn modelId="{4790BD97-1EAD-7747-8F50-41AAC5D6F474}" type="presParOf" srcId="{71643C23-72C8-3642-B413-3811459900FE}" destId="{0FBBD84B-A003-5941-86ED-F67F223DC8A9}" srcOrd="3" destOrd="0" presId="urn:microsoft.com/office/officeart/2005/8/layout/chevron1"/>
    <dgm:cxn modelId="{3EF2B42E-C205-A042-BCFD-862C659EE646}" type="presParOf" srcId="{71643C23-72C8-3642-B413-3811459900FE}" destId="{4543960B-BCD8-184E-A2BB-4D9FF7240B2B}" srcOrd="4" destOrd="0" presId="urn:microsoft.com/office/officeart/2005/8/layout/chevron1"/>
    <dgm:cxn modelId="{267B60F7-20F6-CB48-BEDB-487DB8D0E4EB}" type="presParOf" srcId="{71643C23-72C8-3642-B413-3811459900FE}" destId="{F79B4964-9EDF-EF44-82F2-D5A0A0D83C43}" srcOrd="5" destOrd="0" presId="urn:microsoft.com/office/officeart/2005/8/layout/chevron1"/>
    <dgm:cxn modelId="{BCFB228D-CA42-6649-986F-1F59F6CACABB}" type="presParOf" srcId="{71643C23-72C8-3642-B413-3811459900FE}" destId="{3CF265BD-9C9D-7E47-93C5-1219C54A141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3E1C5-06E4-634D-8A59-1A6B245E95A9}">
      <dsp:nvSpPr>
        <dsp:cNvPr id="0" name=""/>
        <dsp:cNvSpPr/>
      </dsp:nvSpPr>
      <dsp:spPr>
        <a:xfrm>
          <a:off x="4877" y="1607785"/>
          <a:ext cx="2839417" cy="11357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New message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Consistent, committed, flexible</a:t>
          </a:r>
        </a:p>
      </dsp:txBody>
      <dsp:txXfrm>
        <a:off x="572760" y="1607785"/>
        <a:ext cx="1703651" cy="1135766"/>
      </dsp:txXfrm>
    </dsp:sp>
    <dsp:sp modelId="{41E7E770-F03E-D240-AB7E-23167780F079}">
      <dsp:nvSpPr>
        <dsp:cNvPr id="0" name=""/>
        <dsp:cNvSpPr/>
      </dsp:nvSpPr>
      <dsp:spPr>
        <a:xfrm>
          <a:off x="2560353" y="1607785"/>
          <a:ext cx="2839417" cy="1135766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Majority stops and starts deep thinking/processing</a:t>
          </a:r>
        </a:p>
      </dsp:txBody>
      <dsp:txXfrm>
        <a:off x="3128236" y="1607785"/>
        <a:ext cx="1703651" cy="1135766"/>
      </dsp:txXfrm>
    </dsp:sp>
    <dsp:sp modelId="{4543960B-BCD8-184E-A2BB-4D9FF7240B2B}">
      <dsp:nvSpPr>
        <dsp:cNvPr id="0" name=""/>
        <dsp:cNvSpPr/>
      </dsp:nvSpPr>
      <dsp:spPr>
        <a:xfrm>
          <a:off x="5115829" y="1607785"/>
          <a:ext cx="2839417" cy="1135766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Conversion to minority view</a:t>
          </a:r>
        </a:p>
      </dsp:txBody>
      <dsp:txXfrm>
        <a:off x="5683712" y="1607785"/>
        <a:ext cx="1703651" cy="1135766"/>
      </dsp:txXfrm>
    </dsp:sp>
    <dsp:sp modelId="{3CF265BD-9C9D-7E47-93C5-1219C54A1413}">
      <dsp:nvSpPr>
        <dsp:cNvPr id="0" name=""/>
        <dsp:cNvSpPr/>
      </dsp:nvSpPr>
      <dsp:spPr>
        <a:xfrm>
          <a:off x="7671304" y="1607785"/>
          <a:ext cx="2839417" cy="1135766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7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Snowball effect</a:t>
          </a:r>
        </a:p>
      </dsp:txBody>
      <dsp:txXfrm>
        <a:off x="8239187" y="1607785"/>
        <a:ext cx="1703651" cy="113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5910-7042-44B9-AC4A-19A370CC117D}" type="datetimeFigureOut">
              <a:t>10/19/24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D7AD-9075-4D10-B96D-403127EEB7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00141"/>
            <a:ext cx="10515600" cy="2852737"/>
          </a:xfrm>
        </p:spPr>
        <p:txBody>
          <a:bodyPr anchor="ctr" anchorCtr="0"/>
          <a:lstStyle>
            <a:lvl1pPr marL="0" indent="0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534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46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marL="0" indent="0" algn="l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tabLst/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64490"/>
            <a:ext cx="12192000" cy="714375"/>
          </a:xfrm>
          <a:prstGeom prst="rect">
            <a:avLst/>
          </a:prstGeom>
          <a:solidFill>
            <a:srgbClr val="3D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FEE9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57" y="6220268"/>
            <a:ext cx="2143849" cy="578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9" y="6244282"/>
            <a:ext cx="744440" cy="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541338" indent="0"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3200" b="0" i="0" u="none" strike="noStrike" kern="1200" cap="none" dirty="0" smtClean="0">
          <a:solidFill>
            <a:srgbClr val="282E3C"/>
          </a:solidFill>
          <a:latin typeface="Calibri"/>
          <a:ea typeface="+mn-ea"/>
          <a:cs typeface="Calibri"/>
          <a:sym typeface="Calibri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embed.ted.com/talks/derek_sivers_how_to_start_a_movemen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Explain how we can resist social influence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E3E53-4CAC-496D-AF83-934D8D6DE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F9801-D65D-096F-568C-A99334809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2FF3-8A6F-D59F-4484-D5A1F9F1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The snowball effect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B54A8-88F6-F2D6-A76B-A0D2B436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626" y="1548811"/>
            <a:ext cx="911274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46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F4B9F-E7AA-61DD-DA89-9B458E001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2788-74F6-0F4A-F016-3A3E222A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The snowball effect</a:t>
            </a:r>
          </a:p>
        </p:txBody>
      </p:sp>
      <p:pic>
        <p:nvPicPr>
          <p:cNvPr id="4" name="Online Media 3" descr="Derek Sivers: How to start a movement">
            <a:hlinkClick r:id="" action="ppaction://media"/>
            <a:extLst>
              <a:ext uri="{FF2B5EF4-FFF2-40B4-BE49-F238E27FC236}">
                <a16:creationId xmlns:a16="http://schemas.microsoft.com/office/drawing/2014/main" id="{DE03108D-E2A1-3FB6-0031-5CCAF95C07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863B-90CD-D5DF-6169-F9619451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062D-DE72-9165-5BDA-33161BBDD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2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5C9CA-B7E0-A2D8-3C0A-73331934B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3181-BE81-98F5-47DE-1DF97158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GB" sz="2800" dirty="0"/>
              <a:t>Using commitment, flexibility and consistency</a:t>
            </a:r>
            <a:br>
              <a:rPr lang="en-GB" sz="2800" dirty="0"/>
            </a:br>
            <a:r>
              <a:rPr lang="en-GB" sz="2800" dirty="0"/>
              <a:t>Revisit your 4-day work week </a:t>
            </a:r>
            <a:r>
              <a:rPr lang="en-GB" sz="2800"/>
              <a:t>campaign – </a:t>
            </a:r>
            <a:r>
              <a:rPr lang="en-GB" sz="2800" dirty="0"/>
              <a:t>what are you going </a:t>
            </a:r>
            <a:r>
              <a:rPr lang="en-GB" sz="2800"/>
              <a:t>to do now </a:t>
            </a:r>
            <a:r>
              <a:rPr lang="en-GB" sz="2800" dirty="0"/>
              <a:t>and why?</a:t>
            </a:r>
          </a:p>
        </p:txBody>
      </p:sp>
      <p:pic>
        <p:nvPicPr>
          <p:cNvPr id="1030" name="Picture 6" descr="UK companies that tried a 4-day workweek report lasting benefits more than  a year on - OPB">
            <a:extLst>
              <a:ext uri="{FF2B5EF4-FFF2-40B4-BE49-F238E27FC236}">
                <a16:creationId xmlns:a16="http://schemas.microsoft.com/office/drawing/2014/main" id="{10464604-23C4-3974-EC10-CFE5CAC37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7" b="24020"/>
          <a:stretch/>
        </p:blipFill>
        <p:spPr bwMode="auto">
          <a:xfrm>
            <a:off x="838200" y="1548811"/>
            <a:ext cx="10515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22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BCEC-39FE-92FC-C263-C32D0A50A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A02 Example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AC75A-D68E-E499-E066-3A326F56F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2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02D8-7128-150D-5DDF-986C27E9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Exemplar Answer Colour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57DF2-6B6B-34FE-2F0E-3BCBFC0B2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RED: Link to the scenario (A02)</a:t>
            </a:r>
          </a:p>
          <a:p>
            <a:r>
              <a:rPr lang="en-GB" b="1" i="1" dirty="0">
                <a:solidFill>
                  <a:schemeClr val="bg1"/>
                </a:solidFill>
              </a:rPr>
              <a:t>Italic: description (A01)</a:t>
            </a:r>
          </a:p>
          <a:p>
            <a:r>
              <a:rPr lang="en-GB" b="1" dirty="0">
                <a:solidFill>
                  <a:srgbClr val="0070C0"/>
                </a:solidFill>
              </a:rPr>
              <a:t>Last bullet on each slide </a:t>
            </a:r>
            <a:r>
              <a:rPr lang="en-GB" b="1" dirty="0">
                <a:solidFill>
                  <a:srgbClr val="0070C0"/>
                </a:solidFill>
                <a:sym typeface="Wingdings" pitchFamily="2" charset="2"/>
              </a:rPr>
              <a:t> explains how A01/A02 work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b="1" i="1" dirty="0">
              <a:solidFill>
                <a:schemeClr val="bg1"/>
              </a:solidFill>
            </a:endParaRPr>
          </a:p>
          <a:p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61BB2-DA51-0134-7605-DB934F7D6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111D1-0A80-CF2C-0FE1-51C4DDAD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 answer -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857A9-762E-4125-D1A7-45ED6414242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5F3FF"/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Jamil can bring about change in his </a:t>
            </a:r>
            <a:r>
              <a:rPr lang="en-US" b="1" dirty="0">
                <a:solidFill>
                  <a:srgbClr val="FF0000"/>
                </a:solidFill>
              </a:rPr>
              <a:t>university</a:t>
            </a:r>
            <a:r>
              <a:rPr lang="en-US" b="1" dirty="0">
                <a:solidFill>
                  <a:srgbClr val="0070C0"/>
                </a:solidFill>
              </a:rPr>
              <a:t> by using several factors related to minority influence. </a:t>
            </a:r>
          </a:p>
          <a:p>
            <a:r>
              <a:rPr lang="en-US" dirty="0">
                <a:solidFill>
                  <a:schemeClr val="bg1"/>
                </a:solidFill>
              </a:rPr>
              <a:t>First, he shows </a:t>
            </a:r>
            <a:r>
              <a:rPr lang="en-US" b="1" i="1" dirty="0">
                <a:solidFill>
                  <a:schemeClr val="bg1"/>
                </a:solidFill>
              </a:rPr>
              <a:t>consistency</a:t>
            </a:r>
            <a:r>
              <a:rPr lang="en-US" dirty="0">
                <a:solidFill>
                  <a:schemeClr val="bg1"/>
                </a:solidFill>
              </a:rPr>
              <a:t> by continuing to express his </a:t>
            </a:r>
            <a:r>
              <a:rPr lang="en-US" b="1" dirty="0">
                <a:solidFill>
                  <a:srgbClr val="FF0000"/>
                </a:solidFill>
              </a:rPr>
              <a:t>opposition to animal testing</a:t>
            </a:r>
            <a:r>
              <a:rPr lang="en-US" dirty="0">
                <a:solidFill>
                  <a:schemeClr val="bg1"/>
                </a:solidFill>
              </a:rPr>
              <a:t>, despite the majority of his </a:t>
            </a:r>
            <a:r>
              <a:rPr lang="en-US" b="1" dirty="0">
                <a:solidFill>
                  <a:srgbClr val="FF0000"/>
                </a:solidFill>
              </a:rPr>
              <a:t>classmates</a:t>
            </a:r>
            <a:r>
              <a:rPr lang="en-US" dirty="0">
                <a:solidFill>
                  <a:schemeClr val="bg1"/>
                </a:solidFill>
              </a:rPr>
              <a:t> supporting it. </a:t>
            </a:r>
          </a:p>
          <a:p>
            <a:r>
              <a:rPr lang="en-US" b="1" dirty="0">
                <a:solidFill>
                  <a:srgbClr val="0070C0"/>
                </a:solidFill>
              </a:rPr>
              <a:t>This consistency makes his argument more persuasive over time, as people tend to take consistent viewpoints more seriously. </a:t>
            </a:r>
          </a:p>
        </p:txBody>
      </p:sp>
    </p:spTree>
    <p:extLst>
      <p:ext uri="{BB962C8B-B14F-4D97-AF65-F5344CB8AC3E}">
        <p14:creationId xmlns:p14="http://schemas.microsoft.com/office/powerpoint/2010/main" val="33267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01F40-7184-D63E-4DF9-3060D0668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4619-617A-CC6C-1261-1071ABBC4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 answer -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5C6FD-4BAC-3D00-7E57-F5D3665A6A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5F3FF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Second, Jamil shows </a:t>
            </a:r>
            <a:r>
              <a:rPr lang="en-US" b="1" i="1" dirty="0">
                <a:solidFill>
                  <a:srgbClr val="0070C0"/>
                </a:solidFill>
              </a:rPr>
              <a:t>commitment</a:t>
            </a:r>
            <a:r>
              <a:rPr lang="en-US" b="1" dirty="0">
                <a:solidFill>
                  <a:srgbClr val="0070C0"/>
                </a:solidFill>
              </a:rPr>
              <a:t> by persisting with his views in the face of opposition. </a:t>
            </a:r>
          </a:p>
          <a:p>
            <a:r>
              <a:rPr lang="en-US" dirty="0"/>
              <a:t>His willingness to stand up for his beliefs, even when it’s unpopular, may make his </a:t>
            </a:r>
            <a:r>
              <a:rPr lang="en-US" b="1" dirty="0">
                <a:solidFill>
                  <a:srgbClr val="FF0000"/>
                </a:solidFill>
              </a:rPr>
              <a:t>classmates</a:t>
            </a:r>
            <a:r>
              <a:rPr lang="en-US" dirty="0"/>
              <a:t> admire his dedication and reconsider their own views. </a:t>
            </a:r>
          </a:p>
          <a:p>
            <a:r>
              <a:rPr lang="en-US" b="1" dirty="0">
                <a:solidFill>
                  <a:srgbClr val="0070C0"/>
                </a:solidFill>
              </a:rPr>
              <a:t>This commitment can lead people to believe that he must truly believe in his cause, which makes his position more influential.</a:t>
            </a:r>
          </a:p>
        </p:txBody>
      </p:sp>
    </p:spTree>
    <p:extLst>
      <p:ext uri="{BB962C8B-B14F-4D97-AF65-F5344CB8AC3E}">
        <p14:creationId xmlns:p14="http://schemas.microsoft.com/office/powerpoint/2010/main" val="253732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C4CC8-EA2F-C25B-EEC1-3D9672CC6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0E97-3E15-C6E1-85F9-49D486F3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 answer - 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A016D-1E17-3A51-F309-5675E2D70A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5F3FF"/>
          </a:solidFill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Lastly, </a:t>
            </a:r>
            <a:r>
              <a:rPr lang="en-US" b="1" dirty="0">
                <a:solidFill>
                  <a:srgbClr val="FF0000"/>
                </a:solidFill>
              </a:rPr>
              <a:t>Jamil</a:t>
            </a:r>
            <a:r>
              <a:rPr lang="en-US" b="1" dirty="0">
                <a:solidFill>
                  <a:srgbClr val="0070C0"/>
                </a:solidFill>
              </a:rPr>
              <a:t> might demonstrate </a:t>
            </a:r>
            <a:r>
              <a:rPr lang="en-US" b="1" i="1" dirty="0">
                <a:solidFill>
                  <a:srgbClr val="0070C0"/>
                </a:solidFill>
              </a:rPr>
              <a:t>flexibility</a:t>
            </a:r>
            <a:r>
              <a:rPr lang="en-US" b="1" dirty="0">
                <a:solidFill>
                  <a:srgbClr val="0070C0"/>
                </a:solidFill>
              </a:rPr>
              <a:t> by acknowledging the importance of </a:t>
            </a:r>
            <a:r>
              <a:rPr lang="en-US" b="1" dirty="0">
                <a:solidFill>
                  <a:srgbClr val="FF0000"/>
                </a:solidFill>
              </a:rPr>
              <a:t>scientific research </a:t>
            </a:r>
            <a:r>
              <a:rPr lang="en-US" b="1" dirty="0">
                <a:solidFill>
                  <a:srgbClr val="0070C0"/>
                </a:solidFill>
              </a:rPr>
              <a:t>but suggesting alternative methods that don’t involve </a:t>
            </a:r>
            <a:r>
              <a:rPr lang="en-US" b="1" dirty="0">
                <a:solidFill>
                  <a:srgbClr val="FF0000"/>
                </a:solidFill>
              </a:rPr>
              <a:t>animal testing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If </a:t>
            </a:r>
            <a:r>
              <a:rPr lang="en-US" b="1" dirty="0">
                <a:solidFill>
                  <a:srgbClr val="FF0000"/>
                </a:solidFill>
              </a:rPr>
              <a:t>Jamil</a:t>
            </a:r>
            <a:r>
              <a:rPr lang="en-US" dirty="0">
                <a:solidFill>
                  <a:schemeClr val="bg1"/>
                </a:solidFill>
              </a:rPr>
              <a:t> is seen as willing to compromise or adapt his argument when needed, it may make him seem more reasonable and less extreme, which can help in persuading others</a:t>
            </a:r>
            <a:r>
              <a:rPr lang="en-US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7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E3BE-D3AF-4336-B482-4E58B810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A03 The Martins et al. (2003) study</a:t>
            </a:r>
            <a:br>
              <a:rPr lang="en-GB" dirty="0"/>
            </a:br>
            <a:r>
              <a:rPr lang="en-GB" dirty="0"/>
              <a:t>Procedure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9AF49-8A4F-D240-1E18-F1F3910D3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Pts read arguments in favour of an issue</a:t>
            </a:r>
          </a:p>
          <a:p>
            <a:r>
              <a:rPr lang="en-GB" dirty="0"/>
              <a:t>Pts were told the arguments came either from:</a:t>
            </a:r>
          </a:p>
          <a:p>
            <a:pPr lvl="1"/>
            <a:r>
              <a:rPr lang="en-GB" dirty="0"/>
              <a:t>A minority group, or</a:t>
            </a:r>
          </a:p>
          <a:p>
            <a:pPr lvl="1"/>
            <a:r>
              <a:rPr lang="en-GB" dirty="0"/>
              <a:t>A majority group</a:t>
            </a:r>
          </a:p>
        </p:txBody>
      </p:sp>
    </p:spTree>
    <p:extLst>
      <p:ext uri="{BB962C8B-B14F-4D97-AF65-F5344CB8AC3E}">
        <p14:creationId xmlns:p14="http://schemas.microsoft.com/office/powerpoint/2010/main" val="338086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FF2C-9766-4BA7-0F9B-5AC8E438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GB" sz="2800" dirty="0"/>
              <a:t>You want to persuade people that a 4-day work week is a good idea. How are you going to do it?</a:t>
            </a:r>
          </a:p>
        </p:txBody>
      </p:sp>
      <p:pic>
        <p:nvPicPr>
          <p:cNvPr id="1030" name="Picture 6" descr="UK companies that tried a 4-day workweek report lasting benefits more than  a year on - OPB">
            <a:extLst>
              <a:ext uri="{FF2B5EF4-FFF2-40B4-BE49-F238E27FC236}">
                <a16:creationId xmlns:a16="http://schemas.microsoft.com/office/drawing/2014/main" id="{93ED73F6-3B60-5F2E-D4D6-74AAC2397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7" b="24020"/>
          <a:stretch/>
        </p:blipFill>
        <p:spPr bwMode="auto">
          <a:xfrm>
            <a:off x="838200" y="1548811"/>
            <a:ext cx="10515600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2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26268-DC22-8A49-9297-14B7DC0C0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DD12-D950-D6BF-69A1-C4C9C98A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A03 The Martins et al. (2003) study</a:t>
            </a:r>
            <a:br>
              <a:rPr lang="en-GB" dirty="0"/>
            </a:br>
            <a:r>
              <a:rPr lang="en-GB" dirty="0"/>
              <a:t>Procedure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C742C-0D11-8F70-61F2-E8D7CC230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Pts were asked their own attitudes to the issue</a:t>
            </a:r>
          </a:p>
          <a:p>
            <a:r>
              <a:rPr lang="en-GB" dirty="0"/>
              <a:t>Pts were given a conflicting argument (against the issue)</a:t>
            </a:r>
          </a:p>
          <a:p>
            <a:r>
              <a:rPr lang="en-GB" b="1" dirty="0">
                <a:solidFill>
                  <a:srgbClr val="0070C0"/>
                </a:solidFill>
              </a:rPr>
              <a:t>Pts were then asked their own attitudes again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03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A49D0-A06F-E6B2-1C9C-F8B911B7D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F47B-D53F-D045-D868-16C537EF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A03 The Martins et al. (2003) study</a:t>
            </a:r>
            <a:br>
              <a:rPr lang="en-GB" dirty="0"/>
            </a:br>
            <a:r>
              <a:rPr lang="en-GB" dirty="0"/>
              <a:t>Findings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F71A-7831-F90A-292C-82130A1A7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Pts </a:t>
            </a:r>
            <a:r>
              <a:rPr lang="en-GB" b="1" dirty="0">
                <a:solidFill>
                  <a:srgbClr val="0070C0"/>
                </a:solidFill>
                <a:sym typeface="Wingdings" pitchFamily="2" charset="2"/>
              </a:rPr>
              <a:t> minority condition  less likely to change opinion</a:t>
            </a:r>
          </a:p>
          <a:p>
            <a:r>
              <a:rPr lang="en-GB" dirty="0">
                <a:sym typeface="Wingdings" pitchFamily="2" charset="2"/>
              </a:rPr>
              <a:t>Pts  majority condition  more likely to change option</a:t>
            </a:r>
          </a:p>
          <a:p>
            <a:r>
              <a:rPr lang="en-GB" b="1" dirty="0">
                <a:sym typeface="Wingdings" pitchFamily="2" charset="2"/>
              </a:rPr>
              <a:t>So, minority message  more deeply processed  lasting change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30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0AE7-B9E9-6E0B-CCE9-7946CF3B0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 on Minority Influence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D3103-A690-D581-F160-A631E3B03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A01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8487-4F94-C86E-F04E-71C602EA26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  <a:p>
            <a:r>
              <a:rPr lang="en-GB" b="1" dirty="0">
                <a:solidFill>
                  <a:srgbClr val="0070C0"/>
                </a:solidFill>
              </a:rPr>
              <a:t>3 methods</a:t>
            </a:r>
          </a:p>
          <a:p>
            <a:r>
              <a:rPr lang="en-GB" dirty="0"/>
              <a:t>How minority influence works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ADF31C-8AE2-E5FF-6B08-A96CB8A33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b">
            <a:normAutofit lnSpcReduction="10000"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A03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69A986-AFFC-DB2C-7C5A-C70F30DC71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Evidence based strengths and limitations</a:t>
            </a:r>
          </a:p>
          <a:p>
            <a:r>
              <a:rPr lang="en-GB" b="1" dirty="0">
                <a:solidFill>
                  <a:srgbClr val="0070C0"/>
                </a:solidFill>
              </a:rPr>
              <a:t>Counter-arguments</a:t>
            </a:r>
          </a:p>
        </p:txBody>
      </p:sp>
    </p:spTree>
    <p:extLst>
      <p:ext uri="{BB962C8B-B14F-4D97-AF65-F5344CB8AC3E}">
        <p14:creationId xmlns:p14="http://schemas.microsoft.com/office/powerpoint/2010/main" val="37553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C67FD-BB5A-08EA-5C2D-E80596FA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that minority influence can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181D1-EAB6-D64D-D7D6-2FB661FA4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 Consistency</a:t>
            </a:r>
          </a:p>
          <a:p>
            <a:r>
              <a:rPr lang="en-US" dirty="0"/>
              <a:t> Commitment</a:t>
            </a:r>
          </a:p>
          <a:p>
            <a:r>
              <a:rPr lang="en-US" b="1" dirty="0">
                <a:solidFill>
                  <a:srgbClr val="0070C0"/>
                </a:solidFill>
              </a:rPr>
              <a:t> Flexibility</a:t>
            </a:r>
          </a:p>
        </p:txBody>
      </p:sp>
    </p:spTree>
    <p:extLst>
      <p:ext uri="{BB962C8B-B14F-4D97-AF65-F5344CB8AC3E}">
        <p14:creationId xmlns:p14="http://schemas.microsoft.com/office/powerpoint/2010/main" val="11923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5A1AB-9E2A-4061-2540-3E17B1B4D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05B79-3DAD-A4FC-9328-E1E68C39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212C7-BC31-A888-0ED8-B03BCCBF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Synchronic – the minority all says the same thing</a:t>
            </a:r>
          </a:p>
          <a:p>
            <a:r>
              <a:rPr lang="en-US" dirty="0"/>
              <a:t>Diachronic – the minority has been saying the same thing for a while</a:t>
            </a:r>
          </a:p>
          <a:p>
            <a:r>
              <a:rPr lang="en-US" b="1" dirty="0">
                <a:solidFill>
                  <a:srgbClr val="0070C0"/>
                </a:solidFill>
              </a:rPr>
              <a:t>Examples: Greenpeace, LGTBQ+, Suffragettes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52C07-91C8-0C23-AB2B-586811808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4B88-4A47-3F4D-8C3E-E761272A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Moscovici et al. (1969)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9036A9-5313-5CD9-F245-24FA4EDDA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evidence for consistency in minority influence!</a:t>
            </a:r>
          </a:p>
        </p:txBody>
      </p:sp>
    </p:spTree>
    <p:extLst>
      <p:ext uri="{BB962C8B-B14F-4D97-AF65-F5344CB8AC3E}">
        <p14:creationId xmlns:p14="http://schemas.microsoft.com/office/powerpoint/2010/main" val="208294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scovici's research - minority influence">
            <a:hlinkClick r:id="" action="ppaction://media"/>
            <a:extLst>
              <a:ext uri="{FF2B5EF4-FFF2-40B4-BE49-F238E27FC236}">
                <a16:creationId xmlns:a16="http://schemas.microsoft.com/office/drawing/2014/main" id="{324B6191-4058-BE2C-9E5D-9BDFE1E837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4" y="3175"/>
            <a:ext cx="12188825" cy="68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5C3D0-02C1-7A22-6AFC-27F304EEB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9F10-00E7-F59A-FB34-5421C4B1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189D1-8623-BFC5-4B7A-A60F05A56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Demonstrating real belief (in an issue)</a:t>
            </a:r>
          </a:p>
          <a:p>
            <a:r>
              <a:rPr lang="en-US" dirty="0"/>
              <a:t>Extreme activities</a:t>
            </a:r>
          </a:p>
          <a:p>
            <a:r>
              <a:rPr lang="en-US" b="1" dirty="0">
                <a:solidFill>
                  <a:srgbClr val="0070C0"/>
                </a:solidFill>
              </a:rPr>
              <a:t>Majority pays more attention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 augmentation principle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Examples: Just Stop Oil, Suffragette Hunger Strikes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E9EF9-A268-5D53-0B75-AB9004D22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3376-BFFA-9EB8-1044-6DB157D8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F599A-CFA5-18B4-B501-FF4A3F1FD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Being prepared to adapt your viewpoint</a:t>
            </a:r>
          </a:p>
          <a:p>
            <a:r>
              <a:rPr lang="en-US" dirty="0"/>
              <a:t>Accept reasonable counter-arguments</a:t>
            </a:r>
          </a:p>
          <a:p>
            <a:r>
              <a:rPr lang="en-US" b="1" dirty="0">
                <a:solidFill>
                  <a:srgbClr val="0070C0"/>
                </a:solidFill>
              </a:rPr>
              <a:t>Majority pays more attention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 augmentation principle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Examples: LGBTQ gradual recognition/steps towards rights, Union negotiations with employers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6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59454-A1B9-6DEA-8582-5237B341B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0E5A-BD47-DAC8-410D-4A045490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change happen?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38DC3C-0DF7-74A6-EDEA-DC0BFC03F1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634674"/>
              </p:ext>
            </p:extLst>
          </p:nvPr>
        </p:nvGraphicFramePr>
        <p:xfrm>
          <a:off x="838200" y="15494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4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43E1C5-06E4-634D-8A59-1A6B245E9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E7E770-F03E-D240-AB7E-23167780F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3960B-BCD8-184E-A2BB-4D9FF72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F265BD-9C9D-7E47-93C5-1219C54A1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Wallingford Trust Theme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D1EF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llingford School" id="{1F5A48F2-067F-E64B-81E9-545D9188E1FD}" vid="{5FE0E4AB-C73B-C841-8BA7-B3CAFFD3DC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3A59EB86685459DDDBAE59B64CC04" ma:contentTypeVersion="16" ma:contentTypeDescription="Create a new document." ma:contentTypeScope="" ma:versionID="6a38786f8e2aaf5b42fd041ecf443b31">
  <xsd:schema xmlns:xsd="http://www.w3.org/2001/XMLSchema" xmlns:xs="http://www.w3.org/2001/XMLSchema" xmlns:p="http://schemas.microsoft.com/office/2006/metadata/properties" xmlns:ns2="ad89ce95-d1b6-4d5e-b677-7cca411aa0d9" xmlns:ns3="506e4013-1c0c-4111-9426-d4a345a2e8ca" targetNamespace="http://schemas.microsoft.com/office/2006/metadata/properties" ma:root="true" ma:fieldsID="986066f503c7bf9b86526db2f960ee1c" ns2:_="" ns3:_="">
    <xsd:import namespace="ad89ce95-d1b6-4d5e-b677-7cca411aa0d9"/>
    <xsd:import namespace="506e4013-1c0c-4111-9426-d4a345a2e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9ce95-d1b6-4d5e-b677-7cca411aa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e4013-1c0c-4111-9426-d4a345a2e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c15fa1e-c926-42ca-bfe6-b20ae44258bd}" ma:internalName="TaxCatchAll" ma:showField="CatchAllData" ma:web="506e4013-1c0c-4111-9426-d4a345a2e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e4013-1c0c-4111-9426-d4a345a2e8ca" xsi:nil="true"/>
    <lcf76f155ced4ddcb4097134ff3c332f xmlns="ad89ce95-d1b6-4d5e-b677-7cca411aa0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3CA279-5655-44E2-A66F-1A4D5E8BE6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D59CC1-EEC4-4927-AC8D-772A723945A9}">
  <ds:schemaRefs>
    <ds:schemaRef ds:uri="506e4013-1c0c-4111-9426-d4a345a2e8ca"/>
    <ds:schemaRef ds:uri="ad89ce95-d1b6-4d5e-b677-7cca411aa0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B915B7-7113-480F-8E5E-ABD570CB814B}">
  <ds:schemaRefs>
    <ds:schemaRef ds:uri="http://purl.org/dc/dcmitype/"/>
    <ds:schemaRef ds:uri="http://schemas.microsoft.com/office/2006/metadata/properties"/>
    <ds:schemaRef ds:uri="ad89ce95-d1b6-4d5e-b677-7cca411aa0d9"/>
    <ds:schemaRef ds:uri="http://schemas.microsoft.com/office/2006/documentManagement/types"/>
    <ds:schemaRef ds:uri="http://purl.org/dc/terms/"/>
    <ds:schemaRef ds:uri="http://www.w3.org/XML/1998/namespace"/>
    <ds:schemaRef ds:uri="506e4013-1c0c-4111-9426-d4a345a2e8ca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Wallingford Trust Theme</Template>
  <TotalTime>93</TotalTime>
  <Words>578</Words>
  <Application>Microsoft Macintosh PowerPoint</Application>
  <PresentationFormat>Widescreen</PresentationFormat>
  <Paragraphs>68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Wallingford Trust Theme</vt:lpstr>
      <vt:lpstr>Explain how we can resist social influence</vt:lpstr>
      <vt:lpstr>You want to persuade people that a 4-day work week is a good idea. How are you going to do it?</vt:lpstr>
      <vt:lpstr>Three ways that minority influence can work</vt:lpstr>
      <vt:lpstr>Consistency</vt:lpstr>
      <vt:lpstr>Moscovici et al. (1969)</vt:lpstr>
      <vt:lpstr>PowerPoint Presentation</vt:lpstr>
      <vt:lpstr>Commitment</vt:lpstr>
      <vt:lpstr>Flexibility</vt:lpstr>
      <vt:lpstr>How does change happen?</vt:lpstr>
      <vt:lpstr>The snowball effect</vt:lpstr>
      <vt:lpstr>The snowball effect</vt:lpstr>
      <vt:lpstr>PowerPoint Presentation</vt:lpstr>
      <vt:lpstr>Using commitment, flexibility and consistency Revisit your 4-day work week campaign – what are you going to do now and why?</vt:lpstr>
      <vt:lpstr>A02 Example Question</vt:lpstr>
      <vt:lpstr>Exemplar Answer Colour Coding</vt:lpstr>
      <vt:lpstr>Exemplar answer - consistency</vt:lpstr>
      <vt:lpstr>Exemplar answer - commitment</vt:lpstr>
      <vt:lpstr>Exemplar answer - flexibility</vt:lpstr>
      <vt:lpstr>A03 The Martins et al. (2003) study Procedure (1)</vt:lpstr>
      <vt:lpstr>A03 The Martins et al. (2003) study Procedure (2)</vt:lpstr>
      <vt:lpstr>A03 The Martins et al. (2003) study Findings and Conclusion</vt:lpstr>
      <vt:lpstr>Notes on Minority Influence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Vernon Leigh</dc:creator>
  <cp:lastModifiedBy>Vernon Leigh</cp:lastModifiedBy>
  <cp:revision>1</cp:revision>
  <dcterms:created xsi:type="dcterms:W3CDTF">2024-10-19T13:19:06Z</dcterms:created>
  <dcterms:modified xsi:type="dcterms:W3CDTF">2024-10-19T14:52:51Z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0x010100EC13A59EB86685459DDDBAE59B64CC04</vt:lpwstr>
  </property>
  <property fmtid="{D5CDD505-2E9C-101B-9397-08002B2CF9AE}" pid="3" name="MediaServiceImageTags">
    <vt:lpwstr/>
  </property>
</Properties>
</file>