
<file path=[Content_Types].xml><?xml version="1.0" encoding="utf-8"?>
<Types xmlns="http://schemas.openxmlformats.org/package/2006/content-types">
  <Default Extension="png" ContentType="image/png"/>
  <Default Extension="jpeg" ContentType="image/jpeg"/>
  <Default Extension="webp" ContentType="image/pn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6" r:id="rId5"/>
    <p:sldId id="335" r:id="rId6"/>
    <p:sldId id="343" r:id="rId7"/>
    <p:sldId id="341" r:id="rId8"/>
    <p:sldId id="334" r:id="rId9"/>
    <p:sldId id="336" r:id="rId10"/>
    <p:sldId id="337" r:id="rId11"/>
    <p:sldId id="338" r:id="rId12"/>
    <p:sldId id="339" r:id="rId13"/>
    <p:sldId id="340" r:id="rId14"/>
    <p:sldId id="342" r:id="rId15"/>
    <p:sldId id="344" r:id="rId16"/>
    <p:sldId id="313" r:id="rId17"/>
    <p:sldId id="31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A556631-BAE7-4165-B80F-235F5992E2C3}">
          <p14:sldIdLst>
            <p14:sldId id="256"/>
            <p14:sldId id="335"/>
            <p14:sldId id="343"/>
          </p14:sldIdLst>
        </p14:section>
        <p14:section name="Minorities" id="{A092F681-7E66-4CEC-980C-9627D5A1D936}">
          <p14:sldIdLst>
            <p14:sldId id="341"/>
            <p14:sldId id="334"/>
            <p14:sldId id="336"/>
            <p14:sldId id="337"/>
            <p14:sldId id="338"/>
            <p14:sldId id="339"/>
            <p14:sldId id="340"/>
          </p14:sldIdLst>
        </p14:section>
        <p14:section name="Conformity and Obedience" id="{33DD5B7F-3E01-4D62-91DF-B249DE020DAF}">
          <p14:sldIdLst>
            <p14:sldId id="342"/>
            <p14:sldId id="344"/>
          </p14:sldIdLst>
        </p14:section>
        <p14:section name="Evaluation" id="{F58384F1-F53E-4803-8308-E10F6C9AA98C}">
          <p14:sldIdLst>
            <p14:sldId id="313"/>
          </p14:sldIdLst>
        </p14:section>
        <p14:section name="Reading and notes tasks" id="{126DB7E8-1B90-4502-9F37-D471C798474D}">
          <p14:sldIdLst>
            <p14:sldId id="31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2E3C"/>
    <a:srgbClr val="E5F3FF"/>
    <a:srgbClr val="E6EEFF"/>
    <a:srgbClr val="3D465A"/>
    <a:srgbClr val="FEE9A4"/>
    <a:srgbClr val="B9C0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C1192-1512-0543-B12C-9F86E49F6CA9}" v="95" dt="2024-10-19T14:50:18.6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74"/>
    <p:restoredTop sz="71163" autoAdjust="0"/>
  </p:normalViewPr>
  <p:slideViewPr>
    <p:cSldViewPr snapToGrid="0">
      <p:cViewPr varScale="1">
        <p:scale>
          <a:sx n="82" d="100"/>
          <a:sy n="82" d="100"/>
        </p:scale>
        <p:origin x="78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7F5910-7042-44B9-AC4A-19A370CC117D}" type="datetimeFigureOut">
              <a:t>11/4/2024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D0D7AD-9075-4D10-B96D-403127EEB7A1}" type="slidenum">
              <a:t>‹#›</a:t>
            </a:fld>
            <a:endParaRPr lang="en-GB"/>
          </a:p>
        </p:txBody>
      </p:sp>
    </p:spTree>
    <p:extLst>
      <p:ext uri="{BB962C8B-B14F-4D97-AF65-F5344CB8AC3E}">
        <p14:creationId xmlns:p14="http://schemas.microsoft.com/office/powerpoint/2010/main" val="2590261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 Extinction Rebellion (2018–present): This group used civil disobedience to raise awareness of climate change. Their activism contributed to the UK government declaring a climate emergency in 2019, showing how consistent activism by minority groups can drive policy discussions on urgent issues.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 Anti-Racism Protests (2020): The Black Lives Matter movement sparked widespread discussions on racial injustice in the UK. Demonstrations highlighted issues around systemic racism and police reform, contributing to public debates on decolonizing education and racial inequality in various sectors.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dirty="0" err="1"/>
              <a:t>MeToo</a:t>
            </a:r>
            <a:r>
              <a:rPr lang="en-US" dirty="0"/>
              <a:t> Movement (2017 onwards): This movement created greater awareness of sexual harassment in workplaces. It led to significant changes in safeguarding policies and challenged workplace cultures, demonstrating how a minority movement can shift attitudes on gender equality.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 Disability rights groups have continued to campaign for better accessibility, employment opportunities, and inclusivity in public spaces. Their activism has led to improvements in public transport access and broader discussions about disability rights in society.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GB" dirty="0"/>
          </a:p>
        </p:txBody>
      </p:sp>
      <p:sp>
        <p:nvSpPr>
          <p:cNvPr id="4" name="Slide Number Placeholder 3"/>
          <p:cNvSpPr>
            <a:spLocks noGrp="1"/>
          </p:cNvSpPr>
          <p:nvPr>
            <p:ph type="sldNum" sz="quarter" idx="10"/>
          </p:nvPr>
        </p:nvSpPr>
        <p:spPr/>
        <p:txBody>
          <a:bodyPr/>
          <a:lstStyle/>
          <a:p>
            <a:fld id="{DDD0D7AD-9075-4D10-B96D-403127EEB7A1}" type="slidenum">
              <a:rPr lang="en-GB" smtClean="0"/>
              <a:t>2</a:t>
            </a:fld>
            <a:endParaRPr lang="en-GB"/>
          </a:p>
        </p:txBody>
      </p:sp>
    </p:spTree>
    <p:extLst>
      <p:ext uri="{BB962C8B-B14F-4D97-AF65-F5344CB8AC3E}">
        <p14:creationId xmlns:p14="http://schemas.microsoft.com/office/powerpoint/2010/main" val="2432494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civil rights movement is an example of minority influence, which is when a small group of people changes the beliefs, attitudes, and behaviors of a majority. The civil rights movement involved deeper processing because it led many people to think about the injustice of the status quo.</a:t>
            </a:r>
            <a:endParaRPr lang="en-GB" dirty="0"/>
          </a:p>
        </p:txBody>
      </p:sp>
      <p:sp>
        <p:nvSpPr>
          <p:cNvPr id="4" name="Slide Number Placeholder 3"/>
          <p:cNvSpPr>
            <a:spLocks noGrp="1"/>
          </p:cNvSpPr>
          <p:nvPr>
            <p:ph type="sldNum" sz="quarter" idx="10"/>
          </p:nvPr>
        </p:nvSpPr>
        <p:spPr/>
        <p:txBody>
          <a:bodyPr/>
          <a:lstStyle/>
          <a:p>
            <a:fld id="{DDD0D7AD-9075-4D10-B96D-403127EEB7A1}" type="slidenum">
              <a:rPr lang="en-GB" smtClean="0"/>
              <a:t>7</a:t>
            </a:fld>
            <a:endParaRPr lang="en-GB"/>
          </a:p>
        </p:txBody>
      </p:sp>
    </p:spTree>
    <p:extLst>
      <p:ext uri="{BB962C8B-B14F-4D97-AF65-F5344CB8AC3E}">
        <p14:creationId xmlns:p14="http://schemas.microsoft.com/office/powerpoint/2010/main" val="2813702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A UK example in the last 20 years where individuals have risked their lives to convey their message is the </a:t>
            </a:r>
            <a:r>
              <a:rPr lang="en-US" b="1" dirty="0"/>
              <a:t>Gurkha Justice Campaign</a:t>
            </a:r>
            <a:r>
              <a:rPr lang="en-US" dirty="0"/>
              <a:t>, led by </a:t>
            </a:r>
            <a:r>
              <a:rPr lang="en-US" b="1" dirty="0"/>
              <a:t>Joanna Lumley</a:t>
            </a:r>
            <a:r>
              <a:rPr lang="en-US" dirty="0"/>
              <a:t> and supported by </a:t>
            </a:r>
            <a:r>
              <a:rPr lang="en-US" b="1" dirty="0"/>
              <a:t>Gurkha veterans</a:t>
            </a:r>
            <a:r>
              <a:rPr lang="en-US" dirty="0"/>
              <a:t>.</a:t>
            </a:r>
          </a:p>
          <a:p>
            <a:r>
              <a:rPr lang="en-US" b="1" dirty="0"/>
              <a:t>Who Are the Gurkhas?</a:t>
            </a:r>
          </a:p>
          <a:p>
            <a:r>
              <a:rPr lang="en-US" dirty="0"/>
              <a:t>The Gurkhas are soldiers from Nepal who have served in the British Army for over 200 years. Despite their loyalty and service, Gurkha veterans were denied the right to settle in the UK after retiring, unlike their British counterparts. The Gurkha Justice Campaign sought to challenge this unfair treatment and secure the right for Gurkhas who served in the British Army before 1997 to live in the UK.</a:t>
            </a:r>
          </a:p>
          <a:p>
            <a:endParaRPr lang="en-US" dirty="0"/>
          </a:p>
          <a:p>
            <a:endParaRPr lang="en-US" dirty="0"/>
          </a:p>
          <a:p>
            <a:r>
              <a:rPr lang="en-US" dirty="0"/>
              <a:t>Many Gurkha veterans and their supporters, particularly elderly veterans, undertook hunger strikes and peaceful protests to highlight their cause. In </a:t>
            </a:r>
            <a:r>
              <a:rPr lang="en-US" b="1" dirty="0"/>
              <a:t>2008</a:t>
            </a:r>
            <a:r>
              <a:rPr lang="en-US" dirty="0"/>
              <a:t>, several Gurkha veterans, some of them elderly and in poor health, protested outside the British Parliament for days on end. They were determined to risk their health and well-being to draw attention to the injustice they faced.</a:t>
            </a:r>
          </a:p>
        </p:txBody>
      </p:sp>
      <p:sp>
        <p:nvSpPr>
          <p:cNvPr id="4" name="Slide Number Placeholder 3"/>
          <p:cNvSpPr>
            <a:spLocks noGrp="1"/>
          </p:cNvSpPr>
          <p:nvPr>
            <p:ph type="sldNum" sz="quarter" idx="10"/>
          </p:nvPr>
        </p:nvSpPr>
        <p:spPr/>
        <p:txBody>
          <a:bodyPr/>
          <a:lstStyle/>
          <a:p>
            <a:fld id="{DDD0D7AD-9075-4D10-B96D-403127EEB7A1}" type="slidenum">
              <a:rPr lang="en-GB" smtClean="0"/>
              <a:t>8</a:t>
            </a:fld>
            <a:endParaRPr lang="en-GB"/>
          </a:p>
        </p:txBody>
      </p:sp>
    </p:spTree>
    <p:extLst>
      <p:ext uri="{BB962C8B-B14F-4D97-AF65-F5344CB8AC3E}">
        <p14:creationId xmlns:p14="http://schemas.microsoft.com/office/powerpoint/2010/main" val="694804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Small beginnings</a:t>
            </a:r>
            <a:r>
              <a:rPr lang="en-US" dirty="0"/>
              <a:t>: When XR first began, it was a relatively small group of activists raising awareness about climate change through acts of civil disobedience, including road blockades and public protests.</a:t>
            </a:r>
          </a:p>
          <a:p>
            <a:r>
              <a:rPr lang="en-US" b="1" dirty="0"/>
              <a:t>Media attention and public awareness</a:t>
            </a:r>
            <a:r>
              <a:rPr lang="en-US" dirty="0"/>
              <a:t>: The group’s actions, such as disrupting traffic in central London and large-scale sit-ins, drew significant media attention. Their demands for immediate and radical action to reduce carbon emissions began to resonate with the wider public.</a:t>
            </a:r>
          </a:p>
          <a:p>
            <a:r>
              <a:rPr lang="en-US" b="1" dirty="0"/>
              <a:t>Growing influence and widespread support</a:t>
            </a:r>
            <a:r>
              <a:rPr lang="en-US" dirty="0"/>
              <a:t>: Over time, XR gained more followers and supporters, including celebrities, academics, and prominent figures like Greta Thunberg, contributing to a surge in public awareness and concern about climate change. Their April 2019 protests in London, where tens of thousands of people participated, marked a key moment when the movement gained major traction. Public support for climate action increased as more people became aware of the severity of the environmental crisis.</a:t>
            </a:r>
          </a:p>
          <a:p>
            <a:r>
              <a:rPr lang="en-US" b="1" dirty="0"/>
              <a:t>Government response</a:t>
            </a:r>
            <a:r>
              <a:rPr lang="en-US" dirty="0"/>
              <a:t>: In response to XR's mass protests, the UK Parliament declared a </a:t>
            </a:r>
            <a:r>
              <a:rPr lang="en-US" b="1" dirty="0"/>
              <a:t>climate emergency</a:t>
            </a:r>
            <a:r>
              <a:rPr lang="en-US" dirty="0"/>
              <a:t> in </a:t>
            </a:r>
            <a:r>
              <a:rPr lang="en-US" b="1" dirty="0"/>
              <a:t>May 2019</a:t>
            </a:r>
            <a:r>
              <a:rPr lang="en-US" dirty="0"/>
              <a:t>, the first country in the world to do so. This declaration reflected how what began as a small protest snowballed into a larger movement that influenced political discourse on climate change.</a:t>
            </a:r>
          </a:p>
          <a:p>
            <a:endParaRPr lang="en-GB" dirty="0"/>
          </a:p>
        </p:txBody>
      </p:sp>
      <p:sp>
        <p:nvSpPr>
          <p:cNvPr id="4" name="Slide Number Placeholder 3"/>
          <p:cNvSpPr>
            <a:spLocks noGrp="1"/>
          </p:cNvSpPr>
          <p:nvPr>
            <p:ph type="sldNum" sz="quarter" idx="10"/>
          </p:nvPr>
        </p:nvSpPr>
        <p:spPr/>
        <p:txBody>
          <a:bodyPr/>
          <a:lstStyle/>
          <a:p>
            <a:fld id="{DDD0D7AD-9075-4D10-B96D-403127EEB7A1}" type="slidenum">
              <a:rPr lang="en-GB" smtClean="0"/>
              <a:t>9</a:t>
            </a:fld>
            <a:endParaRPr lang="en-GB"/>
          </a:p>
        </p:txBody>
      </p:sp>
    </p:spTree>
    <p:extLst>
      <p:ext uri="{BB962C8B-B14F-4D97-AF65-F5344CB8AC3E}">
        <p14:creationId xmlns:p14="http://schemas.microsoft.com/office/powerpoint/2010/main" val="3771714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recent example of </a:t>
            </a:r>
            <a:r>
              <a:rPr lang="en-US" b="1" dirty="0"/>
              <a:t>social </a:t>
            </a:r>
            <a:r>
              <a:rPr lang="en-US" b="1" dirty="0" err="1"/>
              <a:t>cryptomnesia</a:t>
            </a:r>
            <a:r>
              <a:rPr lang="en-US" dirty="0"/>
              <a:t> in the UK is the mainstream acceptance of </a:t>
            </a:r>
            <a:r>
              <a:rPr lang="en-US" b="1" dirty="0"/>
              <a:t>LGBTQ+ rights</a:t>
            </a:r>
            <a:r>
              <a:rPr lang="en-US" dirty="0"/>
              <a:t>, particularly the </a:t>
            </a:r>
            <a:r>
              <a:rPr lang="en-US" dirty="0" err="1"/>
              <a:t>legalisation</a:t>
            </a:r>
            <a:r>
              <a:rPr lang="en-US" dirty="0"/>
              <a:t> of same-sex marriage in </a:t>
            </a:r>
            <a:r>
              <a:rPr lang="en-US" b="1" dirty="0"/>
              <a:t>2014</a:t>
            </a:r>
            <a:r>
              <a:rPr lang="en-US" dirty="0"/>
              <a:t>.</a:t>
            </a:r>
          </a:p>
          <a:p>
            <a:r>
              <a:rPr lang="en-US" b="1" dirty="0"/>
              <a:t>What Happened?</a:t>
            </a:r>
          </a:p>
          <a:p>
            <a:r>
              <a:rPr lang="en-US" dirty="0"/>
              <a:t>In 2014, same-sex marriage was legalized in England and Wales (and later in Scotland and Northern Ireland). This was the culmination of decades of activism by LGBTQ+ groups, who fought for equal rights and recognition in society. Over the years, societal attitudes toward LGBTQ+ individuals have shifted dramatically, with same-sex marriage now widely accepted by the majority of the population.</a:t>
            </a:r>
          </a:p>
          <a:p>
            <a:r>
              <a:rPr lang="en-US" b="1" dirty="0" err="1"/>
              <a:t>Cryptomnesia</a:t>
            </a:r>
            <a:r>
              <a:rPr lang="en-US" b="1" dirty="0"/>
              <a:t> in Action</a:t>
            </a:r>
          </a:p>
          <a:p>
            <a:r>
              <a:rPr lang="en-US" b="1" dirty="0"/>
              <a:t>Social </a:t>
            </a:r>
            <a:r>
              <a:rPr lang="en-US" b="1" dirty="0" err="1"/>
              <a:t>cryptomnesia</a:t>
            </a:r>
            <a:r>
              <a:rPr lang="en-US" dirty="0"/>
              <a:t> occurs when society experiences significant social change but forgets the struggles and efforts made by minority groups to bring about that change. In the case of LGBTQ+ rights in the UK, many people today enjoy the benefits of these progressive changes—such as the right to marry a same-sex partner—without fully remembering or acknowledging the long and difficult fight that preceded it.</a:t>
            </a:r>
          </a:p>
          <a:p>
            <a:r>
              <a:rPr lang="en-US" b="1" dirty="0"/>
              <a:t>Historical Struggles Forgotten</a:t>
            </a:r>
            <a:r>
              <a:rPr lang="en-US" dirty="0"/>
              <a:t>: The early LGBTQ+ movement, including the fight against discrimination, police harassment, and the HIV/AIDS crisis, involved decades of activism, protests, and lobbying. However, many people today may not fully recall the intense resistance and marginalization faced by the LGBTQ+ community.</a:t>
            </a:r>
          </a:p>
          <a:p>
            <a:r>
              <a:rPr lang="en-US" b="1" dirty="0"/>
              <a:t>Mainstream Acceptance</a:t>
            </a:r>
            <a:r>
              <a:rPr lang="en-US" dirty="0"/>
              <a:t>: With same-sex marriage now legal and LGBTQ+ rights broadly accepted, some people may not remember the pivotal role played by activists in securing these rights. The issue is often treated as though it was always a given, with little reflection on the challenges and opposition faced by earlier generations of LGBTQ+ activists.</a:t>
            </a:r>
          </a:p>
          <a:p>
            <a:endParaRPr lang="en-GB" dirty="0"/>
          </a:p>
        </p:txBody>
      </p:sp>
      <p:sp>
        <p:nvSpPr>
          <p:cNvPr id="4" name="Slide Number Placeholder 3"/>
          <p:cNvSpPr>
            <a:spLocks noGrp="1"/>
          </p:cNvSpPr>
          <p:nvPr>
            <p:ph type="sldNum" sz="quarter" idx="10"/>
          </p:nvPr>
        </p:nvSpPr>
        <p:spPr/>
        <p:txBody>
          <a:bodyPr/>
          <a:lstStyle/>
          <a:p>
            <a:fld id="{DDD0D7AD-9075-4D10-B96D-403127EEB7A1}" type="slidenum">
              <a:rPr lang="en-GB" smtClean="0"/>
              <a:t>10</a:t>
            </a:fld>
            <a:endParaRPr lang="en-GB"/>
          </a:p>
        </p:txBody>
      </p:sp>
    </p:spTree>
    <p:extLst>
      <p:ext uri="{BB962C8B-B14F-4D97-AF65-F5344CB8AC3E}">
        <p14:creationId xmlns:p14="http://schemas.microsoft.com/office/powerpoint/2010/main" val="227865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le Slide Layout">
    <p:spTree>
      <p:nvGrpSpPr>
        <p:cNvPr id="1" name=""/>
        <p:cNvGrpSpPr/>
        <p:nvPr/>
      </p:nvGrpSpPr>
      <p:grpSpPr>
        <a:xfrm>
          <a:off x="0" y="0"/>
          <a:ext cx="0" cy="0"/>
          <a:chOff x="0" y="0"/>
          <a:chExt cx="0" cy="0"/>
        </a:xfrm>
      </p:grpSpPr>
      <p:sp>
        <p:nvSpPr>
          <p:cNvPr id="2" name="Title 1"/>
          <p:cNvSpPr>
            <a:spLocks noGrp="1"/>
          </p:cNvSpPr>
          <p:nvPr>
            <p:ph type="title"/>
          </p:nvPr>
        </p:nvSpPr>
        <p:spPr>
          <a:xfrm>
            <a:off x="831851" y="1100141"/>
            <a:ext cx="10515600" cy="2852737"/>
          </a:xfrm>
        </p:spPr>
        <p:txBody>
          <a:bodyPr anchor="ctr" anchorCtr="0"/>
          <a:lstStyle>
            <a:lvl1pPr marL="0" indent="0">
              <a:defRPr sz="6000"/>
            </a:lvl1pPr>
          </a:lstStyle>
          <a:p>
            <a:r>
              <a:rPr lang="en-GB"/>
              <a:t>Click to edit Master title style</a:t>
            </a:r>
          </a:p>
        </p:txBody>
      </p:sp>
      <p:sp>
        <p:nvSpPr>
          <p:cNvPr id="3" name="Text Placeholder 2"/>
          <p:cNvSpPr>
            <a:spLocks noGrp="1"/>
          </p:cNvSpPr>
          <p:nvPr>
            <p:ph type="body" idx="1"/>
          </p:nvPr>
        </p:nvSpPr>
        <p:spPr>
          <a:xfrm>
            <a:off x="831851" y="3953411"/>
            <a:ext cx="10515600" cy="1500187"/>
          </a:xfrm>
        </p:spPr>
        <p:txBody>
          <a:bodyPr/>
          <a:lstStyle>
            <a:lvl1pPr marL="0" indent="0">
              <a:buNone/>
              <a:defRPr sz="2400">
                <a:solidFill>
                  <a:srgbClr val="3D465A"/>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GB"/>
              <a:t>Click to edit Master text styles</a:t>
            </a: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3535975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E5F3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1998543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2338705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Header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ctr" anchorCtr="0"/>
          <a:lstStyle>
            <a:lvl1pPr marL="0" indent="0" algn="l">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l">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GB"/>
              <a:t>Click to edit Master subtitle style</a:t>
            </a:r>
          </a:p>
        </p:txBody>
      </p:sp>
    </p:spTree>
    <p:extLst>
      <p:ext uri="{BB962C8B-B14F-4D97-AF65-F5344CB8AC3E}">
        <p14:creationId xmlns:p14="http://schemas.microsoft.com/office/powerpoint/2010/main" val="411331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325563"/>
          </a:xfrm>
        </p:spPr>
        <p:txBody>
          <a:bodyPr/>
          <a:lstStyle/>
          <a:p>
            <a:r>
              <a:rPr lang="en-GB"/>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3172116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3889861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3808475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ctr" anchorCtr="0"/>
          <a:lstStyle>
            <a:lvl1pPr marL="0" indent="0">
              <a:defRPr sz="3200"/>
            </a:lvl1pPr>
          </a:lstStyle>
          <a:p>
            <a:r>
              <a:rPr lang="en-GB"/>
              <a:t>Click to edit Master title style</a:t>
            </a:r>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GB"/>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2238768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ctr" anchorCtr="0"/>
          <a:lstStyle>
            <a:lvl1pPr marL="0" indent="0">
              <a:tabLst/>
              <a:defRPr sz="3200"/>
            </a:lvl1pPr>
          </a:lstStyle>
          <a:p>
            <a:r>
              <a:rPr lang="en-GB"/>
              <a:t>Click to edit Master title style</a:t>
            </a:r>
          </a:p>
        </p:txBody>
      </p:sp>
      <p:sp>
        <p:nvSpPr>
          <p:cNvPr id="3" name="Picture Placeholder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GB"/>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2923169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EEFF"/>
        </a:solidFill>
        <a:effectLst/>
      </p:bgPr>
    </p:bg>
    <p:spTree>
      <p:nvGrpSpPr>
        <p:cNvPr id="1" name=""/>
        <p:cNvGrpSpPr/>
        <p:nvPr/>
      </p:nvGrpSpPr>
      <p:grpSpPr>
        <a:xfrm>
          <a:off x="0" y="0"/>
          <a:ext cx="0" cy="0"/>
          <a:chOff x="0" y="0"/>
          <a:chExt cx="0" cy="0"/>
        </a:xfrm>
      </p:grpSpPr>
      <p:sp>
        <p:nvSpPr>
          <p:cNvPr id="9" name="Rectangle 8"/>
          <p:cNvSpPr/>
          <p:nvPr userDrawn="1"/>
        </p:nvSpPr>
        <p:spPr>
          <a:xfrm>
            <a:off x="0" y="6164490"/>
            <a:ext cx="12192000" cy="714375"/>
          </a:xfrm>
          <a:prstGeom prst="rect">
            <a:avLst/>
          </a:prstGeom>
          <a:solidFill>
            <a:srgbClr val="3D4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Placeholder 1"/>
          <p:cNvSpPr>
            <a:spLocks noGrp="1"/>
          </p:cNvSpPr>
          <p:nvPr>
            <p:ph type="title"/>
          </p:nvPr>
        </p:nvSpPr>
        <p:spPr>
          <a:xfrm>
            <a:off x="0" y="1"/>
            <a:ext cx="12192000" cy="1325563"/>
          </a:xfrm>
          <a:prstGeom prst="rect">
            <a:avLst/>
          </a:prstGeom>
          <a:solidFill>
            <a:srgbClr val="FEE9A4"/>
          </a:solidFill>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548811"/>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rgbClr val="FEDB65"/>
                </a:solidFill>
                <a:latin typeface="Arial" panose="020B0604020202020204" pitchFamily="34" charset="0"/>
                <a:cs typeface="Arial" panose="020B0604020202020204" pitchFamily="34" charset="0"/>
              </a:defRPr>
            </a:lvl1pPr>
          </a:lstStyle>
          <a:p>
            <a:endParaRPr lang="en-GB"/>
          </a:p>
        </p:txBody>
      </p:sp>
      <p:sp>
        <p:nvSpPr>
          <p:cNvPr id="6" name="Slide Number Placeholder 5"/>
          <p:cNvSpPr>
            <a:spLocks noGrp="1"/>
          </p:cNvSpPr>
          <p:nvPr>
            <p:ph type="sldNum" sz="quarter" idx="4"/>
          </p:nvPr>
        </p:nvSpPr>
        <p:spPr>
          <a:xfrm>
            <a:off x="838200" y="6356354"/>
            <a:ext cx="2743200" cy="365125"/>
          </a:xfrm>
          <a:prstGeom prst="rect">
            <a:avLst/>
          </a:prstGeom>
        </p:spPr>
        <p:txBody>
          <a:bodyPr vert="horz" lIns="91440" tIns="45720" rIns="91440" bIns="45720" rtlCol="0" anchor="ctr"/>
          <a:lstStyle>
            <a:lvl1pPr algn="l">
              <a:defRPr sz="1200">
                <a:solidFill>
                  <a:srgbClr val="FEDB65"/>
                </a:solidFill>
                <a:latin typeface="Arial" panose="020B0604020202020204" pitchFamily="34" charset="0"/>
                <a:cs typeface="Arial" panose="020B0604020202020204" pitchFamily="34" charset="0"/>
              </a:defRPr>
            </a:lvl1pPr>
          </a:lstStyle>
          <a:p>
            <a:fld id="{7329EA65-CFD9-4B7C-816D-5C9F29CF89FC}" type="slidenum">
              <a:rPr lang="en-GB" smtClean="0"/>
              <a:t>‹#›</a:t>
            </a:fld>
            <a:endParaRPr lang="en-GB"/>
          </a:p>
        </p:txBody>
      </p:sp>
      <p:pic>
        <p:nvPicPr>
          <p:cNvPr id="7" name="Pictur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918357" y="6220268"/>
            <a:ext cx="2143849" cy="578807"/>
          </a:xfrm>
          <a:prstGeom prst="rect">
            <a:avLst/>
          </a:prstGeom>
        </p:spPr>
      </p:pic>
      <p:pic>
        <p:nvPicPr>
          <p:cNvPr id="8" name="Picture 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061899" y="6244282"/>
            <a:ext cx="744440" cy="554793"/>
          </a:xfrm>
          <a:prstGeom prst="rect">
            <a:avLst/>
          </a:prstGeom>
        </p:spPr>
      </p:pic>
    </p:spTree>
    <p:extLst>
      <p:ext uri="{BB962C8B-B14F-4D97-AF65-F5344CB8AC3E}">
        <p14:creationId xmlns:p14="http://schemas.microsoft.com/office/powerpoint/2010/main" val="2563466221"/>
      </p:ext>
    </p:extLst>
  </p:cSld>
  <p:clrMap bg1="dk1" tx1="lt1" bg2="dk2" tx2="lt2" accent1="accent1" accent2="accent2" accent3="accent3" accent4="accent4" accent5="accent5" accent6="accent6" hlink="hlink" folHlink="folHlink"/>
  <p:sldLayoutIdLst>
    <p:sldLayoutId id="2147483663" r:id="rId1"/>
    <p:sldLayoutId id="2147483662" r:id="rId2"/>
    <p:sldLayoutId id="2147483664" r:id="rId3"/>
    <p:sldLayoutId id="2147483661" r:id="rId4"/>
    <p:sldLayoutId id="2147483665" r:id="rId5"/>
    <p:sldLayoutId id="2147483666" r:id="rId6"/>
    <p:sldLayoutId id="2147483667" r:id="rId7"/>
    <p:sldLayoutId id="2147483668" r:id="rId8"/>
    <p:sldLayoutId id="2147483669" r:id="rId9"/>
  </p:sldLayoutIdLst>
  <p:txStyles>
    <p:titleStyle>
      <a:lvl1pPr marL="541338" indent="0" algn="l" defTabSz="914377" rtl="0" eaLnBrk="1" latinLnBrk="0" hangingPunct="1">
        <a:lnSpc>
          <a:spcPct val="90000"/>
        </a:lnSpc>
        <a:spcBef>
          <a:spcPct val="0"/>
        </a:spcBef>
        <a:buNone/>
        <a:defRPr sz="4000" b="1" kern="1200">
          <a:solidFill>
            <a:srgbClr val="3D465A"/>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150000"/>
        </a:lnSpc>
        <a:spcBef>
          <a:spcPts val="0"/>
        </a:spcBef>
        <a:spcAft>
          <a:spcPts val="0"/>
        </a:spcAft>
        <a:buFont typeface="Arial" panose="020B0604020202020204" pitchFamily="34" charset="0"/>
        <a:buChar char="•"/>
        <a:defRPr lang="en-US" sz="3200" b="0" i="0" u="none" strike="noStrike" kern="1200" cap="none" dirty="0" smtClean="0">
          <a:solidFill>
            <a:srgbClr val="282E3C"/>
          </a:solidFill>
          <a:latin typeface="Calibri"/>
          <a:ea typeface="+mn-ea"/>
          <a:cs typeface="Calibri"/>
          <a:sym typeface="Calibri"/>
        </a:defRPr>
      </a:lvl1pPr>
      <a:lvl2pPr marL="685783" indent="-228594" algn="l" defTabSz="914377" rtl="0" eaLnBrk="1" latinLnBrk="0" hangingPunct="1">
        <a:lnSpc>
          <a:spcPct val="150000"/>
        </a:lnSpc>
        <a:spcBef>
          <a:spcPts val="0"/>
        </a:spcBef>
        <a:spcAft>
          <a:spcPts val="0"/>
        </a:spcAft>
        <a:buFont typeface="Arial" panose="020B0604020202020204" pitchFamily="34" charset="0"/>
        <a:buChar char="•"/>
        <a:defRPr sz="2400" kern="1200">
          <a:solidFill>
            <a:srgbClr val="282E3C"/>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150000"/>
        </a:lnSpc>
        <a:spcBef>
          <a:spcPts val="0"/>
        </a:spcBef>
        <a:spcAft>
          <a:spcPts val="0"/>
        </a:spcAft>
        <a:buFont typeface="Arial" panose="020B0604020202020204" pitchFamily="34" charset="0"/>
        <a:buChar char="•"/>
        <a:defRPr sz="2000" kern="1200">
          <a:solidFill>
            <a:srgbClr val="282E3C"/>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150000"/>
        </a:lnSpc>
        <a:spcBef>
          <a:spcPts val="0"/>
        </a:spcBef>
        <a:spcAft>
          <a:spcPts val="0"/>
        </a:spcAft>
        <a:buFont typeface="Arial" panose="020B0604020202020204" pitchFamily="34" charset="0"/>
        <a:buChar char="•"/>
        <a:defRPr sz="1800" kern="1200">
          <a:solidFill>
            <a:srgbClr val="282E3C"/>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150000"/>
        </a:lnSpc>
        <a:spcBef>
          <a:spcPts val="0"/>
        </a:spcBef>
        <a:spcAft>
          <a:spcPts val="0"/>
        </a:spcAft>
        <a:buFont typeface="Arial" panose="020B0604020202020204" pitchFamily="34" charset="0"/>
        <a:buChar char="•"/>
        <a:defRPr sz="1800" kern="1200">
          <a:solidFill>
            <a:srgbClr val="282E3C"/>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webp"/><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webp"/><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Explain how the processes of social influence might create social change</a:t>
            </a:r>
          </a:p>
        </p:txBody>
      </p:sp>
      <p:sp>
        <p:nvSpPr>
          <p:cNvPr id="4" name="Text Placeholder 3">
            <a:extLst>
              <a:ext uri="{FF2B5EF4-FFF2-40B4-BE49-F238E27FC236}">
                <a16:creationId xmlns:a16="http://schemas.microsoft.com/office/drawing/2014/main" id="{BF8E3E53-4CAC-496D-AF83-934D8D6DE09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68585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C67FD-BB5A-08EA-5C2D-E80596FA6A89}"/>
              </a:ext>
            </a:extLst>
          </p:cNvPr>
          <p:cNvSpPr>
            <a:spLocks noGrp="1"/>
          </p:cNvSpPr>
          <p:nvPr>
            <p:ph type="title"/>
          </p:nvPr>
        </p:nvSpPr>
        <p:spPr/>
        <p:txBody>
          <a:bodyPr/>
          <a:lstStyle/>
          <a:p>
            <a:r>
              <a:rPr lang="en-US" dirty="0"/>
              <a:t>Social </a:t>
            </a:r>
            <a:r>
              <a:rPr lang="en-US" dirty="0" err="1"/>
              <a:t>cryptomnesia</a:t>
            </a:r>
            <a:endParaRPr lang="en-US" dirty="0"/>
          </a:p>
        </p:txBody>
      </p:sp>
      <p:sp>
        <p:nvSpPr>
          <p:cNvPr id="19" name="Content Placeholder 18"/>
          <p:cNvSpPr>
            <a:spLocks noGrp="1"/>
          </p:cNvSpPr>
          <p:nvPr>
            <p:ph sz="half" idx="2"/>
          </p:nvPr>
        </p:nvSpPr>
        <p:spPr/>
        <p:txBody>
          <a:bodyPr>
            <a:normAutofit/>
          </a:bodyPr>
          <a:lstStyle/>
          <a:p>
            <a:r>
              <a:rPr lang="en-US" dirty="0"/>
              <a:t>A situation where people forget the origins of social change, or the struggles that led to it.</a:t>
            </a:r>
            <a:endParaRPr lang="en-GB" dirty="0"/>
          </a:p>
        </p:txBody>
      </p:sp>
      <p:pic>
        <p:nvPicPr>
          <p:cNvPr id="5" name="Content Placeholder 4"/>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838200" y="3105193"/>
            <a:ext cx="5181600" cy="1792202"/>
          </a:xfrm>
        </p:spPr>
      </p:pic>
    </p:spTree>
    <p:extLst>
      <p:ext uri="{BB962C8B-B14F-4D97-AF65-F5344CB8AC3E}">
        <p14:creationId xmlns:p14="http://schemas.microsoft.com/office/powerpoint/2010/main" val="796153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Conformity Research</a:t>
            </a:r>
          </a:p>
        </p:txBody>
      </p:sp>
      <p:sp>
        <p:nvSpPr>
          <p:cNvPr id="3" name="Content Placeholder 2"/>
          <p:cNvSpPr>
            <a:spLocks noGrp="1"/>
          </p:cNvSpPr>
          <p:nvPr>
            <p:ph idx="1"/>
          </p:nvPr>
        </p:nvSpPr>
        <p:spPr/>
        <p:txBody>
          <a:bodyPr/>
          <a:lstStyle/>
          <a:p>
            <a:r>
              <a:rPr lang="en-GB" b="1" dirty="0">
                <a:solidFill>
                  <a:srgbClr val="0070C0"/>
                </a:solidFill>
              </a:rPr>
              <a:t>Asch</a:t>
            </a:r>
          </a:p>
          <a:p>
            <a:pPr lvl="1"/>
            <a:r>
              <a:rPr lang="en-GB" b="1" dirty="0">
                <a:solidFill>
                  <a:srgbClr val="0070C0"/>
                </a:solidFill>
              </a:rPr>
              <a:t>1 dissenter could break the power of a majority</a:t>
            </a:r>
          </a:p>
          <a:p>
            <a:pPr lvl="1"/>
            <a:r>
              <a:rPr lang="en-GB" b="1" dirty="0">
                <a:solidFill>
                  <a:srgbClr val="0070C0"/>
                </a:solidFill>
              </a:rPr>
              <a:t>Dissent </a:t>
            </a:r>
            <a:r>
              <a:rPr lang="en-GB" b="1" dirty="0">
                <a:solidFill>
                  <a:srgbClr val="0070C0"/>
                </a:solidFill>
                <a:sym typeface="Wingdings" panose="05000000000000000000" pitchFamily="2" charset="2"/>
              </a:rPr>
              <a:t> social change</a:t>
            </a:r>
          </a:p>
          <a:p>
            <a:r>
              <a:rPr lang="en-GB" dirty="0">
                <a:sym typeface="Wingdings" panose="05000000000000000000" pitchFamily="2" charset="2"/>
              </a:rPr>
              <a:t>Health campaigns</a:t>
            </a:r>
          </a:p>
          <a:p>
            <a:pPr lvl="1"/>
            <a:r>
              <a:rPr lang="en-GB" dirty="0">
                <a:sym typeface="Wingdings" panose="05000000000000000000" pitchFamily="2" charset="2"/>
              </a:rPr>
              <a:t>Tell people that the majority of the UK doesn’t smoke/drink/</a:t>
            </a:r>
            <a:r>
              <a:rPr lang="en-GB" dirty="0" err="1">
                <a:sym typeface="Wingdings" panose="05000000000000000000" pitchFamily="2" charset="2"/>
              </a:rPr>
              <a:t>etc</a:t>
            </a:r>
            <a:endParaRPr lang="en-GB" dirty="0">
              <a:sym typeface="Wingdings" panose="05000000000000000000" pitchFamily="2" charset="2"/>
            </a:endParaRPr>
          </a:p>
          <a:p>
            <a:pPr lvl="1"/>
            <a:r>
              <a:rPr lang="en-GB" dirty="0">
                <a:sym typeface="Wingdings" panose="05000000000000000000" pitchFamily="2" charset="2"/>
              </a:rPr>
              <a:t>Normative social influence  people stop smoking to fit in</a:t>
            </a:r>
          </a:p>
        </p:txBody>
      </p:sp>
    </p:spTree>
    <p:extLst>
      <p:ext uri="{BB962C8B-B14F-4D97-AF65-F5344CB8AC3E}">
        <p14:creationId xmlns:p14="http://schemas.microsoft.com/office/powerpoint/2010/main" val="289883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Obedience Research</a:t>
            </a:r>
          </a:p>
        </p:txBody>
      </p:sp>
      <p:sp>
        <p:nvSpPr>
          <p:cNvPr id="3" name="Content Placeholder 2"/>
          <p:cNvSpPr>
            <a:spLocks noGrp="1"/>
          </p:cNvSpPr>
          <p:nvPr>
            <p:ph idx="1"/>
          </p:nvPr>
        </p:nvSpPr>
        <p:spPr/>
        <p:txBody>
          <a:bodyPr/>
          <a:lstStyle/>
          <a:p>
            <a:r>
              <a:rPr lang="en-GB" b="1" dirty="0">
                <a:solidFill>
                  <a:srgbClr val="0070C0"/>
                </a:solidFill>
              </a:rPr>
              <a:t>Milgram</a:t>
            </a:r>
          </a:p>
          <a:p>
            <a:pPr lvl="1"/>
            <a:r>
              <a:rPr lang="en-GB" b="1" dirty="0">
                <a:solidFill>
                  <a:srgbClr val="0070C0"/>
                </a:solidFill>
              </a:rPr>
              <a:t>Support from a disobedient teacher </a:t>
            </a:r>
            <a:r>
              <a:rPr lang="en-GB" b="1" dirty="0">
                <a:solidFill>
                  <a:srgbClr val="0070C0"/>
                </a:solidFill>
                <a:sym typeface="Wingdings" panose="05000000000000000000" pitchFamily="2" charset="2"/>
              </a:rPr>
              <a:t> obedience dropped to 10%</a:t>
            </a:r>
            <a:endParaRPr lang="en-GB" b="1" dirty="0">
              <a:solidFill>
                <a:srgbClr val="0070C0"/>
              </a:solidFill>
            </a:endParaRPr>
          </a:p>
          <a:p>
            <a:r>
              <a:rPr lang="en-GB" dirty="0">
                <a:sym typeface="Wingdings" panose="05000000000000000000" pitchFamily="2" charset="2"/>
              </a:rPr>
              <a:t>Zimbardo (2007, so not the prison study!)</a:t>
            </a:r>
          </a:p>
          <a:p>
            <a:pPr lvl="1"/>
            <a:r>
              <a:rPr lang="en-GB" dirty="0">
                <a:sym typeface="Wingdings" panose="05000000000000000000" pitchFamily="2" charset="2"/>
              </a:rPr>
              <a:t>Gradual commitment  higher levels of obedience  social change</a:t>
            </a:r>
          </a:p>
        </p:txBody>
      </p:sp>
    </p:spTree>
    <p:extLst>
      <p:ext uri="{BB962C8B-B14F-4D97-AF65-F5344CB8AC3E}">
        <p14:creationId xmlns:p14="http://schemas.microsoft.com/office/powerpoint/2010/main" val="3492123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C67FD-BB5A-08EA-5C2D-E80596FA6A89}"/>
              </a:ext>
            </a:extLst>
          </p:cNvPr>
          <p:cNvSpPr>
            <a:spLocks noGrp="1"/>
          </p:cNvSpPr>
          <p:nvPr>
            <p:ph type="title"/>
          </p:nvPr>
        </p:nvSpPr>
        <p:spPr/>
        <p:txBody>
          <a:bodyPr/>
          <a:lstStyle/>
          <a:p>
            <a:r>
              <a:rPr lang="en-US" dirty="0"/>
              <a:t>Main A03 points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779423465"/>
              </p:ext>
            </p:extLst>
          </p:nvPr>
        </p:nvGraphicFramePr>
        <p:xfrm>
          <a:off x="838200" y="1549400"/>
          <a:ext cx="10515600" cy="3677692"/>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134042945"/>
                    </a:ext>
                  </a:extLst>
                </a:gridCol>
                <a:gridCol w="5257800">
                  <a:extLst>
                    <a:ext uri="{9D8B030D-6E8A-4147-A177-3AD203B41FA5}">
                      <a16:colId xmlns:a16="http://schemas.microsoft.com/office/drawing/2014/main" val="3845145009"/>
                    </a:ext>
                  </a:extLst>
                </a:gridCol>
              </a:tblGrid>
              <a:tr h="826066">
                <a:tc>
                  <a:txBody>
                    <a:bodyPr/>
                    <a:lstStyle/>
                    <a:p>
                      <a:r>
                        <a:rPr lang="en-GB" sz="2400" dirty="0"/>
                        <a:t>Strengths</a:t>
                      </a:r>
                    </a:p>
                  </a:txBody>
                  <a:tcPr/>
                </a:tc>
                <a:tc>
                  <a:txBody>
                    <a:bodyPr/>
                    <a:lstStyle/>
                    <a:p>
                      <a:r>
                        <a:rPr lang="en-GB" sz="2400" dirty="0"/>
                        <a:t>Limitations</a:t>
                      </a:r>
                    </a:p>
                  </a:txBody>
                  <a:tcPr/>
                </a:tc>
                <a:extLst>
                  <a:ext uri="{0D108BD9-81ED-4DB2-BD59-A6C34878D82A}">
                    <a16:rowId xmlns:a16="http://schemas.microsoft.com/office/drawing/2014/main" val="1664969003"/>
                  </a:ext>
                </a:extLst>
              </a:tr>
              <a:tr h="1425813">
                <a:tc>
                  <a:txBody>
                    <a:bodyPr/>
                    <a:lstStyle/>
                    <a:p>
                      <a:r>
                        <a:rPr lang="en-GB" sz="2400" dirty="0"/>
                        <a:t>Normative</a:t>
                      </a:r>
                      <a:r>
                        <a:rPr lang="en-GB" sz="2400" baseline="0" dirty="0"/>
                        <a:t> influences do impact social change (Nolan et al., 2008)</a:t>
                      </a:r>
                      <a:endParaRPr lang="en-GB" sz="2400" dirty="0"/>
                    </a:p>
                  </a:txBody>
                  <a:tcPr/>
                </a:tc>
                <a:tc>
                  <a:txBody>
                    <a:bodyPr/>
                    <a:lstStyle/>
                    <a:p>
                      <a:r>
                        <a:rPr lang="en-GB" sz="2400" dirty="0"/>
                        <a:t>People don’t always change their behaviour when shown social norms (</a:t>
                      </a:r>
                      <a:r>
                        <a:rPr lang="en-GB" sz="2400" dirty="0" err="1"/>
                        <a:t>Foxcroft</a:t>
                      </a:r>
                      <a:r>
                        <a:rPr lang="en-GB" sz="2400" dirty="0"/>
                        <a:t> et al., 2015)</a:t>
                      </a:r>
                    </a:p>
                  </a:txBody>
                  <a:tcPr/>
                </a:tc>
                <a:extLst>
                  <a:ext uri="{0D108BD9-81ED-4DB2-BD59-A6C34878D82A}">
                    <a16:rowId xmlns:a16="http://schemas.microsoft.com/office/drawing/2014/main" val="2339993750"/>
                  </a:ext>
                </a:extLst>
              </a:tr>
              <a:tr h="1425813">
                <a:tc>
                  <a:txBody>
                    <a:bodyPr/>
                    <a:lstStyle/>
                    <a:p>
                      <a:r>
                        <a:rPr lang="en-GB" sz="2400" dirty="0"/>
                        <a:t>Minority influences </a:t>
                      </a:r>
                      <a:r>
                        <a:rPr lang="en-GB" sz="2400" dirty="0">
                          <a:sym typeface="Wingdings" panose="05000000000000000000" pitchFamily="2" charset="2"/>
                        </a:rPr>
                        <a:t> social change (Nemeth,</a:t>
                      </a:r>
                      <a:r>
                        <a:rPr lang="en-GB" sz="2400" baseline="0" dirty="0">
                          <a:sym typeface="Wingdings" panose="05000000000000000000" pitchFamily="2" charset="2"/>
                        </a:rPr>
                        <a:t> 2009)  changes the type of thinking</a:t>
                      </a:r>
                      <a:endParaRPr lang="en-GB" sz="2400" dirty="0"/>
                    </a:p>
                  </a:txBody>
                  <a:tcPr/>
                </a:tc>
                <a:tc>
                  <a:txBody>
                    <a:bodyPr/>
                    <a:lstStyle/>
                    <a:p>
                      <a:r>
                        <a:rPr lang="en-GB" sz="2400" dirty="0"/>
                        <a:t>It’s majority influence, not</a:t>
                      </a:r>
                      <a:r>
                        <a:rPr lang="en-GB" sz="2400" baseline="0" dirty="0"/>
                        <a:t> minorities, that impacts deeper processing (Mackie, 1987)</a:t>
                      </a:r>
                      <a:endParaRPr lang="en-GB" sz="2400" dirty="0"/>
                    </a:p>
                  </a:txBody>
                  <a:tcPr/>
                </a:tc>
                <a:extLst>
                  <a:ext uri="{0D108BD9-81ED-4DB2-BD59-A6C34878D82A}">
                    <a16:rowId xmlns:a16="http://schemas.microsoft.com/office/drawing/2014/main" val="1410512904"/>
                  </a:ext>
                </a:extLst>
              </a:tr>
            </a:tbl>
          </a:graphicData>
        </a:graphic>
      </p:graphicFrame>
    </p:spTree>
    <p:extLst>
      <p:ext uri="{BB962C8B-B14F-4D97-AF65-F5344CB8AC3E}">
        <p14:creationId xmlns:p14="http://schemas.microsoft.com/office/powerpoint/2010/main" val="1192327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A5C3D0-02C1-7A22-6AFC-27F304EEB2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D39F10-00E7-F59A-FB34-5421C4B15489}"/>
              </a:ext>
            </a:extLst>
          </p:cNvPr>
          <p:cNvSpPr>
            <a:spLocks noGrp="1"/>
          </p:cNvSpPr>
          <p:nvPr>
            <p:ph type="title"/>
          </p:nvPr>
        </p:nvSpPr>
        <p:spPr/>
        <p:txBody>
          <a:bodyPr/>
          <a:lstStyle/>
          <a:p>
            <a:r>
              <a:rPr lang="en-US" dirty="0"/>
              <a:t>Complete the A01 and A03 reading question tasks to create your notes on this topic</a:t>
            </a:r>
          </a:p>
        </p:txBody>
      </p:sp>
      <p:sp>
        <p:nvSpPr>
          <p:cNvPr id="4" name="Content Placeholder 3"/>
          <p:cNvSpPr>
            <a:spLocks noGrp="1"/>
          </p:cNvSpPr>
          <p:nvPr>
            <p:ph idx="1"/>
          </p:nvPr>
        </p:nvSpPr>
        <p:spPr/>
        <p:txBody>
          <a:bodyPr/>
          <a:lstStyle/>
          <a:p>
            <a:endParaRPr lang="en-GB"/>
          </a:p>
        </p:txBody>
      </p:sp>
    </p:spTree>
    <p:extLst>
      <p:ext uri="{BB962C8B-B14F-4D97-AF65-F5344CB8AC3E}">
        <p14:creationId xmlns:p14="http://schemas.microsoft.com/office/powerpoint/2010/main" val="3357889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Social change examples – last 20 years</a:t>
            </a:r>
          </a:p>
        </p:txBody>
      </p:sp>
      <p:pic>
        <p:nvPicPr>
          <p:cNvPr id="5" name="Picture 4"/>
          <p:cNvPicPr>
            <a:picLocks noChangeAspect="1"/>
          </p:cNvPicPr>
          <p:nvPr/>
        </p:nvPicPr>
        <p:blipFill>
          <a:blip r:embed="rId3"/>
          <a:stretch>
            <a:fillRect/>
          </a:stretch>
        </p:blipFill>
        <p:spPr>
          <a:xfrm>
            <a:off x="924398" y="1617306"/>
            <a:ext cx="4744882" cy="1757120"/>
          </a:xfrm>
          <a:prstGeom prst="rect">
            <a:avLst/>
          </a:prstGeom>
        </p:spPr>
      </p:pic>
      <p:pic>
        <p:nvPicPr>
          <p:cNvPr id="6" name="Picture 5"/>
          <p:cNvPicPr>
            <a:picLocks noChangeAspect="1"/>
          </p:cNvPicPr>
          <p:nvPr/>
        </p:nvPicPr>
        <p:blipFill>
          <a:blip r:embed="rId4"/>
          <a:stretch>
            <a:fillRect/>
          </a:stretch>
        </p:blipFill>
        <p:spPr>
          <a:xfrm>
            <a:off x="161466" y="3890227"/>
            <a:ext cx="4045705" cy="2213687"/>
          </a:xfrm>
          <a:prstGeom prst="rect">
            <a:avLst/>
          </a:prstGeom>
        </p:spPr>
      </p:pic>
      <p:pic>
        <p:nvPicPr>
          <p:cNvPr id="7" name="Picture 6"/>
          <p:cNvPicPr>
            <a:picLocks noChangeAspect="1"/>
          </p:cNvPicPr>
          <p:nvPr/>
        </p:nvPicPr>
        <p:blipFill>
          <a:blip r:embed="rId5"/>
          <a:stretch>
            <a:fillRect/>
          </a:stretch>
        </p:blipFill>
        <p:spPr>
          <a:xfrm>
            <a:off x="6829725" y="2010023"/>
            <a:ext cx="4467849" cy="971686"/>
          </a:xfrm>
          <a:prstGeom prst="rect">
            <a:avLst/>
          </a:prstGeom>
        </p:spPr>
      </p:pic>
      <p:pic>
        <p:nvPicPr>
          <p:cNvPr id="9" name="Picture 8"/>
          <p:cNvPicPr>
            <a:picLocks noChangeAspect="1"/>
          </p:cNvPicPr>
          <p:nvPr/>
        </p:nvPicPr>
        <p:blipFill>
          <a:blip r:embed="rId6"/>
          <a:stretch>
            <a:fillRect/>
          </a:stretch>
        </p:blipFill>
        <p:spPr>
          <a:xfrm>
            <a:off x="6385559" y="3890227"/>
            <a:ext cx="3921415" cy="1954015"/>
          </a:xfrm>
          <a:prstGeom prst="rect">
            <a:avLst/>
          </a:prstGeom>
        </p:spPr>
      </p:pic>
    </p:spTree>
    <p:extLst>
      <p:ext uri="{BB962C8B-B14F-4D97-AF65-F5344CB8AC3E}">
        <p14:creationId xmlns:p14="http://schemas.microsoft.com/office/powerpoint/2010/main" val="310011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Three main questions</a:t>
            </a:r>
          </a:p>
        </p:txBody>
      </p:sp>
      <p:sp>
        <p:nvSpPr>
          <p:cNvPr id="3" name="Content Placeholder 2"/>
          <p:cNvSpPr>
            <a:spLocks noGrp="1"/>
          </p:cNvSpPr>
          <p:nvPr>
            <p:ph idx="1"/>
          </p:nvPr>
        </p:nvSpPr>
        <p:spPr/>
        <p:txBody>
          <a:bodyPr/>
          <a:lstStyle/>
          <a:p>
            <a:pPr fontAlgn="base"/>
            <a:r>
              <a:rPr lang="en-GB" b="1" dirty="0">
                <a:solidFill>
                  <a:srgbClr val="0070C0"/>
                </a:solidFill>
              </a:rPr>
              <a:t>What can we learn from minority influence change?</a:t>
            </a:r>
            <a:r>
              <a:rPr lang="en-US" dirty="0">
                <a:solidFill>
                  <a:srgbClr val="0070C0"/>
                </a:solidFill>
              </a:rPr>
              <a:t>​</a:t>
            </a:r>
          </a:p>
          <a:p>
            <a:pPr fontAlgn="base"/>
            <a:r>
              <a:rPr lang="en-GB" dirty="0"/>
              <a:t>What can conformity research tell us? (normative influence)</a:t>
            </a:r>
            <a:r>
              <a:rPr lang="en-US" dirty="0"/>
              <a:t>​</a:t>
            </a:r>
          </a:p>
          <a:p>
            <a:pPr fontAlgn="base"/>
            <a:r>
              <a:rPr lang="en-GB" b="1" dirty="0">
                <a:solidFill>
                  <a:srgbClr val="0070C0"/>
                </a:solidFill>
              </a:rPr>
              <a:t>What can obedience research tell us?</a:t>
            </a:r>
            <a:endParaRPr lang="en-US" dirty="0">
              <a:solidFill>
                <a:srgbClr val="0070C0"/>
              </a:solidFill>
            </a:endParaRPr>
          </a:p>
          <a:p>
            <a:endParaRPr lang="en-GB" dirty="0"/>
          </a:p>
        </p:txBody>
      </p:sp>
    </p:spTree>
    <p:extLst>
      <p:ext uri="{BB962C8B-B14F-4D97-AF65-F5344CB8AC3E}">
        <p14:creationId xmlns:p14="http://schemas.microsoft.com/office/powerpoint/2010/main" val="333736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C67FD-BB5A-08EA-5C2D-E80596FA6A89}"/>
              </a:ext>
            </a:extLst>
          </p:cNvPr>
          <p:cNvSpPr>
            <a:spLocks noGrp="1"/>
          </p:cNvSpPr>
          <p:nvPr>
            <p:ph type="title"/>
          </p:nvPr>
        </p:nvSpPr>
        <p:spPr/>
        <p:txBody>
          <a:bodyPr/>
          <a:lstStyle/>
          <a:p>
            <a:r>
              <a:rPr lang="en-US" dirty="0"/>
              <a:t>Key ways minorities influence social change</a:t>
            </a:r>
          </a:p>
        </p:txBody>
      </p:sp>
      <p:sp>
        <p:nvSpPr>
          <p:cNvPr id="3" name="Content Placeholder 2">
            <a:extLst>
              <a:ext uri="{FF2B5EF4-FFF2-40B4-BE49-F238E27FC236}">
                <a16:creationId xmlns:a16="http://schemas.microsoft.com/office/drawing/2014/main" id="{D1C181D1-EAB6-D64D-D7D6-2FB661FA46B4}"/>
              </a:ext>
            </a:extLst>
          </p:cNvPr>
          <p:cNvSpPr>
            <a:spLocks noGrp="1"/>
          </p:cNvSpPr>
          <p:nvPr>
            <p:ph idx="1"/>
          </p:nvPr>
        </p:nvSpPr>
        <p:spPr/>
        <p:txBody>
          <a:bodyPr>
            <a:normAutofit lnSpcReduction="10000"/>
          </a:bodyPr>
          <a:lstStyle/>
          <a:p>
            <a:r>
              <a:rPr lang="en-US" b="1" dirty="0">
                <a:solidFill>
                  <a:srgbClr val="0070C0"/>
                </a:solidFill>
              </a:rPr>
              <a:t>Drawing attention</a:t>
            </a:r>
          </a:p>
          <a:p>
            <a:r>
              <a:rPr lang="en-US" dirty="0"/>
              <a:t>Consistency</a:t>
            </a:r>
          </a:p>
          <a:p>
            <a:r>
              <a:rPr lang="en-US" b="1" dirty="0">
                <a:solidFill>
                  <a:srgbClr val="0070C0"/>
                </a:solidFill>
              </a:rPr>
              <a:t>Deeper processing</a:t>
            </a:r>
          </a:p>
          <a:p>
            <a:pPr>
              <a:lnSpc>
                <a:spcPct val="160000"/>
              </a:lnSpc>
            </a:pPr>
            <a:r>
              <a:rPr lang="en-US" dirty="0"/>
              <a:t>Augmentation principle</a:t>
            </a:r>
          </a:p>
          <a:p>
            <a:r>
              <a:rPr lang="en-US" b="1" dirty="0">
                <a:solidFill>
                  <a:srgbClr val="0070C0"/>
                </a:solidFill>
              </a:rPr>
              <a:t>Snowball effect</a:t>
            </a:r>
          </a:p>
          <a:p>
            <a:pPr>
              <a:lnSpc>
                <a:spcPct val="170000"/>
              </a:lnSpc>
            </a:pPr>
            <a:r>
              <a:rPr lang="en-US" dirty="0"/>
              <a:t>Social </a:t>
            </a:r>
            <a:r>
              <a:rPr lang="en-US" dirty="0" err="1"/>
              <a:t>cryptomnesia</a:t>
            </a:r>
            <a:endParaRPr lang="en-US" dirty="0"/>
          </a:p>
        </p:txBody>
      </p:sp>
    </p:spTree>
    <p:extLst>
      <p:ext uri="{BB962C8B-B14F-4D97-AF65-F5344CB8AC3E}">
        <p14:creationId xmlns:p14="http://schemas.microsoft.com/office/powerpoint/2010/main" val="3549742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C67FD-BB5A-08EA-5C2D-E80596FA6A89}"/>
              </a:ext>
            </a:extLst>
          </p:cNvPr>
          <p:cNvSpPr>
            <a:spLocks noGrp="1"/>
          </p:cNvSpPr>
          <p:nvPr>
            <p:ph type="title"/>
          </p:nvPr>
        </p:nvSpPr>
        <p:spPr/>
        <p:txBody>
          <a:bodyPr/>
          <a:lstStyle/>
          <a:p>
            <a:r>
              <a:rPr lang="en-US" dirty="0"/>
              <a:t>Drawing attention to the issue</a:t>
            </a:r>
          </a:p>
        </p:txBody>
      </p:sp>
      <p:sp>
        <p:nvSpPr>
          <p:cNvPr id="19" name="Content Placeholder 18"/>
          <p:cNvSpPr>
            <a:spLocks noGrp="1"/>
          </p:cNvSpPr>
          <p:nvPr>
            <p:ph sz="half" idx="2"/>
          </p:nvPr>
        </p:nvSpPr>
        <p:spPr/>
        <p:txBody>
          <a:bodyPr>
            <a:normAutofit/>
          </a:bodyPr>
          <a:lstStyle/>
          <a:p>
            <a:r>
              <a:rPr lang="en-US" dirty="0"/>
              <a:t>Protesting – violently or peacefully</a:t>
            </a:r>
          </a:p>
          <a:p>
            <a:r>
              <a:rPr lang="en-US" dirty="0"/>
              <a:t>Makes majority aware of the problem.</a:t>
            </a:r>
            <a:endParaRPr lang="en-GB" dirty="0"/>
          </a:p>
        </p:txBody>
      </p:sp>
      <p:pic>
        <p:nvPicPr>
          <p:cNvPr id="24" name="Content Placeholder 2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551597" y="2076796"/>
            <a:ext cx="5181600" cy="335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0512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C67FD-BB5A-08EA-5C2D-E80596FA6A89}"/>
              </a:ext>
            </a:extLst>
          </p:cNvPr>
          <p:cNvSpPr>
            <a:spLocks noGrp="1"/>
          </p:cNvSpPr>
          <p:nvPr>
            <p:ph type="title"/>
          </p:nvPr>
        </p:nvSpPr>
        <p:spPr/>
        <p:txBody>
          <a:bodyPr/>
          <a:lstStyle/>
          <a:p>
            <a:r>
              <a:rPr lang="en-US" dirty="0"/>
              <a:t>Consistency</a:t>
            </a:r>
          </a:p>
        </p:txBody>
      </p:sp>
      <p:sp>
        <p:nvSpPr>
          <p:cNvPr id="3" name="Content Placeholder 2">
            <a:extLst>
              <a:ext uri="{FF2B5EF4-FFF2-40B4-BE49-F238E27FC236}">
                <a16:creationId xmlns:a16="http://schemas.microsoft.com/office/drawing/2014/main" id="{D1C181D1-EAB6-D64D-D7D6-2FB661FA46B4}"/>
              </a:ext>
            </a:extLst>
          </p:cNvPr>
          <p:cNvSpPr>
            <a:spLocks noGrp="1"/>
          </p:cNvSpPr>
          <p:nvPr>
            <p:ph idx="1"/>
          </p:nvPr>
        </p:nvSpPr>
        <p:spPr/>
        <p:txBody>
          <a:bodyPr>
            <a:normAutofit/>
          </a:bodyPr>
          <a:lstStyle/>
          <a:p>
            <a:r>
              <a:rPr lang="en-US" b="1" dirty="0">
                <a:solidFill>
                  <a:srgbClr val="0070C0"/>
                </a:solidFill>
              </a:rPr>
              <a:t>Consistent messaging over time shows dedication and commitment to a cause, reinforcing the minority's influence.</a:t>
            </a:r>
          </a:p>
          <a:p>
            <a:r>
              <a:rPr lang="en-US" dirty="0"/>
              <a:t>#</a:t>
            </a:r>
            <a:r>
              <a:rPr lang="en-US" dirty="0" err="1"/>
              <a:t>MeToo</a:t>
            </a:r>
            <a:r>
              <a:rPr lang="en-US" dirty="0"/>
              <a:t> was founded in 2006 by </a:t>
            </a:r>
            <a:r>
              <a:rPr lang="en-US" dirty="0" err="1"/>
              <a:t>Tarana</a:t>
            </a:r>
            <a:r>
              <a:rPr lang="en-US" dirty="0"/>
              <a:t> Burke</a:t>
            </a:r>
          </a:p>
          <a:p>
            <a:r>
              <a:rPr lang="en-US" b="1" dirty="0">
                <a:solidFill>
                  <a:srgbClr val="0070C0"/>
                </a:solidFill>
              </a:rPr>
              <a:t>Went viral in 2017</a:t>
            </a:r>
            <a:endParaRPr lang="en-GB" b="1" dirty="0">
              <a:solidFill>
                <a:srgbClr val="0070C0"/>
              </a:solidFill>
            </a:endParaRPr>
          </a:p>
          <a:p>
            <a:endParaRPr lang="en-US" dirty="0"/>
          </a:p>
        </p:txBody>
      </p:sp>
    </p:spTree>
    <p:extLst>
      <p:ext uri="{BB962C8B-B14F-4D97-AF65-F5344CB8AC3E}">
        <p14:creationId xmlns:p14="http://schemas.microsoft.com/office/powerpoint/2010/main" val="233611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C67FD-BB5A-08EA-5C2D-E80596FA6A89}"/>
              </a:ext>
            </a:extLst>
          </p:cNvPr>
          <p:cNvSpPr>
            <a:spLocks noGrp="1"/>
          </p:cNvSpPr>
          <p:nvPr>
            <p:ph type="title"/>
          </p:nvPr>
        </p:nvSpPr>
        <p:spPr/>
        <p:txBody>
          <a:bodyPr/>
          <a:lstStyle/>
          <a:p>
            <a:r>
              <a:rPr lang="en-US" dirty="0"/>
              <a:t>Deeper processing</a:t>
            </a:r>
          </a:p>
        </p:txBody>
      </p:sp>
      <p:sp>
        <p:nvSpPr>
          <p:cNvPr id="19" name="Content Placeholder 18"/>
          <p:cNvSpPr>
            <a:spLocks noGrp="1"/>
          </p:cNvSpPr>
          <p:nvPr>
            <p:ph sz="half" idx="2"/>
          </p:nvPr>
        </p:nvSpPr>
        <p:spPr/>
        <p:txBody>
          <a:bodyPr>
            <a:normAutofit lnSpcReduction="10000"/>
          </a:bodyPr>
          <a:lstStyle/>
          <a:p>
            <a:r>
              <a:rPr lang="en-US" dirty="0"/>
              <a:t>When people engage in deeper processing, they start to think more critically about the issue, often challenging their existing views.</a:t>
            </a:r>
            <a:endParaRPr lang="en-GB" dirty="0"/>
          </a:p>
        </p:txBody>
      </p:sp>
      <p:pic>
        <p:nvPicPr>
          <p:cNvPr id="5" name="Content Placeholder 4"/>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838200" y="2543969"/>
            <a:ext cx="5181600" cy="2914650"/>
          </a:xfrm>
        </p:spPr>
      </p:pic>
    </p:spTree>
    <p:extLst>
      <p:ext uri="{BB962C8B-B14F-4D97-AF65-F5344CB8AC3E}">
        <p14:creationId xmlns:p14="http://schemas.microsoft.com/office/powerpoint/2010/main" val="3753985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C67FD-BB5A-08EA-5C2D-E80596FA6A89}"/>
              </a:ext>
            </a:extLst>
          </p:cNvPr>
          <p:cNvSpPr>
            <a:spLocks noGrp="1"/>
          </p:cNvSpPr>
          <p:nvPr>
            <p:ph type="title"/>
          </p:nvPr>
        </p:nvSpPr>
        <p:spPr/>
        <p:txBody>
          <a:bodyPr/>
          <a:lstStyle/>
          <a:p>
            <a:r>
              <a:rPr lang="en-US" dirty="0"/>
              <a:t>Augmentation Principle</a:t>
            </a:r>
          </a:p>
        </p:txBody>
      </p:sp>
      <p:sp>
        <p:nvSpPr>
          <p:cNvPr id="19" name="Content Placeholder 18"/>
          <p:cNvSpPr>
            <a:spLocks noGrp="1"/>
          </p:cNvSpPr>
          <p:nvPr>
            <p:ph sz="half" idx="2"/>
          </p:nvPr>
        </p:nvSpPr>
        <p:spPr>
          <a:xfrm>
            <a:off x="6172200" y="1825625"/>
            <a:ext cx="5742296" cy="4351338"/>
          </a:xfrm>
        </p:spPr>
        <p:txBody>
          <a:bodyPr>
            <a:normAutofit/>
          </a:bodyPr>
          <a:lstStyle/>
          <a:p>
            <a:r>
              <a:rPr lang="en-US" dirty="0"/>
              <a:t>The strength of the minority's message is amplified by the risks they take.</a:t>
            </a:r>
            <a:endParaRPr lang="en-GB" dirty="0"/>
          </a:p>
        </p:txBody>
      </p:sp>
      <p:pic>
        <p:nvPicPr>
          <p:cNvPr id="5" name="Content Placeholder 4"/>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565245" y="2078978"/>
            <a:ext cx="5181600" cy="3244132"/>
          </a:xfrm>
        </p:spPr>
      </p:pic>
    </p:spTree>
    <p:extLst>
      <p:ext uri="{BB962C8B-B14F-4D97-AF65-F5344CB8AC3E}">
        <p14:creationId xmlns:p14="http://schemas.microsoft.com/office/powerpoint/2010/main" val="2885721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C67FD-BB5A-08EA-5C2D-E80596FA6A89}"/>
              </a:ext>
            </a:extLst>
          </p:cNvPr>
          <p:cNvSpPr>
            <a:spLocks noGrp="1"/>
          </p:cNvSpPr>
          <p:nvPr>
            <p:ph type="title"/>
          </p:nvPr>
        </p:nvSpPr>
        <p:spPr/>
        <p:txBody>
          <a:bodyPr/>
          <a:lstStyle/>
          <a:p>
            <a:r>
              <a:rPr lang="en-US" dirty="0"/>
              <a:t>Snowball effect</a:t>
            </a:r>
          </a:p>
        </p:txBody>
      </p:sp>
      <p:sp>
        <p:nvSpPr>
          <p:cNvPr id="19" name="Content Placeholder 18"/>
          <p:cNvSpPr>
            <a:spLocks noGrp="1"/>
          </p:cNvSpPr>
          <p:nvPr>
            <p:ph sz="half" idx="2"/>
          </p:nvPr>
        </p:nvSpPr>
        <p:spPr/>
        <p:txBody>
          <a:bodyPr>
            <a:normAutofit/>
          </a:bodyPr>
          <a:lstStyle/>
          <a:p>
            <a:r>
              <a:rPr lang="en-US" dirty="0"/>
              <a:t>A minority view can gradually gather momentum, gaining more support over time.</a:t>
            </a:r>
            <a:endParaRPr lang="en-GB" dirty="0"/>
          </a:p>
        </p:txBody>
      </p:sp>
      <p:pic>
        <p:nvPicPr>
          <p:cNvPr id="7" name="Picture 6"/>
          <p:cNvPicPr>
            <a:picLocks noChangeAspect="1"/>
          </p:cNvPicPr>
          <p:nvPr/>
        </p:nvPicPr>
        <p:blipFill>
          <a:blip r:embed="rId3"/>
          <a:stretch>
            <a:fillRect/>
          </a:stretch>
        </p:blipFill>
        <p:spPr>
          <a:xfrm>
            <a:off x="746977" y="2408876"/>
            <a:ext cx="4744882" cy="1757120"/>
          </a:xfrm>
          <a:prstGeom prst="rect">
            <a:avLst/>
          </a:prstGeom>
        </p:spPr>
      </p:pic>
    </p:spTree>
    <p:extLst>
      <p:ext uri="{BB962C8B-B14F-4D97-AF65-F5344CB8AC3E}">
        <p14:creationId xmlns:p14="http://schemas.microsoft.com/office/powerpoint/2010/main" val="2209195091"/>
      </p:ext>
    </p:extLst>
  </p:cSld>
  <p:clrMapOvr>
    <a:masterClrMapping/>
  </p:clrMapOvr>
  <p:timing>
    <p:tnLst>
      <p:par>
        <p:cTn id="1" dur="indefinite" restart="never" nodeType="tmRoot"/>
      </p:par>
    </p:tnLst>
  </p:timing>
</p:sld>
</file>

<file path=ppt/theme/theme1.xml><?xml version="1.0" encoding="utf-8"?>
<a:theme xmlns:a="http://schemas.openxmlformats.org/drawingml/2006/main" name="Wallingford Trust Theme">
  <a:themeElements>
    <a:clrScheme name="Custom 4">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2D1EF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allingford School" id="{1F5A48F2-067F-E64B-81E9-545D9188E1FD}" vid="{5FE0E4AB-C73B-C841-8BA7-B3CAFFD3DC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13A59EB86685459DDDBAE59B64CC04" ma:contentTypeVersion="16" ma:contentTypeDescription="Create a new document." ma:contentTypeScope="" ma:versionID="6a38786f8e2aaf5b42fd041ecf443b31">
  <xsd:schema xmlns:xsd="http://www.w3.org/2001/XMLSchema" xmlns:xs="http://www.w3.org/2001/XMLSchema" xmlns:p="http://schemas.microsoft.com/office/2006/metadata/properties" xmlns:ns2="ad89ce95-d1b6-4d5e-b677-7cca411aa0d9" xmlns:ns3="506e4013-1c0c-4111-9426-d4a345a2e8ca" targetNamespace="http://schemas.microsoft.com/office/2006/metadata/properties" ma:root="true" ma:fieldsID="986066f503c7bf9b86526db2f960ee1c" ns2:_="" ns3:_="">
    <xsd:import namespace="ad89ce95-d1b6-4d5e-b677-7cca411aa0d9"/>
    <xsd:import namespace="506e4013-1c0c-4111-9426-d4a345a2e8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89ce95-d1b6-4d5e-b677-7cca411aa0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ad0ac55-8370-45de-8d35-391d2d053443"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06e4013-1c0c-4111-9426-d4a345a2e8c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2c15fa1e-c926-42ca-bfe6-b20ae44258bd}" ma:internalName="TaxCatchAll" ma:showField="CatchAllData" ma:web="506e4013-1c0c-4111-9426-d4a345a2e8c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06e4013-1c0c-4111-9426-d4a345a2e8ca" xsi:nil="true"/>
    <lcf76f155ced4ddcb4097134ff3c332f xmlns="ad89ce95-d1b6-4d5e-b677-7cca411aa0d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6D59CC1-EEC4-4927-AC8D-772A723945A9}">
  <ds:schemaRefs>
    <ds:schemaRef ds:uri="506e4013-1c0c-4111-9426-d4a345a2e8ca"/>
    <ds:schemaRef ds:uri="ad89ce95-d1b6-4d5e-b677-7cca411aa0d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F3CA279-5655-44E2-A66F-1A4D5E8BE684}">
  <ds:schemaRefs>
    <ds:schemaRef ds:uri="http://schemas.microsoft.com/sharepoint/v3/contenttype/forms"/>
  </ds:schemaRefs>
</ds:datastoreItem>
</file>

<file path=customXml/itemProps3.xml><?xml version="1.0" encoding="utf-8"?>
<ds:datastoreItem xmlns:ds="http://schemas.openxmlformats.org/officeDocument/2006/customXml" ds:itemID="{F8B915B7-7113-480F-8E5E-ABD570CB814B}">
  <ds:schemaRefs>
    <ds:schemaRef ds:uri="506e4013-1c0c-4111-9426-d4a345a2e8ca"/>
    <ds:schemaRef ds:uri="http://purl.org/dc/terms/"/>
    <ds:schemaRef ds:uri="http://schemas.microsoft.com/office/infopath/2007/PartnerControls"/>
    <ds:schemaRef ds:uri="http://purl.org/dc/elements/1.1/"/>
    <ds:schemaRef ds:uri="ad89ce95-d1b6-4d5e-b677-7cca411aa0d9"/>
    <ds:schemaRef ds:uri="http://schemas.openxmlformats.org/package/2006/metadata/core-properties"/>
    <ds:schemaRef ds:uri="http://schemas.microsoft.com/office/2006/documentManagement/typ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Wallingford Trust Theme</Template>
  <TotalTime>191</TotalTime>
  <Words>1242</Words>
  <Application>Microsoft Office PowerPoint</Application>
  <PresentationFormat>Widescreen</PresentationFormat>
  <Paragraphs>76</Paragraphs>
  <Slides>14</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Wallingford Trust Theme</vt:lpstr>
      <vt:lpstr>Explain how the processes of social influence might create social change</vt:lpstr>
      <vt:lpstr>Social change examples – last 20 years</vt:lpstr>
      <vt:lpstr>Three main questions</vt:lpstr>
      <vt:lpstr>Key ways minorities influence social change</vt:lpstr>
      <vt:lpstr>Drawing attention to the issue</vt:lpstr>
      <vt:lpstr>Consistency</vt:lpstr>
      <vt:lpstr>Deeper processing</vt:lpstr>
      <vt:lpstr>Augmentation Principle</vt:lpstr>
      <vt:lpstr>Snowball effect</vt:lpstr>
      <vt:lpstr>Social cryptomnesia</vt:lpstr>
      <vt:lpstr>Conformity Research</vt:lpstr>
      <vt:lpstr>Obedience Research</vt:lpstr>
      <vt:lpstr>Main A03 points</vt:lpstr>
      <vt:lpstr>Complete the A01 and A03 reading question tasks to create your notes on this topic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Explain how we can resist social influence</dc:title>
  <dc:creator>Vernon Leigh</dc:creator>
  <cp:lastModifiedBy>Vernon LEIGH</cp:lastModifiedBy>
  <cp:revision>12</cp:revision>
  <dcterms:created xsi:type="dcterms:W3CDTF">2024-10-19T13:19:06Z</dcterms:created>
  <dcterms:modified xsi:type="dcterms:W3CDTF">2024-11-04T11:19:35Z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0x010100EC13A59EB86685459DDDBAE59B64CC04</vt:lpwstr>
  </property>
  <property fmtid="{D5CDD505-2E9C-101B-9397-08002B2CF9AE}" pid="3" name="MediaServiceImageTags">
    <vt:lpwstr/>
  </property>
</Properties>
</file>