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256" r:id="rId5"/>
    <p:sldId id="319" r:id="rId6"/>
    <p:sldId id="315" r:id="rId7"/>
    <p:sldId id="316" r:id="rId8"/>
    <p:sldId id="317" r:id="rId9"/>
    <p:sldId id="323" r:id="rId10"/>
    <p:sldId id="320" r:id="rId11"/>
    <p:sldId id="318" r:id="rId12"/>
    <p:sldId id="321" r:id="rId13"/>
    <p:sldId id="324" r:id="rId14"/>
    <p:sldId id="325" r:id="rId15"/>
    <p:sldId id="322" r:id="rId16"/>
    <p:sldId id="326" r:id="rId17"/>
    <p:sldId id="313" r:id="rId18"/>
    <p:sldId id="31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556631-BAE7-4165-B80F-235F5992E2C3}">
          <p14:sldIdLst>
            <p14:sldId id="256"/>
            <p14:sldId id="319"/>
            <p14:sldId id="315"/>
            <p14:sldId id="316"/>
            <p14:sldId id="317"/>
            <p14:sldId id="323"/>
            <p14:sldId id="320"/>
            <p14:sldId id="318"/>
            <p14:sldId id="321"/>
            <p14:sldId id="324"/>
          </p14:sldIdLst>
        </p14:section>
        <p14:section name="Distributions" id="{3410A764-790B-BD4E-B7F3-DADADB96F43E}">
          <p14:sldIdLst>
            <p14:sldId id="325"/>
            <p14:sldId id="322"/>
            <p14:sldId id="326"/>
            <p14:sldId id="313"/>
            <p14:sldId id="31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462ECD-7443-8041-B5B8-8F0CAFB5E3A3}" v="57" dt="2024-11-16T13:46:14.8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>
        <p:scale>
          <a:sx n="88" d="100"/>
          <a:sy n="88" d="100"/>
        </p:scale>
        <p:origin x="2024" y="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5910-7042-44B9-AC4A-19A370CC117D}" type="datetimeFigureOut">
              <a:t>11/16/24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0D7AD-9075-4D10-B96D-403127EEB7A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261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1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lumenlearning.com/literacypractice/chapter/5-types-of-literacy-assessment-principles-procedures-and-applications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iousguy.com/skewed-distribution-examples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rhonline.weebly.com/mean-median-mode-range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rhonline.weebly.com/mean-median-mode-range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rhonline.weebly.com/mean-median-mode-range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rhonline.weebly.com/mean-median-mode-range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Descriptive Statistics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8E3E53-4CAC-496D-AF83-934D8D6DE0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BD1C36-FFB1-F280-5126-EF9A7C997D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0514F-EB68-DC56-533A-4B8609CEF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Calculating and interpreting standard deviation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63407-8BDD-783D-09FC-B87E25A79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Complete the Standard Deviation Worksheet to learn how to calculate and interpret standard deviation</a:t>
            </a:r>
          </a:p>
          <a:p>
            <a:r>
              <a:rPr lang="en-GB" dirty="0"/>
              <a:t>Practice your interpretation skills on the Standard Deviation Exercises Worksheet</a:t>
            </a:r>
          </a:p>
        </p:txBody>
      </p:sp>
    </p:spTree>
    <p:extLst>
      <p:ext uri="{BB962C8B-B14F-4D97-AF65-F5344CB8AC3E}">
        <p14:creationId xmlns:p14="http://schemas.microsoft.com/office/powerpoint/2010/main" val="2682927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83C3-62AB-DEB8-7BFB-959EE6B77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100141"/>
            <a:ext cx="10515600" cy="2852737"/>
          </a:xfrm>
        </p:spPr>
        <p:txBody>
          <a:bodyPr anchor="ctr">
            <a:normAutofit/>
          </a:bodyPr>
          <a:lstStyle/>
          <a:p>
            <a:r>
              <a:rPr lang="en-GB" dirty="0"/>
              <a:t>Distribution </a:t>
            </a:r>
            <a:br>
              <a:rPr lang="en-GB" dirty="0"/>
            </a:br>
            <a:r>
              <a:rPr lang="en-GB" dirty="0"/>
              <a:t>What the frequency of the data looks like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E95CFEC-4069-BF30-C323-BF641F80B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953411"/>
            <a:ext cx="10515600" cy="15001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99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0AB335F-7C3C-99FA-6024-2493340C8B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28" y="185057"/>
            <a:ext cx="7195458" cy="5925671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24076A6-7D23-C59A-CFC6-628727FB22DF}"/>
              </a:ext>
            </a:extLst>
          </p:cNvPr>
          <p:cNvSpPr txBox="1">
            <a:spLocks/>
          </p:cNvSpPr>
          <p:nvPr/>
        </p:nvSpPr>
        <p:spPr>
          <a:xfrm>
            <a:off x="7405914" y="185056"/>
            <a:ext cx="4786086" cy="5823857"/>
          </a:xfrm>
          <a:prstGeom prst="rect">
            <a:avLst/>
          </a:prstGeom>
        </p:spPr>
        <p:txBody>
          <a:bodyPr/>
          <a:lstStyle>
            <a:lvl1pPr marL="228594" indent="-228594" algn="l" defTabSz="914377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en-US" sz="3200" b="0" i="0" u="none" strike="noStrike" kern="1200" cap="none" dirty="0" smtClean="0">
                <a:solidFill>
                  <a:srgbClr val="282E3C"/>
                </a:solidFill>
                <a:latin typeface="Calibri"/>
                <a:ea typeface="+mn-ea"/>
                <a:cs typeface="Calibri"/>
                <a:sym typeface="Calibri"/>
              </a:defRPr>
            </a:lvl1pPr>
            <a:lvl2pPr marL="685783" indent="-228594" algn="l" defTabSz="914377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282E3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971" indent="-228594" algn="l" defTabSz="914377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82E3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160" indent="-228594" algn="l" defTabSz="914377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82E3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349" indent="-228594" algn="l" defTabSz="914377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82E3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>
                <a:solidFill>
                  <a:srgbClr val="0070C0"/>
                </a:solidFill>
              </a:rPr>
              <a:t>This is the Normal distribution</a:t>
            </a:r>
          </a:p>
          <a:p>
            <a:r>
              <a:rPr lang="en-GB" sz="2800" dirty="0">
                <a:solidFill>
                  <a:schemeClr val="bg1"/>
                </a:solidFill>
              </a:rPr>
              <a:t>The centre represents the mean/median/mode</a:t>
            </a:r>
          </a:p>
          <a:p>
            <a:r>
              <a:rPr lang="en-GB" sz="2800" b="1" dirty="0">
                <a:solidFill>
                  <a:srgbClr val="0070C0"/>
                </a:solidFill>
              </a:rPr>
              <a:t>The area under the curve is the % of the population</a:t>
            </a:r>
          </a:p>
          <a:p>
            <a:r>
              <a:rPr lang="en-GB" sz="2800" dirty="0">
                <a:solidFill>
                  <a:schemeClr val="bg1"/>
                </a:solidFill>
              </a:rPr>
              <a:t>The x axis is the number of standard deviations above or below the mean the data is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7970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6C0D236-698A-61A8-5A3C-DBEED18BD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Normal </a:t>
            </a:r>
            <a:r>
              <a:rPr lang="en-GB" dirty="0" err="1"/>
              <a:t>DIstribution</a:t>
            </a:r>
            <a:endParaRPr lang="en-GB" dirty="0"/>
          </a:p>
        </p:txBody>
      </p:sp>
      <p:pic>
        <p:nvPicPr>
          <p:cNvPr id="6" name="Content Placeholder 5" descr="A diagram of a normal distribution&#10;&#10;Description automatically generated">
            <a:extLst>
              <a:ext uri="{FF2B5EF4-FFF2-40B4-BE49-F238E27FC236}">
                <a16:creationId xmlns:a16="http://schemas.microsoft.com/office/drawing/2014/main" id="{904C2B25-01B2-CB7E-8C18-E057D2EB17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483994" y="1549400"/>
            <a:ext cx="7224011" cy="435133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3D1CBE2-600D-C119-5B64-B1367F3796C2}"/>
              </a:ext>
            </a:extLst>
          </p:cNvPr>
          <p:cNvSpPr txBox="1"/>
          <p:nvPr/>
        </p:nvSpPr>
        <p:spPr>
          <a:xfrm>
            <a:off x="3207657" y="5740165"/>
            <a:ext cx="6297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</a:rPr>
              <a:t> -3         -2.       -1.         0.        +1       +2        +3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8B87FB2-760F-7566-277D-5990F4BA983E}"/>
              </a:ext>
            </a:extLst>
          </p:cNvPr>
          <p:cNvGrpSpPr/>
          <p:nvPr/>
        </p:nvGrpSpPr>
        <p:grpSpPr>
          <a:xfrm>
            <a:off x="972457" y="1741714"/>
            <a:ext cx="5123542" cy="461665"/>
            <a:chOff x="972457" y="1741714"/>
            <a:chExt cx="5123542" cy="46166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8C5B7E0-2CC7-2991-C570-7E093A7A272B}"/>
                </a:ext>
              </a:extLst>
            </p:cNvPr>
            <p:cNvSpPr txBox="1"/>
            <p:nvPr/>
          </p:nvSpPr>
          <p:spPr>
            <a:xfrm>
              <a:off x="972457" y="1741714"/>
              <a:ext cx="339548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>
                  <a:solidFill>
                    <a:srgbClr val="0070C0"/>
                  </a:solidFill>
                </a:rPr>
                <a:t>Mean, median and mode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5ACCCF2D-DE36-05E8-E624-9490A7E3AA40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 flipV="1">
              <a:off x="4367938" y="1959429"/>
              <a:ext cx="1728061" cy="13118"/>
            </a:xfrm>
            <a:prstGeom prst="straightConnector1">
              <a:avLst/>
            </a:prstGeom>
            <a:ln w="1079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5284F1A-813C-CF8D-0C74-5117555A24B2}"/>
              </a:ext>
            </a:extLst>
          </p:cNvPr>
          <p:cNvGrpSpPr/>
          <p:nvPr/>
        </p:nvGrpSpPr>
        <p:grpSpPr>
          <a:xfrm>
            <a:off x="6356231" y="1741714"/>
            <a:ext cx="5460449" cy="1616479"/>
            <a:chOff x="6356231" y="1741714"/>
            <a:chExt cx="5460449" cy="161647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4429F51-DFA3-E798-25B6-8CA08AF98E1D}"/>
                </a:ext>
              </a:extLst>
            </p:cNvPr>
            <p:cNvSpPr txBox="1"/>
            <p:nvPr/>
          </p:nvSpPr>
          <p:spPr>
            <a:xfrm>
              <a:off x="8421199" y="1741714"/>
              <a:ext cx="33954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0070C0"/>
                  </a:solidFill>
                </a:rPr>
                <a:t>The area under the curve represents the % of the population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2371BCB8-AB69-C803-D771-FF91202367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56231" y="2656114"/>
              <a:ext cx="1931426" cy="702079"/>
            </a:xfrm>
            <a:prstGeom prst="straightConnector1">
              <a:avLst/>
            </a:prstGeom>
            <a:ln w="1079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77FFCC6-7142-A8D4-EF58-1346A4CBF1F4}"/>
              </a:ext>
            </a:extLst>
          </p:cNvPr>
          <p:cNvGrpSpPr/>
          <p:nvPr/>
        </p:nvGrpSpPr>
        <p:grpSpPr>
          <a:xfrm>
            <a:off x="375319" y="3267228"/>
            <a:ext cx="3395481" cy="2771188"/>
            <a:chOff x="375319" y="3267228"/>
            <a:chExt cx="3395481" cy="277118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54C4AC3-1496-B706-56F6-B1DD55DC8A25}"/>
                </a:ext>
              </a:extLst>
            </p:cNvPr>
            <p:cNvSpPr txBox="1"/>
            <p:nvPr/>
          </p:nvSpPr>
          <p:spPr>
            <a:xfrm>
              <a:off x="375319" y="3267228"/>
              <a:ext cx="339548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0070C0"/>
                  </a:solidFill>
                </a:rPr>
                <a:t>The numbers in italics are the number of standard deviations + or – from the mean</a:t>
              </a:r>
            </a:p>
          </p:txBody>
        </p:sp>
        <p:sp>
          <p:nvSpPr>
            <p:cNvPr id="23" name="Bent Up Arrow 22">
              <a:extLst>
                <a:ext uri="{FF2B5EF4-FFF2-40B4-BE49-F238E27FC236}">
                  <a16:creationId xmlns:a16="http://schemas.microsoft.com/office/drawing/2014/main" id="{5886BD55-F003-864F-35D1-21AB5C4A08F5}"/>
                </a:ext>
              </a:extLst>
            </p:cNvPr>
            <p:cNvSpPr/>
            <p:nvPr/>
          </p:nvSpPr>
          <p:spPr>
            <a:xfrm rot="5400000">
              <a:off x="1739293" y="4570052"/>
              <a:ext cx="1201528" cy="1735200"/>
            </a:xfrm>
            <a:prstGeom prst="bentUpArrow">
              <a:avLst>
                <a:gd name="adj1" fmla="val 7760"/>
                <a:gd name="adj2" fmla="val 20412"/>
                <a:gd name="adj3" fmla="val 25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03963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diagram showing the negative and positive skew distribution&#10;&#10;Description automatically generated">
            <a:extLst>
              <a:ext uri="{FF2B5EF4-FFF2-40B4-BE49-F238E27FC236}">
                <a16:creationId xmlns:a16="http://schemas.microsoft.com/office/drawing/2014/main" id="{10CD39DC-7BA7-9018-9BBC-CF34357A7A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995714" y="0"/>
            <a:ext cx="8200571" cy="615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327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761BB2-DA51-0134-7605-DB934F7D6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111D1-0A80-CF2C-0FE1-51C4DDAD4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n-US" dirty="0"/>
              <a:t>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857A9-762E-4125-D1A7-45ED64142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Complete worksheet ‘Spread the Word’ – 6.27</a:t>
            </a:r>
          </a:p>
        </p:txBody>
      </p:sp>
    </p:spTree>
    <p:extLst>
      <p:ext uri="{BB962C8B-B14F-4D97-AF65-F5344CB8AC3E}">
        <p14:creationId xmlns:p14="http://schemas.microsoft.com/office/powerpoint/2010/main" val="3326715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8F8DA8-B796-04A2-F71A-CCB68CEFB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100141"/>
            <a:ext cx="10515600" cy="2852737"/>
          </a:xfrm>
        </p:spPr>
        <p:txBody>
          <a:bodyPr anchor="ctr">
            <a:normAutofit/>
          </a:bodyPr>
          <a:lstStyle/>
          <a:p>
            <a:r>
              <a:rPr lang="en-GB" dirty="0"/>
              <a:t>Central tendency</a:t>
            </a:r>
            <a:br>
              <a:rPr lang="en-GB" dirty="0"/>
            </a:br>
            <a:r>
              <a:rPr lang="en-GB" dirty="0"/>
              <a:t>Any measure of the ‘average’ value in a data set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3DD18BDE-2263-4087-A8EB-BAFF648E1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953411"/>
            <a:ext cx="10515600" cy="15001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45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oup of posters with text&#10;&#10;Description automatically generated">
            <a:extLst>
              <a:ext uri="{FF2B5EF4-FFF2-40B4-BE49-F238E27FC236}">
                <a16:creationId xmlns:a16="http://schemas.microsoft.com/office/drawing/2014/main" id="{6DB39D63-F165-D4C9-7135-6EAB36B353B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665" t="2836" r="50607" b="50843"/>
          <a:stretch/>
        </p:blipFill>
        <p:spPr>
          <a:xfrm>
            <a:off x="145143" y="275771"/>
            <a:ext cx="7445828" cy="554898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FA932B-3551-02DA-98CA-75AC8DBBAE71}"/>
              </a:ext>
            </a:extLst>
          </p:cNvPr>
          <p:cNvSpPr txBox="1"/>
          <p:nvPr/>
        </p:nvSpPr>
        <p:spPr>
          <a:xfrm>
            <a:off x="7590971" y="810666"/>
            <a:ext cx="460102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+</a:t>
            </a:r>
            <a:r>
              <a:rPr lang="en-GB" sz="2800" b="1" dirty="0" err="1">
                <a:solidFill>
                  <a:srgbClr val="00B050"/>
                </a:solidFill>
              </a:rPr>
              <a:t>ve</a:t>
            </a:r>
            <a:r>
              <a:rPr lang="en-GB" sz="2800" b="1" dirty="0">
                <a:solidFill>
                  <a:srgbClr val="00B050"/>
                </a:solidFill>
              </a:rPr>
              <a:t> – uses all the data, so it’s the most representative of central tendency</a:t>
            </a:r>
          </a:p>
          <a:p>
            <a:endParaRPr lang="en-GB" sz="2800" b="1" dirty="0">
              <a:solidFill>
                <a:srgbClr val="0070C0"/>
              </a:solidFill>
            </a:endParaRPr>
          </a:p>
          <a:p>
            <a:r>
              <a:rPr lang="en-GB" sz="2800" b="1" dirty="0">
                <a:solidFill>
                  <a:srgbClr val="0070C0"/>
                </a:solidFill>
              </a:rPr>
              <a:t>-</a:t>
            </a:r>
            <a:r>
              <a:rPr lang="en-GB" sz="2800" b="1" dirty="0" err="1">
                <a:solidFill>
                  <a:srgbClr val="0070C0"/>
                </a:solidFill>
              </a:rPr>
              <a:t>ve</a:t>
            </a:r>
            <a:r>
              <a:rPr lang="en-GB" sz="2800" b="1" dirty="0">
                <a:solidFill>
                  <a:srgbClr val="0070C0"/>
                </a:solidFill>
              </a:rPr>
              <a:t> – can be distorted by extreme values. If we change the 8 opposite into a 50, the mean becomes 10.57 which seems too high for most of the data</a:t>
            </a:r>
          </a:p>
          <a:p>
            <a:endParaRPr lang="en-GB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702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02BED9-00B2-6887-9F87-E78E0087D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oup of posters with text&#10;&#10;Description automatically generated">
            <a:extLst>
              <a:ext uri="{FF2B5EF4-FFF2-40B4-BE49-F238E27FC236}">
                <a16:creationId xmlns:a16="http://schemas.microsoft.com/office/drawing/2014/main" id="{4CD771CF-65E8-8357-EC1F-AB071107554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0637" t="3071" r="2634" b="51788"/>
          <a:stretch/>
        </p:blipFill>
        <p:spPr>
          <a:xfrm>
            <a:off x="0" y="420914"/>
            <a:ext cx="7416800" cy="5386343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63E7F0A-DA19-1C7E-6A1D-79EEDC63D5C9}"/>
              </a:ext>
            </a:extLst>
          </p:cNvPr>
          <p:cNvSpPr txBox="1"/>
          <p:nvPr/>
        </p:nvSpPr>
        <p:spPr>
          <a:xfrm>
            <a:off x="7590971" y="1559813"/>
            <a:ext cx="46010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+</a:t>
            </a:r>
            <a:r>
              <a:rPr lang="en-GB" sz="2800" b="1" dirty="0" err="1">
                <a:solidFill>
                  <a:srgbClr val="00B050"/>
                </a:solidFill>
              </a:rPr>
              <a:t>ve</a:t>
            </a:r>
            <a:r>
              <a:rPr lang="en-GB" sz="2800" b="1" dirty="0">
                <a:solidFill>
                  <a:srgbClr val="00B050"/>
                </a:solidFill>
              </a:rPr>
              <a:t> – isn’t affected by extreme scores</a:t>
            </a:r>
          </a:p>
          <a:p>
            <a:endParaRPr lang="en-GB" sz="2800" b="1" dirty="0">
              <a:solidFill>
                <a:srgbClr val="0070C0"/>
              </a:solidFill>
            </a:endParaRPr>
          </a:p>
          <a:p>
            <a:r>
              <a:rPr lang="en-GB" sz="2800" b="1" dirty="0">
                <a:solidFill>
                  <a:srgbClr val="0070C0"/>
                </a:solidFill>
              </a:rPr>
              <a:t>-</a:t>
            </a:r>
            <a:r>
              <a:rPr lang="en-GB" sz="2800" b="1" dirty="0" err="1">
                <a:solidFill>
                  <a:srgbClr val="0070C0"/>
                </a:solidFill>
              </a:rPr>
              <a:t>ve</a:t>
            </a:r>
            <a:r>
              <a:rPr lang="en-GB" sz="2800" b="1" dirty="0">
                <a:solidFill>
                  <a:srgbClr val="0070C0"/>
                </a:solidFill>
              </a:rPr>
              <a:t> – less sensitive than the mean as it ignores higher and lower numbers</a:t>
            </a:r>
          </a:p>
          <a:p>
            <a:endParaRPr lang="en-GB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989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D7DDD3-F004-F1FB-9F67-947A93A1F9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oup of posters with text&#10;&#10;Description automatically generated">
            <a:extLst>
              <a:ext uri="{FF2B5EF4-FFF2-40B4-BE49-F238E27FC236}">
                <a16:creationId xmlns:a16="http://schemas.microsoft.com/office/drawing/2014/main" id="{0B8882E5-26C5-6DE6-AC9B-A4324A3CB9C9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954" t="49394" r="50252" b="3101"/>
          <a:stretch/>
        </p:blipFill>
        <p:spPr>
          <a:xfrm>
            <a:off x="0" y="511629"/>
            <a:ext cx="7454188" cy="5569857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96863D1-8ED0-9294-E728-AB34919DDC3B}"/>
              </a:ext>
            </a:extLst>
          </p:cNvPr>
          <p:cNvSpPr txBox="1"/>
          <p:nvPr/>
        </p:nvSpPr>
        <p:spPr>
          <a:xfrm>
            <a:off x="7590971" y="1228397"/>
            <a:ext cx="460102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+</a:t>
            </a:r>
            <a:r>
              <a:rPr lang="en-GB" sz="2800" b="1" dirty="0" err="1">
                <a:solidFill>
                  <a:srgbClr val="00B050"/>
                </a:solidFill>
              </a:rPr>
              <a:t>ve</a:t>
            </a:r>
            <a:r>
              <a:rPr lang="en-GB" sz="2800" b="1" dirty="0">
                <a:solidFill>
                  <a:srgbClr val="00B050"/>
                </a:solidFill>
              </a:rPr>
              <a:t> – very easy to calculate and sometimes is the only method you can use (e.g., what’s the most typical hair colour in this class?)</a:t>
            </a:r>
          </a:p>
          <a:p>
            <a:endParaRPr lang="en-GB" sz="2800" b="1" dirty="0">
              <a:solidFill>
                <a:srgbClr val="0070C0"/>
              </a:solidFill>
            </a:endParaRPr>
          </a:p>
          <a:p>
            <a:r>
              <a:rPr lang="en-GB" sz="2800" b="1" dirty="0">
                <a:solidFill>
                  <a:srgbClr val="0070C0"/>
                </a:solidFill>
              </a:rPr>
              <a:t>-</a:t>
            </a:r>
            <a:r>
              <a:rPr lang="en-GB" sz="2800" b="1" dirty="0" err="1">
                <a:solidFill>
                  <a:srgbClr val="0070C0"/>
                </a:solidFill>
              </a:rPr>
              <a:t>ve</a:t>
            </a:r>
            <a:r>
              <a:rPr lang="en-GB" sz="2800" b="1" dirty="0">
                <a:solidFill>
                  <a:srgbClr val="0070C0"/>
                </a:solidFill>
              </a:rPr>
              <a:t> – can have multiple modes (not helpful!) and often is quite different from the mean or median</a:t>
            </a:r>
          </a:p>
        </p:txBody>
      </p:sp>
    </p:spTree>
    <p:extLst>
      <p:ext uri="{BB962C8B-B14F-4D97-AF65-F5344CB8AC3E}">
        <p14:creationId xmlns:p14="http://schemas.microsoft.com/office/powerpoint/2010/main" val="694468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A7B66-8B32-7D42-321A-B17C244B9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0E3BD-AE10-3978-164B-00DE49443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Complete worksheet 6.26 (The central line)</a:t>
            </a:r>
          </a:p>
        </p:txBody>
      </p:sp>
    </p:spTree>
    <p:extLst>
      <p:ext uri="{BB962C8B-B14F-4D97-AF65-F5344CB8AC3E}">
        <p14:creationId xmlns:p14="http://schemas.microsoft.com/office/powerpoint/2010/main" val="79311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E7D26E-0B4E-DD00-9C75-68697B1BAB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EF1768A-AAD8-8D24-D1F8-1E6A15B03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100141"/>
            <a:ext cx="10515600" cy="2852737"/>
          </a:xfrm>
        </p:spPr>
        <p:txBody>
          <a:bodyPr anchor="ctr">
            <a:normAutofit/>
          </a:bodyPr>
          <a:lstStyle/>
          <a:p>
            <a:r>
              <a:rPr lang="en-GB" dirty="0"/>
              <a:t>Dispersion</a:t>
            </a:r>
            <a:br>
              <a:rPr lang="en-GB" dirty="0"/>
            </a:br>
            <a:r>
              <a:rPr lang="en-GB" dirty="0"/>
              <a:t>Any measure of the ’spread’ of a data set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D39786F-6185-AE9B-11AF-864765A54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953411"/>
            <a:ext cx="10515600" cy="15001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18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8996B3-3AC3-962E-3493-89AC770518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oup of posters with text&#10;&#10;Description automatically generated">
            <a:extLst>
              <a:ext uri="{FF2B5EF4-FFF2-40B4-BE49-F238E27FC236}">
                <a16:creationId xmlns:a16="http://schemas.microsoft.com/office/drawing/2014/main" id="{E62A64A2-6AFA-4B13-82D6-0E05DCAF2F19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0461" t="49631" r="2278" b="3101"/>
          <a:stretch/>
        </p:blipFill>
        <p:spPr>
          <a:xfrm>
            <a:off x="43542" y="551544"/>
            <a:ext cx="7271657" cy="5467410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B7EE5E8-FBE1-5B72-29FA-4A0B03D9E15F}"/>
              </a:ext>
            </a:extLst>
          </p:cNvPr>
          <p:cNvSpPr txBox="1"/>
          <p:nvPr/>
        </p:nvSpPr>
        <p:spPr>
          <a:xfrm>
            <a:off x="7590971" y="1228397"/>
            <a:ext cx="46010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+</a:t>
            </a:r>
            <a:r>
              <a:rPr lang="en-GB" sz="2800" b="1" dirty="0" err="1">
                <a:solidFill>
                  <a:srgbClr val="00B050"/>
                </a:solidFill>
              </a:rPr>
              <a:t>ve</a:t>
            </a:r>
            <a:r>
              <a:rPr lang="en-GB" sz="2800" b="1" dirty="0">
                <a:solidFill>
                  <a:srgbClr val="00B050"/>
                </a:solidFill>
              </a:rPr>
              <a:t> – very easy to calculate – you only need two values</a:t>
            </a:r>
          </a:p>
          <a:p>
            <a:endParaRPr lang="en-GB" sz="2800" b="1" dirty="0">
              <a:solidFill>
                <a:srgbClr val="0070C0"/>
              </a:solidFill>
            </a:endParaRPr>
          </a:p>
          <a:p>
            <a:r>
              <a:rPr lang="en-GB" sz="2800" b="1" dirty="0">
                <a:solidFill>
                  <a:srgbClr val="0070C0"/>
                </a:solidFill>
              </a:rPr>
              <a:t>-</a:t>
            </a:r>
            <a:r>
              <a:rPr lang="en-GB" sz="2800" b="1" dirty="0" err="1">
                <a:solidFill>
                  <a:srgbClr val="0070C0"/>
                </a:solidFill>
              </a:rPr>
              <a:t>ve</a:t>
            </a:r>
            <a:r>
              <a:rPr lang="en-GB" sz="2800" b="1" dirty="0">
                <a:solidFill>
                  <a:srgbClr val="0070C0"/>
                </a:solidFill>
              </a:rPr>
              <a:t> – very unrepresentative of the data set as it only uses the two extreme values (highest and lowest). If we changed the 8 opposite into 100, the range would be: 98!</a:t>
            </a:r>
          </a:p>
        </p:txBody>
      </p:sp>
    </p:spTree>
    <p:extLst>
      <p:ext uri="{BB962C8B-B14F-4D97-AF65-F5344CB8AC3E}">
        <p14:creationId xmlns:p14="http://schemas.microsoft.com/office/powerpoint/2010/main" val="578027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C6BE1-DE6A-7D95-E4B6-47119554A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Standard Deviation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7EFD9-B53F-93FE-7D52-3A1615AE7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48810"/>
            <a:ext cx="6313714" cy="4343989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This uses all the scores in a data set</a:t>
            </a:r>
          </a:p>
          <a:p>
            <a:r>
              <a:rPr lang="en-GB" dirty="0">
                <a:solidFill>
                  <a:schemeClr val="bg1"/>
                </a:solidFill>
              </a:rPr>
              <a:t>It works out the ‘average’ distance the scores are from the mean</a:t>
            </a: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E392A5-2553-9AB2-FB30-2F632892A6EF}"/>
              </a:ext>
            </a:extLst>
          </p:cNvPr>
          <p:cNvSpPr txBox="1"/>
          <p:nvPr/>
        </p:nvSpPr>
        <p:spPr>
          <a:xfrm>
            <a:off x="6752771" y="1735645"/>
            <a:ext cx="46010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+</a:t>
            </a:r>
            <a:r>
              <a:rPr lang="en-GB" sz="2800" b="1" dirty="0" err="1">
                <a:solidFill>
                  <a:srgbClr val="00B050"/>
                </a:solidFill>
              </a:rPr>
              <a:t>ve</a:t>
            </a:r>
            <a:r>
              <a:rPr lang="en-GB" sz="2800" b="1" dirty="0">
                <a:solidFill>
                  <a:srgbClr val="00B050"/>
                </a:solidFill>
              </a:rPr>
              <a:t> – most sensitive and accurate measure of dispersion as it uses all scores</a:t>
            </a:r>
          </a:p>
          <a:p>
            <a:endParaRPr lang="en-GB" sz="2800" b="1" dirty="0">
              <a:solidFill>
                <a:srgbClr val="0070C0"/>
              </a:solidFill>
            </a:endParaRPr>
          </a:p>
          <a:p>
            <a:r>
              <a:rPr lang="en-GB" sz="2800" b="1" dirty="0">
                <a:solidFill>
                  <a:srgbClr val="0070C0"/>
                </a:solidFill>
              </a:rPr>
              <a:t>-</a:t>
            </a:r>
            <a:r>
              <a:rPr lang="en-GB" sz="2800" b="1" dirty="0" err="1">
                <a:solidFill>
                  <a:srgbClr val="0070C0"/>
                </a:solidFill>
              </a:rPr>
              <a:t>ve</a:t>
            </a:r>
            <a:r>
              <a:rPr lang="en-GB" sz="2800" b="1" dirty="0">
                <a:solidFill>
                  <a:srgbClr val="0070C0"/>
                </a:solidFill>
              </a:rPr>
              <a:t> – tricky to calculate and it can still be affected by extreme values (but less so than the range)</a:t>
            </a:r>
          </a:p>
        </p:txBody>
      </p:sp>
    </p:spTree>
    <p:extLst>
      <p:ext uri="{BB962C8B-B14F-4D97-AF65-F5344CB8AC3E}">
        <p14:creationId xmlns:p14="http://schemas.microsoft.com/office/powerpoint/2010/main" val="1719196757"/>
      </p:ext>
    </p:extLst>
  </p:cSld>
  <p:clrMapOvr>
    <a:masterClrMapping/>
  </p:clrMapOvr>
</p:sld>
</file>

<file path=ppt/theme/theme1.xml><?xml version="1.0" encoding="utf-8"?>
<a:theme xmlns:a="http://schemas.openxmlformats.org/drawingml/2006/main" name="Wallingford Trust Theme">
  <a:themeElements>
    <a:clrScheme name="Custom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2D1E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llingford School" id="{1F5A48F2-067F-E64B-81E9-545D9188E1FD}" vid="{5FE0E4AB-C73B-C841-8BA7-B3CAFFD3DC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D59CC1-EEC4-4927-AC8D-772A723945A9}">
  <ds:schemaRefs>
    <ds:schemaRef ds:uri="506e4013-1c0c-4111-9426-d4a345a2e8ca"/>
    <ds:schemaRef ds:uri="ad89ce95-d1b6-4d5e-b677-7cca411aa0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8B915B7-7113-480F-8E5E-ABD570CB814B}">
  <ds:schemaRefs>
    <ds:schemaRef ds:uri="ad89ce95-d1b6-4d5e-b677-7cca411aa0d9"/>
    <ds:schemaRef ds:uri="http://purl.org/dc/terms/"/>
    <ds:schemaRef ds:uri="http://www.w3.org/XML/1998/namespace"/>
    <ds:schemaRef ds:uri="http://schemas.microsoft.com/office/2006/metadata/properties"/>
    <ds:schemaRef ds:uri="506e4013-1c0c-4111-9426-d4a345a2e8ca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Wallingford Trust Theme</Template>
  <TotalTime>90</TotalTime>
  <Words>418</Words>
  <Application>Microsoft Macintosh PowerPoint</Application>
  <PresentationFormat>Widescreen</PresentationFormat>
  <Paragraphs>38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Wallingford Trust Theme</vt:lpstr>
      <vt:lpstr>Descriptive Statistics</vt:lpstr>
      <vt:lpstr>Central tendency Any measure of the ‘average’ value in a data set</vt:lpstr>
      <vt:lpstr>PowerPoint Presentation</vt:lpstr>
      <vt:lpstr>PowerPoint Presentation</vt:lpstr>
      <vt:lpstr>PowerPoint Presentation</vt:lpstr>
      <vt:lpstr>Exercises</vt:lpstr>
      <vt:lpstr>Dispersion Any measure of the ’spread’ of a data set</vt:lpstr>
      <vt:lpstr>PowerPoint Presentation</vt:lpstr>
      <vt:lpstr>Standard Deviation</vt:lpstr>
      <vt:lpstr>Calculating and interpreting standard deviation</vt:lpstr>
      <vt:lpstr>Distribution  What the frequency of the data looks like</vt:lpstr>
      <vt:lpstr>PowerPoint Presentation</vt:lpstr>
      <vt:lpstr>Normal DIstribution</vt:lpstr>
      <vt:lpstr>PowerPoint Presentation</vt:lpstr>
      <vt:lpstr>Exercises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Vernon Leigh</dc:creator>
  <cp:lastModifiedBy>Vernon Leigh</cp:lastModifiedBy>
  <cp:revision>1</cp:revision>
  <dcterms:created xsi:type="dcterms:W3CDTF">2024-11-16T12:17:32Z</dcterms:created>
  <dcterms:modified xsi:type="dcterms:W3CDTF">2024-11-16T13:47:45Z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