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  <p:sldId id="262" r:id="rId6"/>
    <p:sldId id="256" r:id="rId7"/>
    <p:sldId id="257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F3FF"/>
    <a:srgbClr val="E6EEFF"/>
    <a:srgbClr val="282E3C"/>
    <a:srgbClr val="3D465A"/>
    <a:srgbClr val="FEE9A4"/>
    <a:srgbClr val="B9C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867FB8-3F80-6699-F0CD-2C55E1E68D2E}" v="24" dt="2023-01-18T10:15:17.511"/>
    <p1510:client id="{60C5B502-443F-6339-9F49-BC09C4130ED6}" v="2" dt="2023-11-23T10:14:24.580"/>
    <p1510:client id="{A94E5EAA-3755-3C40-8B51-47835669A610}" v="2" dt="2022-12-14T14:40:04.981"/>
    <p1510:client id="{E4F70019-CD00-A378-4D78-476E01A64651}" v="1" dt="2023-11-01T14:30:59.1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508" autoAdjust="0"/>
    <p:restoredTop sz="96327"/>
  </p:normalViewPr>
  <p:slideViewPr>
    <p:cSldViewPr snapToGrid="0">
      <p:cViewPr varScale="1">
        <p:scale>
          <a:sx n="61" d="100"/>
          <a:sy n="61" d="100"/>
        </p:scale>
        <p:origin x="248" y="2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non Leigh" userId="S::leighv@wallingfordschool.com::918c6f39-c291-430c-ba7b-2773449ea29a" providerId="AD" clId="Web-{60C5B502-443F-6339-9F49-BC09C4130ED6}"/>
    <pc:docChg chg="delSld">
      <pc:chgData name="Vernon Leigh" userId="S::leighv@wallingfordschool.com::918c6f39-c291-430c-ba7b-2773449ea29a" providerId="AD" clId="Web-{60C5B502-443F-6339-9F49-BC09C4130ED6}" dt="2023-11-23T10:14:24.580" v="1"/>
      <pc:docMkLst>
        <pc:docMk/>
      </pc:docMkLst>
      <pc:sldChg chg="del">
        <pc:chgData name="Vernon Leigh" userId="S::leighv@wallingfordschool.com::918c6f39-c291-430c-ba7b-2773449ea29a" providerId="AD" clId="Web-{60C5B502-443F-6339-9F49-BC09C4130ED6}" dt="2023-11-23T10:14:23.861" v="0"/>
        <pc:sldMkLst>
          <pc:docMk/>
          <pc:sldMk cId="542551024" sldId="259"/>
        </pc:sldMkLst>
      </pc:sldChg>
      <pc:sldChg chg="del">
        <pc:chgData name="Vernon Leigh" userId="S::leighv@wallingfordschool.com::918c6f39-c291-430c-ba7b-2773449ea29a" providerId="AD" clId="Web-{60C5B502-443F-6339-9F49-BC09C4130ED6}" dt="2023-11-23T10:14:24.580" v="1"/>
        <pc:sldMkLst>
          <pc:docMk/>
          <pc:sldMk cId="2635273773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100142"/>
            <a:ext cx="10515600" cy="2852737"/>
          </a:xfrm>
        </p:spPr>
        <p:txBody>
          <a:bodyPr anchor="ctr" anchorCtr="0"/>
          <a:lstStyle>
            <a:lvl1pPr marL="0" indent="0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953412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3D465A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9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5F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54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0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/>
          <a:lstStyle>
            <a:lvl1pPr marL="0" indent="0" algn="l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3315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1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6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47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768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ctr" anchorCtr="0"/>
          <a:lstStyle>
            <a:lvl1pPr marL="0" indent="0">
              <a:tabLst/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16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164490"/>
            <a:ext cx="12192000" cy="714375"/>
          </a:xfrm>
          <a:prstGeom prst="rect">
            <a:avLst/>
          </a:prstGeom>
          <a:solidFill>
            <a:srgbClr val="3D4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25563"/>
          </a:xfrm>
          <a:prstGeom prst="rect">
            <a:avLst/>
          </a:prstGeom>
          <a:solidFill>
            <a:srgbClr val="FEE9A4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4881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DB6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329EA65-CFD9-4B7C-816D-5C9F29CF89F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8357" y="6220268"/>
            <a:ext cx="2143849" cy="57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1899" y="6244282"/>
            <a:ext cx="744440" cy="554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62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4" r:id="rId3"/>
    <p:sldLayoutId id="2147483661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541338" indent="0" algn="l" defTabSz="914377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rgbClr val="3D465A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lang="en-US" sz="3200" b="0" i="0" u="none" strike="noStrike" kern="1200" cap="none" dirty="0" smtClean="0">
          <a:solidFill>
            <a:srgbClr val="282E3C"/>
          </a:solidFill>
          <a:latin typeface="Calibri"/>
          <a:ea typeface="+mn-ea"/>
          <a:cs typeface="Calibri"/>
          <a:sym typeface="Calibri"/>
        </a:defRPr>
      </a:lvl1pPr>
      <a:lvl2pPr marL="685783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4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20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15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rgbClr val="282E3C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3DDFC-7C59-3956-74FF-86FFDDCC4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Individual differences and developmental psychology in Mental Health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47A58-50EF-5599-12DC-B7503E24C0B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9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E3824-4288-8954-AB05-34F60D267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main topics – your own research with supporting questions/prompts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BA4B0-7241-0A8B-B069-73F2DFED4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Individual differences:</a:t>
            </a:r>
          </a:p>
          <a:p>
            <a:pPr lvl="1"/>
            <a:r>
              <a:rPr lang="en-GB" dirty="0"/>
              <a:t>How does age impact mental health?</a:t>
            </a:r>
          </a:p>
          <a:p>
            <a:pPr lvl="1"/>
            <a:r>
              <a:rPr lang="en-GB" dirty="0"/>
              <a:t>How does gender impact mental health?</a:t>
            </a:r>
          </a:p>
          <a:p>
            <a:r>
              <a:rPr lang="en-GB" b="1" dirty="0">
                <a:solidFill>
                  <a:srgbClr val="0070C0"/>
                </a:solidFill>
              </a:rPr>
              <a:t>How does culture impact mental health/diagnosis?</a:t>
            </a:r>
          </a:p>
          <a:p>
            <a:r>
              <a:rPr lang="en-GB" dirty="0">
                <a:solidFill>
                  <a:schemeClr val="bg1"/>
                </a:solidFill>
              </a:rPr>
              <a:t>This is your own research: supporting questions/prompts to guide you</a:t>
            </a:r>
          </a:p>
          <a:p>
            <a:r>
              <a:rPr lang="en-GB" b="1" dirty="0">
                <a:solidFill>
                  <a:srgbClr val="0070C0"/>
                </a:solidFill>
              </a:rPr>
              <a:t>A01 = what the issue/s are (4 facts)</a:t>
            </a:r>
          </a:p>
          <a:p>
            <a:r>
              <a:rPr lang="en-GB" dirty="0">
                <a:solidFill>
                  <a:schemeClr val="bg1"/>
                </a:solidFill>
              </a:rPr>
              <a:t>A03 – what the impact is/how much impact </a:t>
            </a:r>
            <a:r>
              <a:rPr lang="en-GB">
                <a:solidFill>
                  <a:schemeClr val="bg1"/>
                </a:solidFill>
              </a:rPr>
              <a:t>is there </a:t>
            </a:r>
            <a:r>
              <a:rPr lang="en-GB" dirty="0">
                <a:solidFill>
                  <a:schemeClr val="bg1"/>
                </a:solidFill>
              </a:rPr>
              <a:t>(evidence)</a:t>
            </a:r>
          </a:p>
        </p:txBody>
      </p:sp>
    </p:spTree>
    <p:extLst>
      <p:ext uri="{BB962C8B-B14F-4D97-AF65-F5344CB8AC3E}">
        <p14:creationId xmlns:p14="http://schemas.microsoft.com/office/powerpoint/2010/main" val="3011470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Arial"/>
                <a:cs typeface="Arial"/>
              </a:rPr>
              <a:t>Culture and Mental Health</a:t>
            </a:r>
            <a:endParaRPr lang="en-GB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9CE1B6-D1CA-9388-F26F-E1693B8C6F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58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A01 – How are cultures different in terms of MH?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227965" indent="-227965"/>
            <a:r>
              <a:rPr lang="en-US" sz="3100" b="1" dirty="0">
                <a:solidFill>
                  <a:schemeClr val="accent1">
                    <a:lumMod val="75000"/>
                  </a:schemeClr>
                </a:solidFill>
              </a:rPr>
              <a:t>Attitudes to mental disorders</a:t>
            </a:r>
          </a:p>
          <a:p>
            <a:pPr marL="227965" indent="-227965"/>
            <a:r>
              <a:rPr lang="en-US" dirty="0"/>
              <a:t>Culture bound syndromes: </a:t>
            </a:r>
          </a:p>
          <a:p>
            <a:pPr marL="685154" lvl="1" indent="-227965"/>
            <a:r>
              <a:rPr lang="en-US" dirty="0"/>
              <a:t>Amok (Malaysia), </a:t>
            </a:r>
          </a:p>
          <a:p>
            <a:pPr marL="685154" lvl="1" indent="-227965"/>
            <a:r>
              <a:rPr lang="en-US" dirty="0"/>
              <a:t>Ghost Sickness (North American Indians)</a:t>
            </a:r>
          </a:p>
          <a:p>
            <a:pPr marL="227965" indent="-227965"/>
            <a:r>
              <a:rPr lang="en-US" b="1" dirty="0">
                <a:solidFill>
                  <a:srgbClr val="0070C0"/>
                </a:solidFill>
              </a:rPr>
              <a:t>Western cultures = mind + body are separate, not true of some Eastern cultures</a:t>
            </a:r>
          </a:p>
          <a:p>
            <a:pPr marL="227965" indent="-227965"/>
            <a:r>
              <a:rPr lang="en-US" dirty="0"/>
              <a:t>Translation/language issue between patient and clinician</a:t>
            </a:r>
          </a:p>
        </p:txBody>
      </p:sp>
    </p:spTree>
    <p:extLst>
      <p:ext uri="{BB962C8B-B14F-4D97-AF65-F5344CB8AC3E}">
        <p14:creationId xmlns:p14="http://schemas.microsoft.com/office/powerpoint/2010/main" val="363953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A03 – culture does/doesn’t impact MH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651" y="1548811"/>
            <a:ext cx="11717079" cy="4351338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Luhrmann et al. (2015):  hearing voices seen as -</a:t>
            </a:r>
            <a:r>
              <a:rPr lang="en-GB" b="1" dirty="0" err="1">
                <a:solidFill>
                  <a:srgbClr val="0070C0"/>
                </a:solidFill>
              </a:rPr>
              <a:t>ve</a:t>
            </a:r>
            <a:r>
              <a:rPr lang="en-GB" b="1" dirty="0">
                <a:solidFill>
                  <a:srgbClr val="0070C0"/>
                </a:solidFill>
              </a:rPr>
              <a:t> in America but +</a:t>
            </a:r>
            <a:r>
              <a:rPr lang="en-GB" b="1" dirty="0" err="1">
                <a:solidFill>
                  <a:srgbClr val="0070C0"/>
                </a:solidFill>
              </a:rPr>
              <a:t>ve</a:t>
            </a:r>
            <a:r>
              <a:rPr lang="en-GB" b="1" dirty="0">
                <a:solidFill>
                  <a:srgbClr val="0070C0"/>
                </a:solidFill>
              </a:rPr>
              <a:t> in India</a:t>
            </a:r>
          </a:p>
          <a:p>
            <a:r>
              <a:rPr lang="en-GB" dirty="0"/>
              <a:t>Lin (1996): more similarities than differences in </a:t>
            </a:r>
            <a:r>
              <a:rPr lang="en-GB" dirty="0" err="1"/>
              <a:t>Sz</a:t>
            </a:r>
            <a:r>
              <a:rPr lang="en-GB" dirty="0"/>
              <a:t> symptoms between cultures</a:t>
            </a:r>
          </a:p>
          <a:p>
            <a:r>
              <a:rPr lang="en-GB" b="1" dirty="0">
                <a:solidFill>
                  <a:srgbClr val="0070C0"/>
                </a:solidFill>
              </a:rPr>
              <a:t>Andrade et al. (2012) 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>social deprivation </a:t>
            </a:r>
            <a:r>
              <a:rPr lang="en-GB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GB" b="1" dirty="0">
                <a:solidFill>
                  <a:srgbClr val="0070C0"/>
                </a:solidFill>
              </a:rPr>
              <a:t> substance use disorders in São Paulo, </a:t>
            </a:r>
          </a:p>
          <a:p>
            <a:pPr lvl="1"/>
            <a:r>
              <a:rPr lang="en-GB" b="1" dirty="0">
                <a:solidFill>
                  <a:srgbClr val="0070C0"/>
                </a:solidFill>
              </a:rPr>
              <a:t>economic background </a:t>
            </a:r>
            <a:r>
              <a:rPr lang="en-GB" b="1" dirty="0">
                <a:solidFill>
                  <a:srgbClr val="0070C0"/>
                </a:solidFill>
                <a:sym typeface="Wingdings" pitchFamily="2" charset="2"/>
              </a:rPr>
              <a:t></a:t>
            </a:r>
            <a:r>
              <a:rPr lang="en-GB" b="1" dirty="0">
                <a:solidFill>
                  <a:srgbClr val="0070C0"/>
                </a:solidFill>
              </a:rPr>
              <a:t>individual mental disorders.</a:t>
            </a:r>
          </a:p>
          <a:p>
            <a:r>
              <a:rPr lang="en-GB" dirty="0"/>
              <a:t>Psychiatrists can over-compensate for cultural differences:</a:t>
            </a:r>
          </a:p>
          <a:p>
            <a:pPr lvl="1"/>
            <a:r>
              <a:rPr lang="en-GB" dirty="0"/>
              <a:t>not diagnose a mental disorder when in fact there was one</a:t>
            </a:r>
          </a:p>
          <a:p>
            <a:pPr lvl="1"/>
            <a:r>
              <a:rPr lang="en-GB" dirty="0"/>
              <a:t>it isn’t the culture that causes the differences, but the actual diagnosis process itself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65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allingford Trust Theme">
  <a:themeElements>
    <a:clrScheme name="Custom 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A5A5A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ally-Powerpoint-template-VL" id="{84C0DAF7-C2BA-A64A-AAC4-47A3E2F67244}" vid="{F39BF227-730F-1F47-B910-0D4D03E369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13A59EB86685459DDDBAE59B64CC04" ma:contentTypeVersion="15" ma:contentTypeDescription="Create a new document." ma:contentTypeScope="" ma:versionID="2673b37c45e7c70e2e963f461b4da094">
  <xsd:schema xmlns:xsd="http://www.w3.org/2001/XMLSchema" xmlns:xs="http://www.w3.org/2001/XMLSchema" xmlns:p="http://schemas.microsoft.com/office/2006/metadata/properties" xmlns:ns2="ad89ce95-d1b6-4d5e-b677-7cca411aa0d9" xmlns:ns3="506e4013-1c0c-4111-9426-d4a345a2e8ca" targetNamespace="http://schemas.microsoft.com/office/2006/metadata/properties" ma:root="true" ma:fieldsID="9c87ad1e733ecc4c30fcd85736828aa8" ns2:_="" ns3:_="">
    <xsd:import namespace="ad89ce95-d1b6-4d5e-b677-7cca411aa0d9"/>
    <xsd:import namespace="506e4013-1c0c-4111-9426-d4a345a2e8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89ce95-d1b6-4d5e-b677-7cca411aa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ad0ac55-8370-45de-8d35-391d2d0534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e4013-1c0c-4111-9426-d4a345a2e8c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2c15fa1e-c926-42ca-bfe6-b20ae44258bd}" ma:internalName="TaxCatchAll" ma:showField="CatchAllData" ma:web="506e4013-1c0c-4111-9426-d4a345a2e8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06e4013-1c0c-4111-9426-d4a345a2e8ca" xsi:nil="true"/>
    <lcf76f155ced4ddcb4097134ff3c332f xmlns="ad89ce95-d1b6-4d5e-b677-7cca411aa0d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3CA279-5655-44E2-A66F-1A4D5E8BE68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DC639D-73E2-4287-87A9-FE86AE600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89ce95-d1b6-4d5e-b677-7cca411aa0d9"/>
    <ds:schemaRef ds:uri="506e4013-1c0c-4111-9426-d4a345a2e8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B915B7-7113-480F-8E5E-ABD570CB814B}">
  <ds:schemaRefs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purl.org/dc/dcmitype/"/>
    <ds:schemaRef ds:uri="http://schemas.microsoft.com/office/infopath/2007/PartnerControls"/>
    <ds:schemaRef ds:uri="61d2e923-0f60-4516-9c90-bbd4d8f4dcb0"/>
    <ds:schemaRef ds:uri="506e4013-1c0c-4111-9426-d4a345a2e8ca"/>
    <ds:schemaRef ds:uri="ad89ce95-d1b6-4d5e-b677-7cca411aa0d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Wallingford Trust Theme</Template>
  <TotalTime>19</TotalTime>
  <Words>409</Words>
  <Application>Microsoft Office PowerPoint</Application>
  <PresentationFormat>Widescreen</PresentationFormat>
  <Paragraphs>58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Wallingford Trust Theme</vt:lpstr>
      <vt:lpstr>Individual differences and developmental psychology in Mental Health</vt:lpstr>
      <vt:lpstr>Three main topics – your own research with supporting questions/prompts</vt:lpstr>
      <vt:lpstr>Culture and Mental Health</vt:lpstr>
      <vt:lpstr>A01 – How are cultures different in terms of MH?</vt:lpstr>
      <vt:lpstr>A03 – culture does/doesn’t impact MH diagnosis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differences and developmental psychology in Mental Health</dc:title>
  <dc:creator>Vernon Leigh</dc:creator>
  <cp:lastModifiedBy>Vernon Leigh</cp:lastModifiedBy>
  <cp:revision>3</cp:revision>
  <dcterms:created xsi:type="dcterms:W3CDTF">2023-11-18T15:02:34Z</dcterms:created>
  <dcterms:modified xsi:type="dcterms:W3CDTF">2023-11-23T10:14:34Z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0x010100EC13A59EB86685459DDDBAE59B64CC04</vt:lpwstr>
  </property>
  <property fmtid="{D5CDD505-2E9C-101B-9397-08002B2CF9AE}" pid="3" name="MediaServiceImageTags">
    <vt:lpwstr/>
  </property>
</Properties>
</file>