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56" r:id="rId7"/>
    <p:sldId id="257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67FB8-3F80-6699-F0CD-2C55E1E68D2E}" v="24" dt="2023-01-18T10:15:17.511"/>
    <p1510:client id="{60C5B502-443F-6339-9F49-BC09C4130ED6}" v="2" dt="2023-11-23T10:14:24.580"/>
    <p1510:client id="{A94E5EAA-3755-3C40-8B51-47835669A610}" v="2" dt="2022-12-14T14:40:04.981"/>
    <p1510:client id="{E4F70019-CD00-A378-4D78-476E01A64651}" v="1" dt="2023-11-01T14:30:59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08" autoAdjust="0"/>
    <p:restoredTop sz="96327"/>
  </p:normalViewPr>
  <p:slideViewPr>
    <p:cSldViewPr snapToGrid="0">
      <p:cViewPr varScale="1">
        <p:scale>
          <a:sx n="61" d="100"/>
          <a:sy n="61" d="100"/>
        </p:scale>
        <p:origin x="248" y="2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60C5B502-443F-6339-9F49-BC09C4130ED6}"/>
    <pc:docChg chg="delSld">
      <pc:chgData name="Vernon Leigh" userId="S::leighv@wallingfordschool.com::918c6f39-c291-430c-ba7b-2773449ea29a" providerId="AD" clId="Web-{60C5B502-443F-6339-9F49-BC09C4130ED6}" dt="2023-11-23T10:14:24.580" v="1"/>
      <pc:docMkLst>
        <pc:docMk/>
      </pc:docMkLst>
      <pc:sldChg chg="del">
        <pc:chgData name="Vernon Leigh" userId="S::leighv@wallingfordschool.com::918c6f39-c291-430c-ba7b-2773449ea29a" providerId="AD" clId="Web-{60C5B502-443F-6339-9F49-BC09C4130ED6}" dt="2023-11-23T10:14:23.861" v="0"/>
        <pc:sldMkLst>
          <pc:docMk/>
          <pc:sldMk cId="542551024" sldId="259"/>
        </pc:sldMkLst>
      </pc:sldChg>
      <pc:sldChg chg="del">
        <pc:chgData name="Vernon Leigh" userId="S::leighv@wallingfordschool.com::918c6f39-c291-430c-ba7b-2773449ea29a" providerId="AD" clId="Web-{60C5B502-443F-6339-9F49-BC09C4130ED6}" dt="2023-11-23T10:14:24.580" v="1"/>
        <pc:sldMkLst>
          <pc:docMk/>
          <pc:sldMk cId="2635273773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DDFC-7C59-3956-74FF-86FFDDCC4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differences and developmental psychology in Mental Health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47A58-50EF-5599-12DC-B7503E24C0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9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3824-4288-8954-AB05-34F60D26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main topics – your own research with supporting questions/prompts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BA4B0-7241-0A8B-B069-73F2DFED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Individual differences:</a:t>
            </a:r>
          </a:p>
          <a:p>
            <a:pPr lvl="1"/>
            <a:r>
              <a:rPr lang="en-GB" dirty="0"/>
              <a:t>How does age impact mental health?</a:t>
            </a:r>
          </a:p>
          <a:p>
            <a:pPr lvl="1"/>
            <a:r>
              <a:rPr lang="en-GB" dirty="0"/>
              <a:t>How does gender impact mental health?</a:t>
            </a:r>
          </a:p>
          <a:p>
            <a:r>
              <a:rPr lang="en-GB" b="1" dirty="0">
                <a:solidFill>
                  <a:srgbClr val="0070C0"/>
                </a:solidFill>
              </a:rPr>
              <a:t>How does culture impact mental health/diagnosis?</a:t>
            </a:r>
          </a:p>
          <a:p>
            <a:r>
              <a:rPr lang="en-GB" dirty="0">
                <a:solidFill>
                  <a:schemeClr val="bg1"/>
                </a:solidFill>
              </a:rPr>
              <a:t>This is your own research: supporting questions/prompts to guide you</a:t>
            </a:r>
          </a:p>
          <a:p>
            <a:r>
              <a:rPr lang="en-GB" b="1" dirty="0">
                <a:solidFill>
                  <a:srgbClr val="0070C0"/>
                </a:solidFill>
              </a:rPr>
              <a:t>A01 = what the issue/s are (4 facts)</a:t>
            </a:r>
          </a:p>
          <a:p>
            <a:r>
              <a:rPr lang="en-GB" dirty="0">
                <a:solidFill>
                  <a:schemeClr val="bg1"/>
                </a:solidFill>
              </a:rPr>
              <a:t>A03 – what the impact is/how much impact </a:t>
            </a:r>
            <a:r>
              <a:rPr lang="en-GB">
                <a:solidFill>
                  <a:schemeClr val="bg1"/>
                </a:solidFill>
              </a:rPr>
              <a:t>is there </a:t>
            </a:r>
            <a:r>
              <a:rPr lang="en-GB" dirty="0">
                <a:solidFill>
                  <a:schemeClr val="bg1"/>
                </a:solidFill>
              </a:rPr>
              <a:t>(evidence)</a:t>
            </a:r>
          </a:p>
        </p:txBody>
      </p:sp>
    </p:spTree>
    <p:extLst>
      <p:ext uri="{BB962C8B-B14F-4D97-AF65-F5344CB8AC3E}">
        <p14:creationId xmlns:p14="http://schemas.microsoft.com/office/powerpoint/2010/main" val="301147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Culture and Mental Health</a:t>
            </a:r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9CE1B6-D1CA-9388-F26F-E1693B8C6F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A01 – How are cultures different in terms of MH?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27965" indent="-227965"/>
            <a:r>
              <a:rPr lang="en-US" sz="3100" b="1" dirty="0">
                <a:solidFill>
                  <a:schemeClr val="accent1">
                    <a:lumMod val="75000"/>
                  </a:schemeClr>
                </a:solidFill>
              </a:rPr>
              <a:t>Attitudes to mental disorders</a:t>
            </a:r>
          </a:p>
          <a:p>
            <a:pPr marL="227965" indent="-227965"/>
            <a:r>
              <a:rPr lang="en-US" dirty="0"/>
              <a:t>Culture bound syndromes: </a:t>
            </a:r>
          </a:p>
          <a:p>
            <a:pPr marL="685154" lvl="1" indent="-227965"/>
            <a:r>
              <a:rPr lang="en-US" dirty="0"/>
              <a:t>Amok (Malaysia), </a:t>
            </a:r>
          </a:p>
          <a:p>
            <a:pPr marL="685154" lvl="1" indent="-227965"/>
            <a:r>
              <a:rPr lang="en-US" dirty="0"/>
              <a:t>Ghost Sickness (North American Indians)</a:t>
            </a:r>
          </a:p>
          <a:p>
            <a:pPr marL="227965" indent="-227965"/>
            <a:r>
              <a:rPr lang="en-US" b="1" dirty="0">
                <a:solidFill>
                  <a:srgbClr val="0070C0"/>
                </a:solidFill>
              </a:rPr>
              <a:t>Western cultures = mind + body are separate, not true of some Eastern cultures</a:t>
            </a:r>
          </a:p>
          <a:p>
            <a:pPr marL="227965" indent="-227965"/>
            <a:r>
              <a:rPr lang="en-US" dirty="0"/>
              <a:t>Translation/language issue between patient and clinician</a:t>
            </a: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A03 – culture does/doesn’t impact MH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51" y="1548811"/>
            <a:ext cx="11717079" cy="4351338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Luhrmann et al. (2015):  hearing voices seen as -</a:t>
            </a:r>
            <a:r>
              <a:rPr lang="en-GB" b="1" dirty="0" err="1">
                <a:solidFill>
                  <a:srgbClr val="0070C0"/>
                </a:solidFill>
              </a:rPr>
              <a:t>ve</a:t>
            </a:r>
            <a:r>
              <a:rPr lang="en-GB" b="1" dirty="0">
                <a:solidFill>
                  <a:srgbClr val="0070C0"/>
                </a:solidFill>
              </a:rPr>
              <a:t> in America but +</a:t>
            </a:r>
            <a:r>
              <a:rPr lang="en-GB" b="1" dirty="0" err="1">
                <a:solidFill>
                  <a:srgbClr val="0070C0"/>
                </a:solidFill>
              </a:rPr>
              <a:t>ve</a:t>
            </a:r>
            <a:r>
              <a:rPr lang="en-GB" b="1" dirty="0">
                <a:solidFill>
                  <a:srgbClr val="0070C0"/>
                </a:solidFill>
              </a:rPr>
              <a:t> in India</a:t>
            </a:r>
          </a:p>
          <a:p>
            <a:r>
              <a:rPr lang="en-GB" dirty="0"/>
              <a:t>Lin (1996): more similarities than differences in </a:t>
            </a:r>
            <a:r>
              <a:rPr lang="en-GB" dirty="0" err="1"/>
              <a:t>Sz</a:t>
            </a:r>
            <a:r>
              <a:rPr lang="en-GB" dirty="0"/>
              <a:t> symptoms between cultures</a:t>
            </a:r>
          </a:p>
          <a:p>
            <a:r>
              <a:rPr lang="en-GB" b="1" dirty="0">
                <a:solidFill>
                  <a:srgbClr val="0070C0"/>
                </a:solidFill>
              </a:rPr>
              <a:t>Andrade et al. (2012) </a:t>
            </a:r>
          </a:p>
          <a:p>
            <a:pPr lvl="1"/>
            <a:r>
              <a:rPr lang="en-GB" b="1" dirty="0">
                <a:solidFill>
                  <a:srgbClr val="0070C0"/>
                </a:solidFill>
              </a:rPr>
              <a:t>social deprivation </a:t>
            </a:r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r>
              <a:rPr lang="en-GB" b="1" dirty="0">
                <a:solidFill>
                  <a:srgbClr val="0070C0"/>
                </a:solidFill>
              </a:rPr>
              <a:t> substance use disorders in São Paulo, </a:t>
            </a:r>
          </a:p>
          <a:p>
            <a:pPr lvl="1"/>
            <a:r>
              <a:rPr lang="en-GB" b="1" dirty="0">
                <a:solidFill>
                  <a:srgbClr val="0070C0"/>
                </a:solidFill>
              </a:rPr>
              <a:t>economic background </a:t>
            </a:r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r>
              <a:rPr lang="en-GB" b="1" dirty="0">
                <a:solidFill>
                  <a:srgbClr val="0070C0"/>
                </a:solidFill>
              </a:rPr>
              <a:t>individual mental disorders.</a:t>
            </a:r>
          </a:p>
          <a:p>
            <a:r>
              <a:rPr lang="en-GB" dirty="0"/>
              <a:t>Psychiatrists can over-compensate for cultural differences:</a:t>
            </a:r>
          </a:p>
          <a:p>
            <a:pPr lvl="1"/>
            <a:r>
              <a:rPr lang="en-GB" dirty="0"/>
              <a:t>not diagnose a mental disorder when in fact there was one</a:t>
            </a:r>
          </a:p>
          <a:p>
            <a:pPr lvl="1"/>
            <a:r>
              <a:rPr lang="en-GB" dirty="0"/>
              <a:t>it isn’t the culture that causes the differences, but the actual diagnosis process itself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84C0DAF7-C2BA-A64A-AAC4-47A3E2F67244}" vid="{F39BF227-730F-1F47-B910-0D4D03E369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5" ma:contentTypeDescription="Create a new document." ma:contentTypeScope="" ma:versionID="2673b37c45e7c70e2e963f461b4da094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c87ad1e733ecc4c30fcd85736828aa8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DC639D-73E2-4287-87A9-FE86AE6001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61d2e923-0f60-4516-9c90-bbd4d8f4dcb0"/>
    <ds:schemaRef ds:uri="506e4013-1c0c-4111-9426-d4a345a2e8ca"/>
    <ds:schemaRef ds:uri="ad89ce95-d1b6-4d5e-b677-7cca411aa0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19</TotalTime>
  <Words>409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Wallingford Trust Theme</vt:lpstr>
      <vt:lpstr>Individual differences and developmental psychology in Mental Health</vt:lpstr>
      <vt:lpstr>Three main topics – your own research with supporting questions/prompts</vt:lpstr>
      <vt:lpstr>Culture and Mental Health</vt:lpstr>
      <vt:lpstr>A01 – How are cultures different in terms of MH?</vt:lpstr>
      <vt:lpstr>A03 – culture does/doesn’t impact MH diagnosis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differences and developmental psychology in Mental Health</dc:title>
  <dc:creator>Vernon Leigh</dc:creator>
  <cp:lastModifiedBy>Vernon Leigh</cp:lastModifiedBy>
  <cp:revision>3</cp:revision>
  <dcterms:created xsi:type="dcterms:W3CDTF">2023-11-18T15:02:34Z</dcterms:created>
  <dcterms:modified xsi:type="dcterms:W3CDTF">2023-11-23T10:14:34Z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