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313" r:id="rId6"/>
    <p:sldId id="315" r:id="rId7"/>
    <p:sldId id="316" r:id="rId8"/>
    <p:sldId id="320" r:id="rId9"/>
    <p:sldId id="317" r:id="rId10"/>
    <p:sldId id="318" r:id="rId11"/>
    <p:sldId id="321" r:id="rId12"/>
    <p:sldId id="322" r:id="rId13"/>
    <p:sldId id="324" r:id="rId14"/>
    <p:sldId id="325" r:id="rId15"/>
    <p:sldId id="314" r:id="rId16"/>
    <p:sldId id="326" r:id="rId17"/>
    <p:sldId id="327" r:id="rId18"/>
    <p:sldId id="32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556631-BAE7-4165-B80F-235F5992E2C3}">
          <p14:sldIdLst>
            <p14:sldId id="256"/>
            <p14:sldId id="313"/>
            <p14:sldId id="315"/>
            <p14:sldId id="316"/>
            <p14:sldId id="320"/>
            <p14:sldId id="317"/>
            <p14:sldId id="318"/>
            <p14:sldId id="321"/>
            <p14:sldId id="322"/>
            <p14:sldId id="324"/>
            <p14:sldId id="325"/>
            <p14:sldId id="314"/>
            <p14:sldId id="326"/>
            <p14:sldId id="327"/>
            <p14:sldId id="3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4FF"/>
    <a:srgbClr val="E5F3FF"/>
    <a:srgbClr val="E6EEFF"/>
    <a:srgbClr val="282E3C"/>
    <a:srgbClr val="3D465A"/>
    <a:srgbClr val="FEE9A4"/>
    <a:srgbClr val="B9C0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D7D0C0-1B1F-F647-BFC8-862BF920C925}" v="766" dt="2024-12-17T08:53:49.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non Leigh" userId="918c6f39-c291-430c-ba7b-2773449ea29a" providerId="ADAL" clId="{9DD7D0C0-1B1F-F647-BFC8-862BF920C925}"/>
    <pc:docChg chg="modSld">
      <pc:chgData name="Vernon Leigh" userId="918c6f39-c291-430c-ba7b-2773449ea29a" providerId="ADAL" clId="{9DD7D0C0-1B1F-F647-BFC8-862BF920C925}" dt="2024-12-17T08:53:49.841" v="45" actId="20577"/>
      <pc:docMkLst>
        <pc:docMk/>
      </pc:docMkLst>
      <pc:sldChg chg="modSp">
        <pc:chgData name="Vernon Leigh" userId="918c6f39-c291-430c-ba7b-2773449ea29a" providerId="ADAL" clId="{9DD7D0C0-1B1F-F647-BFC8-862BF920C925}" dt="2024-12-17T08:53:49.841" v="45" actId="20577"/>
        <pc:sldMkLst>
          <pc:docMk/>
          <pc:sldMk cId="4229712200" sldId="325"/>
        </pc:sldMkLst>
        <pc:spChg chg="mod">
          <ac:chgData name="Vernon Leigh" userId="918c6f39-c291-430c-ba7b-2773449ea29a" providerId="ADAL" clId="{9DD7D0C0-1B1F-F647-BFC8-862BF920C925}" dt="2024-12-17T08:53:49.841" v="45" actId="20577"/>
          <ac:spMkLst>
            <pc:docMk/>
            <pc:sldMk cId="4229712200" sldId="325"/>
            <ac:spMk id="5" creationId="{BFCFF3BB-8AEB-14BA-50F2-4D50C1B361D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7F5910-7042-44B9-AC4A-19A370CC117D}" type="datetimeFigureOut">
              <a:t>12/16/24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0D7AD-9075-4D10-B96D-403127EEB7A1}" type="slidenum">
              <a:t>‹#›</a:t>
            </a:fld>
            <a:endParaRPr lang="en-GB"/>
          </a:p>
        </p:txBody>
      </p:sp>
    </p:spTree>
    <p:extLst>
      <p:ext uri="{BB962C8B-B14F-4D97-AF65-F5344CB8AC3E}">
        <p14:creationId xmlns:p14="http://schemas.microsoft.com/office/powerpoint/2010/main" val="259026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Layout">
    <p:spTree>
      <p:nvGrpSpPr>
        <p:cNvPr id="1" name=""/>
        <p:cNvGrpSpPr/>
        <p:nvPr/>
      </p:nvGrpSpPr>
      <p:grpSpPr>
        <a:xfrm>
          <a:off x="0" y="0"/>
          <a:ext cx="0" cy="0"/>
          <a:chOff x="0" y="0"/>
          <a:chExt cx="0" cy="0"/>
        </a:xfrm>
      </p:grpSpPr>
      <p:sp>
        <p:nvSpPr>
          <p:cNvPr id="2" name="Title 1"/>
          <p:cNvSpPr>
            <a:spLocks noGrp="1"/>
          </p:cNvSpPr>
          <p:nvPr>
            <p:ph type="title"/>
          </p:nvPr>
        </p:nvSpPr>
        <p:spPr>
          <a:xfrm>
            <a:off x="831851" y="1100141"/>
            <a:ext cx="10515600" cy="2852737"/>
          </a:xfrm>
        </p:spPr>
        <p:txBody>
          <a:bodyPr anchor="ctr" anchorCtr="0"/>
          <a:lstStyle>
            <a:lvl1pPr marL="0" indent="0">
              <a:defRPr sz="6000"/>
            </a:lvl1pPr>
          </a:lstStyle>
          <a:p>
            <a:r>
              <a:rPr lang="en-GB"/>
              <a:t>Click to edit Master title style</a:t>
            </a:r>
          </a:p>
        </p:txBody>
      </p:sp>
      <p:sp>
        <p:nvSpPr>
          <p:cNvPr id="3" name="Text Placeholder 2"/>
          <p:cNvSpPr>
            <a:spLocks noGrp="1"/>
          </p:cNvSpPr>
          <p:nvPr>
            <p:ph type="body" idx="1"/>
          </p:nvPr>
        </p:nvSpPr>
        <p:spPr>
          <a:xfrm>
            <a:off x="831851" y="3953411"/>
            <a:ext cx="10515600" cy="1500187"/>
          </a:xfrm>
        </p:spPr>
        <p:txBody>
          <a:bodyPr/>
          <a:lstStyle>
            <a:lvl1pPr marL="0" indent="0">
              <a:buNone/>
              <a:defRPr sz="2400">
                <a:solidFill>
                  <a:srgbClr val="3D465A"/>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53597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5F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19985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33870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ctr" anchorCtr="0"/>
          <a:lstStyle>
            <a:lvl1pPr marL="0" indent="0" algn="l">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Tree>
    <p:extLst>
      <p:ext uri="{BB962C8B-B14F-4D97-AF65-F5344CB8AC3E}">
        <p14:creationId xmlns:p14="http://schemas.microsoft.com/office/powerpoint/2010/main" val="411331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25563"/>
          </a:xfrm>
        </p:spPr>
        <p:txBody>
          <a:bodyPr/>
          <a:lstStyle/>
          <a:p>
            <a:r>
              <a:rPr lang="en-GB"/>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17211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8986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3808475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defRPr sz="3200"/>
            </a:lvl1pPr>
          </a:lstStyle>
          <a:p>
            <a:r>
              <a:rPr lang="en-GB"/>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23876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chorCtr="0"/>
          <a:lstStyle>
            <a:lvl1pPr marL="0" indent="0">
              <a:tabLst/>
              <a:defRPr sz="3200"/>
            </a:lvl1pPr>
          </a:lstStyle>
          <a:p>
            <a:r>
              <a:rPr lang="en-GB"/>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29EA65-CFD9-4B7C-816D-5C9F29CF89FC}" type="slidenum">
              <a:rPr lang="en-GB" smtClean="0"/>
              <a:t>‹#›</a:t>
            </a:fld>
            <a:endParaRPr lang="en-GB"/>
          </a:p>
        </p:txBody>
      </p:sp>
    </p:spTree>
    <p:extLst>
      <p:ext uri="{BB962C8B-B14F-4D97-AF65-F5344CB8AC3E}">
        <p14:creationId xmlns:p14="http://schemas.microsoft.com/office/powerpoint/2010/main" val="29231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EFF"/>
        </a:solidFill>
        <a:effectLst/>
      </p:bgPr>
    </p:bg>
    <p:spTree>
      <p:nvGrpSpPr>
        <p:cNvPr id="1" name=""/>
        <p:cNvGrpSpPr/>
        <p:nvPr/>
      </p:nvGrpSpPr>
      <p:grpSpPr>
        <a:xfrm>
          <a:off x="0" y="0"/>
          <a:ext cx="0" cy="0"/>
          <a:chOff x="0" y="0"/>
          <a:chExt cx="0" cy="0"/>
        </a:xfrm>
      </p:grpSpPr>
      <p:sp>
        <p:nvSpPr>
          <p:cNvPr id="9" name="Rectangle 8"/>
          <p:cNvSpPr/>
          <p:nvPr userDrawn="1"/>
        </p:nvSpPr>
        <p:spPr>
          <a:xfrm>
            <a:off x="0" y="6164490"/>
            <a:ext cx="12192000" cy="714375"/>
          </a:xfrm>
          <a:prstGeom prst="rect">
            <a:avLst/>
          </a:prstGeom>
          <a:solidFill>
            <a:srgbClr val="3D4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Placeholder 1"/>
          <p:cNvSpPr>
            <a:spLocks noGrp="1"/>
          </p:cNvSpPr>
          <p:nvPr>
            <p:ph type="title"/>
          </p:nvPr>
        </p:nvSpPr>
        <p:spPr>
          <a:xfrm>
            <a:off x="0" y="1"/>
            <a:ext cx="12192000" cy="1325563"/>
          </a:xfrm>
          <a:prstGeom prst="rect">
            <a:avLst/>
          </a:prstGeom>
          <a:solidFill>
            <a:srgbClr val="FEE9A4"/>
          </a:solidFill>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548811"/>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rgbClr val="FEDB65"/>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38200" y="6356354"/>
            <a:ext cx="2743200" cy="365125"/>
          </a:xfrm>
          <a:prstGeom prst="rect">
            <a:avLst/>
          </a:prstGeom>
        </p:spPr>
        <p:txBody>
          <a:bodyPr vert="horz" lIns="91440" tIns="45720" rIns="91440" bIns="45720" rtlCol="0" anchor="ctr"/>
          <a:lstStyle>
            <a:lvl1pPr algn="l">
              <a:defRPr sz="1200">
                <a:solidFill>
                  <a:srgbClr val="FEDB65"/>
                </a:solidFill>
                <a:latin typeface="Arial" panose="020B0604020202020204" pitchFamily="34" charset="0"/>
                <a:cs typeface="Arial" panose="020B0604020202020204" pitchFamily="34" charset="0"/>
              </a:defRPr>
            </a:lvl1pPr>
          </a:lstStyle>
          <a:p>
            <a:fld id="{7329EA65-CFD9-4B7C-816D-5C9F29CF89FC}" type="slidenum">
              <a:rPr lang="en-GB" smtClean="0"/>
              <a:t>‹#›</a:t>
            </a:fld>
            <a:endParaRPr lang="en-GB"/>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18357" y="6220268"/>
            <a:ext cx="2143849" cy="578807"/>
          </a:xfrm>
          <a:prstGeom prst="rect">
            <a:avLst/>
          </a:prstGeom>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61899" y="6244282"/>
            <a:ext cx="744440" cy="554793"/>
          </a:xfrm>
          <a:prstGeom prst="rect">
            <a:avLst/>
          </a:prstGeom>
        </p:spPr>
      </p:pic>
    </p:spTree>
    <p:extLst>
      <p:ext uri="{BB962C8B-B14F-4D97-AF65-F5344CB8AC3E}">
        <p14:creationId xmlns:p14="http://schemas.microsoft.com/office/powerpoint/2010/main" val="2563466221"/>
      </p:ext>
    </p:extLst>
  </p:cSld>
  <p:clrMap bg1="dk1" tx1="lt1" bg2="dk2" tx2="lt2" accent1="accent1" accent2="accent2" accent3="accent3" accent4="accent4" accent5="accent5" accent6="accent6" hlink="hlink" folHlink="folHlink"/>
  <p:sldLayoutIdLst>
    <p:sldLayoutId id="2147483663" r:id="rId1"/>
    <p:sldLayoutId id="2147483662" r:id="rId2"/>
    <p:sldLayoutId id="2147483664" r:id="rId3"/>
    <p:sldLayoutId id="2147483661" r:id="rId4"/>
    <p:sldLayoutId id="2147483665" r:id="rId5"/>
    <p:sldLayoutId id="2147483666" r:id="rId6"/>
    <p:sldLayoutId id="2147483667" r:id="rId7"/>
    <p:sldLayoutId id="2147483668" r:id="rId8"/>
    <p:sldLayoutId id="2147483669" r:id="rId9"/>
  </p:sldLayoutIdLst>
  <p:txStyles>
    <p:titleStyle>
      <a:lvl1pPr marL="541338" indent="0" algn="l" defTabSz="914377" rtl="0" eaLnBrk="1" latinLnBrk="0" hangingPunct="1">
        <a:lnSpc>
          <a:spcPct val="90000"/>
        </a:lnSpc>
        <a:spcBef>
          <a:spcPct val="0"/>
        </a:spcBef>
        <a:buNone/>
        <a:defRPr sz="4000" b="1" kern="1200">
          <a:solidFill>
            <a:srgbClr val="3D465A"/>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150000"/>
        </a:lnSpc>
        <a:spcBef>
          <a:spcPts val="0"/>
        </a:spcBef>
        <a:spcAft>
          <a:spcPts val="0"/>
        </a:spcAft>
        <a:buFont typeface="Arial" panose="020B0604020202020204" pitchFamily="34" charset="0"/>
        <a:buChar char="•"/>
        <a:defRPr lang="en-US" sz="3200" b="0" i="0" u="none" strike="noStrike" kern="1200" cap="none" dirty="0" smtClean="0">
          <a:solidFill>
            <a:srgbClr val="282E3C"/>
          </a:solidFill>
          <a:latin typeface="Calibri"/>
          <a:ea typeface="+mn-ea"/>
          <a:cs typeface="Calibri"/>
          <a:sym typeface="Calibri"/>
        </a:defRPr>
      </a:lvl1pPr>
      <a:lvl2pPr marL="685783" indent="-228594" algn="l" defTabSz="914377" rtl="0" eaLnBrk="1" latinLnBrk="0" hangingPunct="1">
        <a:lnSpc>
          <a:spcPct val="150000"/>
        </a:lnSpc>
        <a:spcBef>
          <a:spcPts val="0"/>
        </a:spcBef>
        <a:spcAft>
          <a:spcPts val="0"/>
        </a:spcAft>
        <a:buFont typeface="Arial" panose="020B0604020202020204" pitchFamily="34" charset="0"/>
        <a:buChar char="•"/>
        <a:defRPr sz="2400" kern="1200">
          <a:solidFill>
            <a:srgbClr val="282E3C"/>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150000"/>
        </a:lnSpc>
        <a:spcBef>
          <a:spcPts val="0"/>
        </a:spcBef>
        <a:spcAft>
          <a:spcPts val="0"/>
        </a:spcAft>
        <a:buFont typeface="Arial" panose="020B0604020202020204" pitchFamily="34" charset="0"/>
        <a:buChar char="•"/>
        <a:defRPr sz="2000" kern="1200">
          <a:solidFill>
            <a:srgbClr val="282E3C"/>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150000"/>
        </a:lnSpc>
        <a:spcBef>
          <a:spcPts val="0"/>
        </a:spcBef>
        <a:spcAft>
          <a:spcPts val="0"/>
        </a:spcAft>
        <a:buFont typeface="Arial" panose="020B0604020202020204" pitchFamily="34" charset="0"/>
        <a:buChar char="•"/>
        <a:defRPr sz="1800" kern="1200">
          <a:solidFill>
            <a:srgbClr val="282E3C"/>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LO: TBAT review interference theory</a:t>
            </a:r>
          </a:p>
        </p:txBody>
      </p:sp>
      <p:sp>
        <p:nvSpPr>
          <p:cNvPr id="4" name="Text Placeholder 3">
            <a:extLst>
              <a:ext uri="{FF2B5EF4-FFF2-40B4-BE49-F238E27FC236}">
                <a16:creationId xmlns:a16="http://schemas.microsoft.com/office/drawing/2014/main" id="{BF8E3E53-4CAC-496D-AF83-934D8D6DE0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6858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5042-8537-F047-4522-CEBD95B2EC26}"/>
              </a:ext>
            </a:extLst>
          </p:cNvPr>
          <p:cNvSpPr>
            <a:spLocks noGrp="1"/>
          </p:cNvSpPr>
          <p:nvPr>
            <p:ph type="title"/>
          </p:nvPr>
        </p:nvSpPr>
        <p:spPr/>
        <p:txBody>
          <a:bodyPr/>
          <a:lstStyle/>
          <a:p>
            <a:r>
              <a:rPr lang="en-GB" dirty="0"/>
              <a:t>Evaluation</a:t>
            </a:r>
          </a:p>
        </p:txBody>
      </p:sp>
      <p:sp>
        <p:nvSpPr>
          <p:cNvPr id="4" name="Text Placeholder 3">
            <a:extLst>
              <a:ext uri="{FF2B5EF4-FFF2-40B4-BE49-F238E27FC236}">
                <a16:creationId xmlns:a16="http://schemas.microsoft.com/office/drawing/2014/main" id="{1F484935-470F-F0FF-9DE1-C90270BDDBDF}"/>
              </a:ext>
            </a:extLst>
          </p:cNvPr>
          <p:cNvSpPr>
            <a:spLocks noGrp="1"/>
          </p:cNvSpPr>
          <p:nvPr>
            <p:ph type="body" idx="1"/>
          </p:nvPr>
        </p:nvSpPr>
        <p:spPr>
          <a:xfrm>
            <a:off x="296563" y="1681163"/>
            <a:ext cx="5701014" cy="823912"/>
          </a:xfrm>
          <a:ln>
            <a:solidFill>
              <a:schemeClr val="accent1">
                <a:shade val="15000"/>
              </a:schemeClr>
            </a:solidFill>
          </a:ln>
        </p:spPr>
        <p:txBody>
          <a:bodyPr/>
          <a:lstStyle/>
          <a:p>
            <a:r>
              <a:rPr lang="en-GB" dirty="0"/>
              <a:t>Strength</a:t>
            </a:r>
          </a:p>
        </p:txBody>
      </p:sp>
      <p:sp>
        <p:nvSpPr>
          <p:cNvPr id="5" name="Content Placeholder 4">
            <a:extLst>
              <a:ext uri="{FF2B5EF4-FFF2-40B4-BE49-F238E27FC236}">
                <a16:creationId xmlns:a16="http://schemas.microsoft.com/office/drawing/2014/main" id="{72783D34-9746-7D0F-B8DA-C4A8E744ABE3}"/>
              </a:ext>
            </a:extLst>
          </p:cNvPr>
          <p:cNvSpPr>
            <a:spLocks noGrp="1"/>
          </p:cNvSpPr>
          <p:nvPr>
            <p:ph sz="half" idx="2"/>
          </p:nvPr>
        </p:nvSpPr>
        <p:spPr>
          <a:xfrm>
            <a:off x="296563" y="2505075"/>
            <a:ext cx="5701014" cy="3684588"/>
          </a:xfrm>
          <a:ln>
            <a:solidFill>
              <a:schemeClr val="accent1">
                <a:shade val="15000"/>
              </a:schemeClr>
            </a:solidFill>
          </a:ln>
        </p:spPr>
        <p:txBody>
          <a:bodyPr>
            <a:normAutofit/>
          </a:bodyPr>
          <a:lstStyle/>
          <a:p>
            <a:r>
              <a:rPr lang="en-GB" sz="2200" b="1" dirty="0">
                <a:solidFill>
                  <a:srgbClr val="0070C0"/>
                </a:solidFill>
              </a:rPr>
              <a:t>Evidence for ‘real world’ interference</a:t>
            </a:r>
            <a:endParaRPr lang="en-GB" sz="2200" dirty="0"/>
          </a:p>
          <a:p>
            <a:r>
              <a:rPr lang="en-GB" sz="2200" dirty="0"/>
              <a:t>B and H on rugby players (1 season)</a:t>
            </a:r>
          </a:p>
          <a:p>
            <a:r>
              <a:rPr lang="en-GB" sz="2200" b="1" dirty="0">
                <a:solidFill>
                  <a:srgbClr val="0070C0"/>
                </a:solidFill>
              </a:rPr>
              <a:t>Asked players names of teams played against</a:t>
            </a:r>
          </a:p>
          <a:p>
            <a:r>
              <a:rPr lang="en-GB" sz="2200" dirty="0"/>
              <a:t>More matches played </a:t>
            </a:r>
            <a:r>
              <a:rPr lang="en-GB" sz="2200" dirty="0">
                <a:sym typeface="Wingdings" pitchFamily="2" charset="2"/>
              </a:rPr>
              <a:t> the worse the recall</a:t>
            </a:r>
            <a:endParaRPr lang="en-GB" sz="2200" dirty="0"/>
          </a:p>
          <a:p>
            <a:endParaRPr lang="en-GB" dirty="0"/>
          </a:p>
        </p:txBody>
      </p:sp>
      <p:sp>
        <p:nvSpPr>
          <p:cNvPr id="6" name="Text Placeholder 5">
            <a:extLst>
              <a:ext uri="{FF2B5EF4-FFF2-40B4-BE49-F238E27FC236}">
                <a16:creationId xmlns:a16="http://schemas.microsoft.com/office/drawing/2014/main" id="{9C13CD7F-C0F2-550A-0526-82246B323B8B}"/>
              </a:ext>
            </a:extLst>
          </p:cNvPr>
          <p:cNvSpPr>
            <a:spLocks noGrp="1"/>
          </p:cNvSpPr>
          <p:nvPr>
            <p:ph type="body" sz="quarter" idx="3"/>
          </p:nvPr>
        </p:nvSpPr>
        <p:spPr>
          <a:xfrm>
            <a:off x="6172202" y="1681163"/>
            <a:ext cx="5850922" cy="823912"/>
          </a:xfrm>
          <a:ln>
            <a:solidFill>
              <a:schemeClr val="accent1">
                <a:shade val="15000"/>
              </a:schemeClr>
            </a:solidFill>
          </a:ln>
        </p:spPr>
        <p:txBody>
          <a:bodyPr/>
          <a:lstStyle/>
          <a:p>
            <a:r>
              <a:rPr lang="en-GB" dirty="0"/>
              <a:t>Limitation (counterpoint)</a:t>
            </a:r>
          </a:p>
        </p:txBody>
      </p:sp>
      <p:sp>
        <p:nvSpPr>
          <p:cNvPr id="7" name="Content Placeholder 6">
            <a:extLst>
              <a:ext uri="{FF2B5EF4-FFF2-40B4-BE49-F238E27FC236}">
                <a16:creationId xmlns:a16="http://schemas.microsoft.com/office/drawing/2014/main" id="{465A7EDF-E363-7A0E-400F-5FA1B066F507}"/>
              </a:ext>
            </a:extLst>
          </p:cNvPr>
          <p:cNvSpPr>
            <a:spLocks noGrp="1"/>
          </p:cNvSpPr>
          <p:nvPr>
            <p:ph sz="quarter" idx="4"/>
          </p:nvPr>
        </p:nvSpPr>
        <p:spPr>
          <a:xfrm>
            <a:off x="6172202" y="2505075"/>
            <a:ext cx="5850922" cy="3684588"/>
          </a:xfrm>
          <a:ln>
            <a:solidFill>
              <a:schemeClr val="accent1">
                <a:shade val="15000"/>
              </a:schemeClr>
            </a:solidFill>
          </a:ln>
        </p:spPr>
        <p:txBody>
          <a:bodyPr>
            <a:normAutofit/>
          </a:bodyPr>
          <a:lstStyle/>
          <a:p>
            <a:r>
              <a:rPr lang="en-GB" sz="2200" b="1" dirty="0">
                <a:solidFill>
                  <a:srgbClr val="0070C0"/>
                </a:solidFill>
              </a:rPr>
              <a:t>Interference might be unusual in real life </a:t>
            </a:r>
          </a:p>
          <a:p>
            <a:r>
              <a:rPr lang="en-GB" sz="2200" dirty="0"/>
              <a:t>Interference works for similar memories</a:t>
            </a:r>
          </a:p>
          <a:p>
            <a:r>
              <a:rPr lang="en-GB" sz="2200" b="1" dirty="0">
                <a:solidFill>
                  <a:srgbClr val="0070C0"/>
                </a:solidFill>
              </a:rPr>
              <a:t>Again, is this largely an artificial lab finding?</a:t>
            </a:r>
          </a:p>
          <a:p>
            <a:endParaRPr lang="en-GB" sz="2200" dirty="0"/>
          </a:p>
        </p:txBody>
      </p:sp>
    </p:spTree>
    <p:extLst>
      <p:ext uri="{BB962C8B-B14F-4D97-AF65-F5344CB8AC3E}">
        <p14:creationId xmlns:p14="http://schemas.microsoft.com/office/powerpoint/2010/main" val="184954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68CF9-011D-715F-DAD0-99580AC03B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0193C8-1765-7AA9-0B26-D08A6793C1A5}"/>
              </a:ext>
            </a:extLst>
          </p:cNvPr>
          <p:cNvSpPr>
            <a:spLocks noGrp="1"/>
          </p:cNvSpPr>
          <p:nvPr>
            <p:ph type="title"/>
          </p:nvPr>
        </p:nvSpPr>
        <p:spPr/>
        <p:txBody>
          <a:bodyPr/>
          <a:lstStyle/>
          <a:p>
            <a:r>
              <a:rPr lang="en-GB" dirty="0"/>
              <a:t>Evaluation</a:t>
            </a:r>
          </a:p>
        </p:txBody>
      </p:sp>
      <p:sp>
        <p:nvSpPr>
          <p:cNvPr id="4" name="Text Placeholder 3">
            <a:extLst>
              <a:ext uri="{FF2B5EF4-FFF2-40B4-BE49-F238E27FC236}">
                <a16:creationId xmlns:a16="http://schemas.microsoft.com/office/drawing/2014/main" id="{06C3EBDA-C289-6F76-B2EA-70C0D16806ED}"/>
              </a:ext>
            </a:extLst>
          </p:cNvPr>
          <p:cNvSpPr>
            <a:spLocks noGrp="1"/>
          </p:cNvSpPr>
          <p:nvPr>
            <p:ph type="body" idx="1"/>
          </p:nvPr>
        </p:nvSpPr>
        <p:spPr>
          <a:xfrm>
            <a:off x="296563" y="1681163"/>
            <a:ext cx="5701014" cy="823912"/>
          </a:xfrm>
          <a:ln>
            <a:solidFill>
              <a:schemeClr val="accent1">
                <a:shade val="15000"/>
              </a:schemeClr>
            </a:solidFill>
          </a:ln>
        </p:spPr>
        <p:txBody>
          <a:bodyPr/>
          <a:lstStyle/>
          <a:p>
            <a:r>
              <a:rPr lang="en-GB" dirty="0"/>
              <a:t>Strength</a:t>
            </a:r>
          </a:p>
        </p:txBody>
      </p:sp>
      <p:sp>
        <p:nvSpPr>
          <p:cNvPr id="5" name="Content Placeholder 4">
            <a:extLst>
              <a:ext uri="{FF2B5EF4-FFF2-40B4-BE49-F238E27FC236}">
                <a16:creationId xmlns:a16="http://schemas.microsoft.com/office/drawing/2014/main" id="{BFCFF3BB-8AEB-14BA-50F2-4D50C1B361D4}"/>
              </a:ext>
            </a:extLst>
          </p:cNvPr>
          <p:cNvSpPr>
            <a:spLocks noGrp="1"/>
          </p:cNvSpPr>
          <p:nvPr>
            <p:ph sz="half" idx="2"/>
          </p:nvPr>
        </p:nvSpPr>
        <p:spPr>
          <a:xfrm>
            <a:off x="296563" y="2505075"/>
            <a:ext cx="5701014" cy="3684588"/>
          </a:xfrm>
          <a:ln>
            <a:solidFill>
              <a:schemeClr val="accent1">
                <a:shade val="15000"/>
              </a:schemeClr>
            </a:solidFill>
          </a:ln>
        </p:spPr>
        <p:txBody>
          <a:bodyPr>
            <a:normAutofit fontScale="92500"/>
          </a:bodyPr>
          <a:lstStyle/>
          <a:p>
            <a:r>
              <a:rPr lang="en-GB" sz="2200" b="1" dirty="0">
                <a:solidFill>
                  <a:srgbClr val="0070C0"/>
                </a:solidFill>
              </a:rPr>
              <a:t>Drug study evidence (diazepam – calms NS)</a:t>
            </a:r>
          </a:p>
          <a:p>
            <a:r>
              <a:rPr lang="en-GB" sz="2200" dirty="0" err="1"/>
              <a:t>Conen</a:t>
            </a:r>
            <a:r>
              <a:rPr lang="en-GB" sz="2200" dirty="0"/>
              <a:t> and von </a:t>
            </a:r>
            <a:r>
              <a:rPr lang="en-GB" sz="2200" dirty="0" err="1"/>
              <a:t>Luijtelarr</a:t>
            </a:r>
            <a:r>
              <a:rPr lang="en-GB" sz="2200" dirty="0"/>
              <a:t> (1997):</a:t>
            </a:r>
          </a:p>
          <a:p>
            <a:r>
              <a:rPr lang="en-GB" sz="2200" b="1" dirty="0">
                <a:solidFill>
                  <a:srgbClr val="0070C0"/>
                </a:solidFill>
              </a:rPr>
              <a:t>Diazepam </a:t>
            </a:r>
            <a:r>
              <a:rPr lang="en-GB" sz="2200" b="1" dirty="0">
                <a:solidFill>
                  <a:srgbClr val="0070C0"/>
                </a:solidFill>
                <a:sym typeface="Wingdings" pitchFamily="2" charset="2"/>
              </a:rPr>
              <a:t> learn list  poor recall after 1 week</a:t>
            </a:r>
          </a:p>
          <a:p>
            <a:r>
              <a:rPr lang="en-GB" sz="2200" dirty="0"/>
              <a:t>Learn list </a:t>
            </a:r>
            <a:r>
              <a:rPr lang="en-GB" sz="2200" dirty="0">
                <a:sym typeface="Wingdings" pitchFamily="2" charset="2"/>
              </a:rPr>
              <a:t> diazepam  better recall after 1 week</a:t>
            </a:r>
            <a:endParaRPr lang="en-GB" sz="2200" dirty="0"/>
          </a:p>
          <a:p>
            <a:r>
              <a:rPr lang="en-GB" sz="2200" b="1" dirty="0">
                <a:solidFill>
                  <a:srgbClr val="0070C0"/>
                </a:solidFill>
              </a:rPr>
              <a:t>Diazepam works proactively (with new info)</a:t>
            </a:r>
          </a:p>
          <a:p>
            <a:r>
              <a:rPr lang="en-GB" sz="2200" dirty="0"/>
              <a:t>It didn’t impact retroactive learning</a:t>
            </a:r>
          </a:p>
          <a:p>
            <a:r>
              <a:rPr lang="en-GB" sz="2200" b="1" dirty="0">
                <a:solidFill>
                  <a:srgbClr val="0070C0"/>
                </a:solidFill>
              </a:rPr>
              <a:t>Reduce interference </a:t>
            </a:r>
            <a:r>
              <a:rPr lang="en-GB" sz="2200" b="1" dirty="0">
                <a:solidFill>
                  <a:srgbClr val="0070C0"/>
                </a:solidFill>
                <a:sym typeface="Wingdings" pitchFamily="2" charset="2"/>
              </a:rPr>
              <a:t> reduce forgetting</a:t>
            </a:r>
            <a:endParaRPr lang="en-GB" b="1" dirty="0">
              <a:solidFill>
                <a:srgbClr val="0070C0"/>
              </a:solidFill>
            </a:endParaRPr>
          </a:p>
        </p:txBody>
      </p:sp>
      <p:sp>
        <p:nvSpPr>
          <p:cNvPr id="6" name="Text Placeholder 5">
            <a:extLst>
              <a:ext uri="{FF2B5EF4-FFF2-40B4-BE49-F238E27FC236}">
                <a16:creationId xmlns:a16="http://schemas.microsoft.com/office/drawing/2014/main" id="{72BBAD69-0A00-9E2C-41AB-ED71D0D96561}"/>
              </a:ext>
            </a:extLst>
          </p:cNvPr>
          <p:cNvSpPr>
            <a:spLocks noGrp="1"/>
          </p:cNvSpPr>
          <p:nvPr>
            <p:ph type="body" sz="quarter" idx="3"/>
          </p:nvPr>
        </p:nvSpPr>
        <p:spPr>
          <a:xfrm>
            <a:off x="6172202" y="1681163"/>
            <a:ext cx="5850922" cy="823912"/>
          </a:xfrm>
          <a:ln>
            <a:solidFill>
              <a:schemeClr val="accent1">
                <a:shade val="15000"/>
              </a:schemeClr>
            </a:solidFill>
          </a:ln>
        </p:spPr>
        <p:txBody>
          <a:bodyPr/>
          <a:lstStyle/>
          <a:p>
            <a:r>
              <a:rPr lang="en-GB" dirty="0"/>
              <a:t>Limitation</a:t>
            </a:r>
          </a:p>
        </p:txBody>
      </p:sp>
      <p:sp>
        <p:nvSpPr>
          <p:cNvPr id="7" name="Content Placeholder 6">
            <a:extLst>
              <a:ext uri="{FF2B5EF4-FFF2-40B4-BE49-F238E27FC236}">
                <a16:creationId xmlns:a16="http://schemas.microsoft.com/office/drawing/2014/main" id="{CD555771-7431-1712-37D5-06A1CD840B83}"/>
              </a:ext>
            </a:extLst>
          </p:cNvPr>
          <p:cNvSpPr>
            <a:spLocks noGrp="1"/>
          </p:cNvSpPr>
          <p:nvPr>
            <p:ph sz="quarter" idx="4"/>
          </p:nvPr>
        </p:nvSpPr>
        <p:spPr>
          <a:xfrm>
            <a:off x="6172202" y="2505075"/>
            <a:ext cx="5850922" cy="3684588"/>
          </a:xfrm>
          <a:ln>
            <a:solidFill>
              <a:schemeClr val="accent1">
                <a:shade val="15000"/>
              </a:schemeClr>
            </a:solidFill>
          </a:ln>
        </p:spPr>
        <p:txBody>
          <a:bodyPr>
            <a:normAutofit fontScale="92500"/>
          </a:bodyPr>
          <a:lstStyle/>
          <a:p>
            <a:r>
              <a:rPr lang="en-GB" sz="2200" b="1" dirty="0">
                <a:solidFill>
                  <a:srgbClr val="0070C0"/>
                </a:solidFill>
              </a:rPr>
              <a:t>Interference is temporary – not original prediction</a:t>
            </a:r>
          </a:p>
          <a:p>
            <a:r>
              <a:rPr lang="en-GB" sz="2200" dirty="0">
                <a:solidFill>
                  <a:schemeClr val="bg1"/>
                </a:solidFill>
              </a:rPr>
              <a:t>Interference can be overcome with cues</a:t>
            </a:r>
          </a:p>
          <a:p>
            <a:r>
              <a:rPr lang="en-GB" sz="2200" b="1" dirty="0">
                <a:solidFill>
                  <a:srgbClr val="0070C0"/>
                </a:solidFill>
              </a:rPr>
              <a:t>Tulving and </a:t>
            </a:r>
            <a:r>
              <a:rPr lang="en-GB" sz="2200" b="1" dirty="0" err="1">
                <a:solidFill>
                  <a:srgbClr val="0070C0"/>
                </a:solidFill>
              </a:rPr>
              <a:t>Pstoka</a:t>
            </a:r>
            <a:r>
              <a:rPr lang="en-GB" sz="2200" b="1" dirty="0">
                <a:solidFill>
                  <a:srgbClr val="0070C0"/>
                </a:solidFill>
              </a:rPr>
              <a:t> (1971):</a:t>
            </a:r>
          </a:p>
          <a:p>
            <a:r>
              <a:rPr lang="en-GB" sz="2200" dirty="0">
                <a:solidFill>
                  <a:schemeClr val="bg1"/>
                </a:solidFill>
              </a:rPr>
              <a:t>Gave lists of words organised in categories</a:t>
            </a:r>
          </a:p>
          <a:p>
            <a:r>
              <a:rPr lang="en-GB" sz="2200" b="1" dirty="0">
                <a:solidFill>
                  <a:srgbClr val="0070C0"/>
                </a:solidFill>
              </a:rPr>
              <a:t>Recall got worse for each new list</a:t>
            </a:r>
          </a:p>
          <a:p>
            <a:r>
              <a:rPr lang="en-GB" sz="2200" dirty="0">
                <a:solidFill>
                  <a:schemeClr val="bg1"/>
                </a:solidFill>
              </a:rPr>
              <a:t>Told pts the category names</a:t>
            </a:r>
          </a:p>
          <a:p>
            <a:r>
              <a:rPr lang="en-GB" sz="2200" b="1" dirty="0">
                <a:solidFill>
                  <a:srgbClr val="0070C0"/>
                </a:solidFill>
              </a:rPr>
              <a:t>Recall went up again</a:t>
            </a:r>
          </a:p>
          <a:p>
            <a:endParaRPr lang="en-GB" sz="2200" b="1" dirty="0">
              <a:solidFill>
                <a:srgbClr val="0070C0"/>
              </a:solidFill>
            </a:endParaRPr>
          </a:p>
          <a:p>
            <a:endParaRPr lang="en-GB" sz="2200" dirty="0"/>
          </a:p>
        </p:txBody>
      </p:sp>
    </p:spTree>
    <p:extLst>
      <p:ext uri="{BB962C8B-B14F-4D97-AF65-F5344CB8AC3E}">
        <p14:creationId xmlns:p14="http://schemas.microsoft.com/office/powerpoint/2010/main" val="422971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61BB2-DA51-0134-7605-DB934F7D6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111D1-0A80-CF2C-0FE1-51C4DDAD4EC0}"/>
              </a:ext>
            </a:extLst>
          </p:cNvPr>
          <p:cNvSpPr>
            <a:spLocks noGrp="1"/>
          </p:cNvSpPr>
          <p:nvPr>
            <p:ph type="title"/>
          </p:nvPr>
        </p:nvSpPr>
        <p:spPr>
          <a:xfrm>
            <a:off x="0" y="1"/>
            <a:ext cx="12192000" cy="1325563"/>
          </a:xfrm>
        </p:spPr>
        <p:txBody>
          <a:bodyPr anchor="ctr">
            <a:normAutofit/>
          </a:bodyPr>
          <a:lstStyle/>
          <a:p>
            <a:r>
              <a:rPr lang="en-US" dirty="0"/>
              <a:t>Apply it question (whiteboards)</a:t>
            </a:r>
          </a:p>
        </p:txBody>
      </p:sp>
      <p:pic>
        <p:nvPicPr>
          <p:cNvPr id="6" name="Picture 5">
            <a:extLst>
              <a:ext uri="{FF2B5EF4-FFF2-40B4-BE49-F238E27FC236}">
                <a16:creationId xmlns:a16="http://schemas.microsoft.com/office/drawing/2014/main" id="{99273441-EE50-FD33-3BBB-3C5620A374F7}"/>
              </a:ext>
            </a:extLst>
          </p:cNvPr>
          <p:cNvPicPr>
            <a:picLocks noChangeAspect="1"/>
          </p:cNvPicPr>
          <p:nvPr/>
        </p:nvPicPr>
        <p:blipFill>
          <a:blip r:embed="rId2"/>
          <a:stretch>
            <a:fillRect/>
          </a:stretch>
        </p:blipFill>
        <p:spPr>
          <a:xfrm>
            <a:off x="1082289" y="1325564"/>
            <a:ext cx="7777505" cy="5483140"/>
          </a:xfrm>
          <a:prstGeom prst="rect">
            <a:avLst/>
          </a:prstGeom>
          <a:noFill/>
        </p:spPr>
      </p:pic>
    </p:spTree>
    <p:extLst>
      <p:ext uri="{BB962C8B-B14F-4D97-AF65-F5344CB8AC3E}">
        <p14:creationId xmlns:p14="http://schemas.microsoft.com/office/powerpoint/2010/main" val="332671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FEA6C-713C-12A1-9C70-5273E3D1B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55453-D770-ADDE-9228-D9227A54BBED}"/>
              </a:ext>
            </a:extLst>
          </p:cNvPr>
          <p:cNvSpPr>
            <a:spLocks noGrp="1"/>
          </p:cNvSpPr>
          <p:nvPr>
            <p:ph type="title"/>
          </p:nvPr>
        </p:nvSpPr>
        <p:spPr/>
        <p:txBody>
          <a:bodyPr anchor="ctr">
            <a:normAutofit/>
          </a:bodyPr>
          <a:lstStyle/>
          <a:p>
            <a:r>
              <a:rPr lang="en-US" dirty="0"/>
              <a:t>Apply it question (whiteboards) - answer</a:t>
            </a:r>
          </a:p>
        </p:txBody>
      </p:sp>
      <p:sp>
        <p:nvSpPr>
          <p:cNvPr id="3" name="Content Placeholder 2">
            <a:extLst>
              <a:ext uri="{FF2B5EF4-FFF2-40B4-BE49-F238E27FC236}">
                <a16:creationId xmlns:a16="http://schemas.microsoft.com/office/drawing/2014/main" id="{A5859D40-412D-2A48-9573-5485F90ACF8F}"/>
              </a:ext>
            </a:extLst>
          </p:cNvPr>
          <p:cNvSpPr>
            <a:spLocks noGrp="1"/>
          </p:cNvSpPr>
          <p:nvPr>
            <p:ph idx="1"/>
          </p:nvPr>
        </p:nvSpPr>
        <p:spPr/>
        <p:txBody>
          <a:bodyPr>
            <a:normAutofit fontScale="62500" lnSpcReduction="20000"/>
          </a:bodyPr>
          <a:lstStyle/>
          <a:p>
            <a:r>
              <a:rPr lang="en-GB" b="1" i="0" dirty="0">
                <a:solidFill>
                  <a:srgbClr val="0070C0"/>
                </a:solidFill>
                <a:effectLst/>
                <a:latin typeface="Verdana" panose="020B0604030504040204" pitchFamily="34" charset="0"/>
              </a:rPr>
              <a:t>The first is an example of proactive interference. Your memories of older learning (learning to drive in the UK) are disrupting your attempts to learn something new, which is to drive on the right. So, you forget to drive on the right.</a:t>
            </a:r>
          </a:p>
          <a:p>
            <a:r>
              <a:rPr lang="en-GB" b="0" i="0" dirty="0">
                <a:solidFill>
                  <a:srgbClr val="000000"/>
                </a:solidFill>
                <a:effectLst/>
                <a:latin typeface="Verdana" panose="020B0604030504040204" pitchFamily="34" charset="0"/>
              </a:rPr>
              <a:t>The second is an example of retroactive interference. Your memories of recent learning (driving on the right) are disrupting your attempts to recall older learning (driving on the left in the UK). So, you forget to drive on the left.</a:t>
            </a:r>
          </a:p>
          <a:p>
            <a:r>
              <a:rPr lang="en-GB" b="1" i="0" dirty="0">
                <a:solidFill>
                  <a:srgbClr val="0070C0"/>
                </a:solidFill>
                <a:effectLst/>
                <a:latin typeface="Verdana" panose="020B0604030504040204" pitchFamily="34" charset="0"/>
              </a:rPr>
              <a:t>The situation is made worse by the fact that the two tasks (driving on the left and on the right) are similar, in fact almost identical.</a:t>
            </a:r>
            <a:endParaRPr lang="en-GB" b="1" dirty="0">
              <a:solidFill>
                <a:srgbClr val="0070C0"/>
              </a:solidFill>
            </a:endParaRPr>
          </a:p>
        </p:txBody>
      </p:sp>
    </p:spTree>
    <p:extLst>
      <p:ext uri="{BB962C8B-B14F-4D97-AF65-F5344CB8AC3E}">
        <p14:creationId xmlns:p14="http://schemas.microsoft.com/office/powerpoint/2010/main" val="417229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134ED-BA09-3A94-A2B5-7C3B1B62041F}"/>
              </a:ext>
            </a:extLst>
          </p:cNvPr>
          <p:cNvSpPr>
            <a:spLocks noGrp="1"/>
          </p:cNvSpPr>
          <p:nvPr>
            <p:ph type="title"/>
          </p:nvPr>
        </p:nvSpPr>
        <p:spPr>
          <a:xfrm>
            <a:off x="0" y="1"/>
            <a:ext cx="12192000" cy="1325563"/>
          </a:xfrm>
        </p:spPr>
        <p:txBody>
          <a:bodyPr anchor="ctr">
            <a:normAutofit/>
          </a:bodyPr>
          <a:lstStyle/>
          <a:p>
            <a:r>
              <a:rPr lang="en-GB" dirty="0"/>
              <a:t>Read through – then tell each other what the advice was!</a:t>
            </a:r>
          </a:p>
        </p:txBody>
      </p:sp>
      <p:pic>
        <p:nvPicPr>
          <p:cNvPr id="4" name="Picture 3">
            <a:extLst>
              <a:ext uri="{FF2B5EF4-FFF2-40B4-BE49-F238E27FC236}">
                <a16:creationId xmlns:a16="http://schemas.microsoft.com/office/drawing/2014/main" id="{DABFFBF3-A160-7699-B04D-303A689FC37E}"/>
              </a:ext>
            </a:extLst>
          </p:cNvPr>
          <p:cNvPicPr>
            <a:picLocks noChangeAspect="1"/>
          </p:cNvPicPr>
          <p:nvPr/>
        </p:nvPicPr>
        <p:blipFill>
          <a:blip r:embed="rId2"/>
          <a:stretch>
            <a:fillRect/>
          </a:stretch>
        </p:blipFill>
        <p:spPr>
          <a:xfrm>
            <a:off x="838200" y="1660793"/>
            <a:ext cx="10515600" cy="4127373"/>
          </a:xfrm>
          <a:prstGeom prst="rect">
            <a:avLst/>
          </a:prstGeom>
          <a:noFill/>
        </p:spPr>
      </p:pic>
    </p:spTree>
    <p:extLst>
      <p:ext uri="{BB962C8B-B14F-4D97-AF65-F5344CB8AC3E}">
        <p14:creationId xmlns:p14="http://schemas.microsoft.com/office/powerpoint/2010/main" val="1998010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00E96-5DC7-1FC0-A993-967480467278}"/>
              </a:ext>
            </a:extLst>
          </p:cNvPr>
          <p:cNvSpPr>
            <a:spLocks noGrp="1"/>
          </p:cNvSpPr>
          <p:nvPr>
            <p:ph type="title"/>
          </p:nvPr>
        </p:nvSpPr>
        <p:spPr/>
        <p:txBody>
          <a:bodyPr/>
          <a:lstStyle/>
          <a:p>
            <a:r>
              <a:rPr lang="en-GB" dirty="0"/>
              <a:t>Exam Question Practice</a:t>
            </a:r>
          </a:p>
        </p:txBody>
      </p:sp>
      <p:sp>
        <p:nvSpPr>
          <p:cNvPr id="3" name="Content Placeholder 2">
            <a:extLst>
              <a:ext uri="{FF2B5EF4-FFF2-40B4-BE49-F238E27FC236}">
                <a16:creationId xmlns:a16="http://schemas.microsoft.com/office/drawing/2014/main" id="{7E167699-A500-83A9-CD0C-2533BDFDA1A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97112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C67FD-BB5A-08EA-5C2D-E80596FA6A89}"/>
              </a:ext>
            </a:extLst>
          </p:cNvPr>
          <p:cNvSpPr>
            <a:spLocks noGrp="1"/>
          </p:cNvSpPr>
          <p:nvPr>
            <p:ph type="title"/>
          </p:nvPr>
        </p:nvSpPr>
        <p:spPr/>
        <p:txBody>
          <a:bodyPr/>
          <a:lstStyle/>
          <a:p>
            <a:r>
              <a:rPr lang="en-US" dirty="0"/>
              <a:t>Interference and Forgetting</a:t>
            </a:r>
          </a:p>
        </p:txBody>
      </p:sp>
      <p:sp>
        <p:nvSpPr>
          <p:cNvPr id="3" name="Content Placeholder 2">
            <a:extLst>
              <a:ext uri="{FF2B5EF4-FFF2-40B4-BE49-F238E27FC236}">
                <a16:creationId xmlns:a16="http://schemas.microsoft.com/office/drawing/2014/main" id="{D1C181D1-EAB6-D64D-D7D6-2FB661FA46B4}"/>
              </a:ext>
            </a:extLst>
          </p:cNvPr>
          <p:cNvSpPr>
            <a:spLocks noGrp="1"/>
          </p:cNvSpPr>
          <p:nvPr>
            <p:ph idx="1"/>
          </p:nvPr>
        </p:nvSpPr>
        <p:spPr/>
        <p:txBody>
          <a:bodyPr>
            <a:normAutofit/>
          </a:bodyPr>
          <a:lstStyle/>
          <a:p>
            <a:r>
              <a:rPr lang="en-US" b="1" dirty="0">
                <a:solidFill>
                  <a:srgbClr val="0070C0"/>
                </a:solidFill>
              </a:rPr>
              <a:t>LTM information is permanent</a:t>
            </a:r>
          </a:p>
          <a:p>
            <a:r>
              <a:rPr lang="en-US" dirty="0"/>
              <a:t>Interference is when one memory ‘blocks’ another</a:t>
            </a:r>
          </a:p>
          <a:p>
            <a:r>
              <a:rPr lang="en-US" b="1" dirty="0">
                <a:solidFill>
                  <a:srgbClr val="0070C0"/>
                </a:solidFill>
              </a:rPr>
              <a:t>The ‘blocking’ </a:t>
            </a:r>
            <a:r>
              <a:rPr lang="en-US" b="1" dirty="0">
                <a:solidFill>
                  <a:srgbClr val="0070C0"/>
                </a:solidFill>
                <a:sym typeface="Wingdings" pitchFamily="2" charset="2"/>
              </a:rPr>
              <a:t> forgetting</a:t>
            </a:r>
            <a:endParaRPr lang="en-US" b="1" dirty="0">
              <a:solidFill>
                <a:srgbClr val="0070C0"/>
              </a:solidFill>
            </a:endParaRPr>
          </a:p>
          <a:p>
            <a:pPr lvl="1"/>
            <a:endParaRPr lang="en-US" dirty="0"/>
          </a:p>
        </p:txBody>
      </p:sp>
    </p:spTree>
    <p:extLst>
      <p:ext uri="{BB962C8B-B14F-4D97-AF65-F5344CB8AC3E}">
        <p14:creationId xmlns:p14="http://schemas.microsoft.com/office/powerpoint/2010/main" val="11923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09EE-3A18-887E-C389-25D680FBB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03524-44EE-7022-CDCE-7FB991623626}"/>
              </a:ext>
            </a:extLst>
          </p:cNvPr>
          <p:cNvSpPr>
            <a:spLocks noGrp="1"/>
          </p:cNvSpPr>
          <p:nvPr>
            <p:ph type="title"/>
          </p:nvPr>
        </p:nvSpPr>
        <p:spPr/>
        <p:txBody>
          <a:bodyPr/>
          <a:lstStyle/>
          <a:p>
            <a:r>
              <a:rPr lang="en-US" dirty="0"/>
              <a:t>Two types of interference</a:t>
            </a:r>
          </a:p>
        </p:txBody>
      </p:sp>
      <p:sp>
        <p:nvSpPr>
          <p:cNvPr id="3" name="Content Placeholder 2">
            <a:extLst>
              <a:ext uri="{FF2B5EF4-FFF2-40B4-BE49-F238E27FC236}">
                <a16:creationId xmlns:a16="http://schemas.microsoft.com/office/drawing/2014/main" id="{CDC9FA15-053A-AF9A-DEAB-B615B72C7957}"/>
              </a:ext>
            </a:extLst>
          </p:cNvPr>
          <p:cNvSpPr>
            <a:spLocks noGrp="1"/>
          </p:cNvSpPr>
          <p:nvPr>
            <p:ph idx="1"/>
          </p:nvPr>
        </p:nvSpPr>
        <p:spPr/>
        <p:txBody>
          <a:bodyPr>
            <a:normAutofit/>
          </a:bodyPr>
          <a:lstStyle/>
          <a:p>
            <a:r>
              <a:rPr lang="en-US" b="1" dirty="0">
                <a:solidFill>
                  <a:srgbClr val="0070C0"/>
                </a:solidFill>
              </a:rPr>
              <a:t>Proactive: </a:t>
            </a:r>
            <a:r>
              <a:rPr lang="en-US" b="1" dirty="0">
                <a:solidFill>
                  <a:srgbClr val="0070C0"/>
                </a:solidFill>
                <a:sym typeface="Wingdings" pitchFamily="2" charset="2"/>
              </a:rPr>
              <a:t> older memory interferes with a new memory</a:t>
            </a:r>
            <a:endParaRPr lang="en-US" b="1" dirty="0">
              <a:solidFill>
                <a:srgbClr val="0070C0"/>
              </a:solidFill>
            </a:endParaRPr>
          </a:p>
          <a:p>
            <a:r>
              <a:rPr lang="en-US" dirty="0"/>
              <a:t>Retroactive: newer memory interferes with an old memory</a:t>
            </a:r>
          </a:p>
        </p:txBody>
      </p:sp>
    </p:spTree>
    <p:extLst>
      <p:ext uri="{BB962C8B-B14F-4D97-AF65-F5344CB8AC3E}">
        <p14:creationId xmlns:p14="http://schemas.microsoft.com/office/powerpoint/2010/main" val="174489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7B3-3773-6433-E134-706EF1D13FD1}"/>
              </a:ext>
            </a:extLst>
          </p:cNvPr>
          <p:cNvSpPr>
            <a:spLocks noGrp="1"/>
          </p:cNvSpPr>
          <p:nvPr>
            <p:ph type="title"/>
          </p:nvPr>
        </p:nvSpPr>
        <p:spPr>
          <a:xfrm>
            <a:off x="0" y="1"/>
            <a:ext cx="12192000" cy="1325563"/>
          </a:xfrm>
        </p:spPr>
        <p:txBody>
          <a:bodyPr anchor="ctr">
            <a:normAutofit/>
          </a:bodyPr>
          <a:lstStyle/>
          <a:p>
            <a:r>
              <a:rPr lang="en-GB" dirty="0"/>
              <a:t>Proactive or retroactive + why?</a:t>
            </a:r>
          </a:p>
        </p:txBody>
      </p:sp>
      <p:pic>
        <p:nvPicPr>
          <p:cNvPr id="4" name="Picture 3">
            <a:extLst>
              <a:ext uri="{FF2B5EF4-FFF2-40B4-BE49-F238E27FC236}">
                <a16:creationId xmlns:a16="http://schemas.microsoft.com/office/drawing/2014/main" id="{8EAE53E8-FC11-1A20-EADC-8D3B83D4C311}"/>
              </a:ext>
            </a:extLst>
          </p:cNvPr>
          <p:cNvPicPr>
            <a:picLocks noChangeAspect="1"/>
          </p:cNvPicPr>
          <p:nvPr/>
        </p:nvPicPr>
        <p:blipFill>
          <a:blip r:embed="rId2"/>
          <a:srcRect b="68884"/>
          <a:stretch/>
        </p:blipFill>
        <p:spPr>
          <a:xfrm rot="160581">
            <a:off x="838200" y="1960580"/>
            <a:ext cx="10515600" cy="3527799"/>
          </a:xfrm>
          <a:prstGeom prst="rect">
            <a:avLst/>
          </a:prstGeom>
          <a:noFill/>
        </p:spPr>
      </p:pic>
      <p:sp>
        <p:nvSpPr>
          <p:cNvPr id="6" name="Rectangle 5">
            <a:extLst>
              <a:ext uri="{FF2B5EF4-FFF2-40B4-BE49-F238E27FC236}">
                <a16:creationId xmlns:a16="http://schemas.microsoft.com/office/drawing/2014/main" id="{7EDC0776-D8F4-B72C-1557-9814826B8781}"/>
              </a:ext>
            </a:extLst>
          </p:cNvPr>
          <p:cNvSpPr/>
          <p:nvPr/>
        </p:nvSpPr>
        <p:spPr>
          <a:xfrm>
            <a:off x="135924" y="1332365"/>
            <a:ext cx="11652422" cy="805354"/>
          </a:xfrm>
          <a:prstGeom prst="rect">
            <a:avLst/>
          </a:prstGeom>
          <a:solidFill>
            <a:srgbClr val="E5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51B9052-8C73-7A83-5A80-B11145BBAFB5}"/>
              </a:ext>
            </a:extLst>
          </p:cNvPr>
          <p:cNvSpPr/>
          <p:nvPr/>
        </p:nvSpPr>
        <p:spPr>
          <a:xfrm>
            <a:off x="539578" y="5189837"/>
            <a:ext cx="11652422" cy="926757"/>
          </a:xfrm>
          <a:prstGeom prst="rect">
            <a:avLst/>
          </a:prstGeom>
          <a:solidFill>
            <a:srgbClr val="E5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3164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7B9B-203B-1244-9F9E-7E4A2F5AB094}"/>
              </a:ext>
            </a:extLst>
          </p:cNvPr>
          <p:cNvSpPr>
            <a:spLocks noGrp="1"/>
          </p:cNvSpPr>
          <p:nvPr>
            <p:ph type="title"/>
          </p:nvPr>
        </p:nvSpPr>
        <p:spPr/>
        <p:txBody>
          <a:bodyPr/>
          <a:lstStyle/>
          <a:p>
            <a:r>
              <a:rPr lang="en-GB" dirty="0"/>
              <a:t>Answers to Marika and Lucy</a:t>
            </a:r>
          </a:p>
        </p:txBody>
      </p:sp>
      <p:sp>
        <p:nvSpPr>
          <p:cNvPr id="3" name="Content Placeholder 2">
            <a:extLst>
              <a:ext uri="{FF2B5EF4-FFF2-40B4-BE49-F238E27FC236}">
                <a16:creationId xmlns:a16="http://schemas.microsoft.com/office/drawing/2014/main" id="{C70525B2-A299-EAD7-16A8-60507F01608B}"/>
              </a:ext>
            </a:extLst>
          </p:cNvPr>
          <p:cNvSpPr>
            <a:spLocks noGrp="1"/>
          </p:cNvSpPr>
          <p:nvPr>
            <p:ph idx="1"/>
          </p:nvPr>
        </p:nvSpPr>
        <p:spPr/>
        <p:txBody>
          <a:bodyPr>
            <a:normAutofit/>
          </a:bodyPr>
          <a:lstStyle/>
          <a:p>
            <a:r>
              <a:rPr lang="en-GB" b="1" dirty="0">
                <a:solidFill>
                  <a:srgbClr val="0070C0"/>
                </a:solidFill>
              </a:rPr>
              <a:t>Marika = retroactive </a:t>
            </a:r>
            <a:r>
              <a:rPr lang="en-GB" b="1" dirty="0">
                <a:solidFill>
                  <a:srgbClr val="0070C0"/>
                </a:solidFill>
                <a:sym typeface="Wingdings" pitchFamily="2" charset="2"/>
              </a:rPr>
              <a:t> new email address is interfering with ability to recall the old one </a:t>
            </a:r>
            <a:endParaRPr lang="en-GB" b="1" dirty="0">
              <a:solidFill>
                <a:srgbClr val="0070C0"/>
              </a:solidFill>
            </a:endParaRPr>
          </a:p>
          <a:p>
            <a:r>
              <a:rPr lang="en-GB" dirty="0"/>
              <a:t>Lucy = proactive </a:t>
            </a:r>
            <a:r>
              <a:rPr lang="en-GB" dirty="0">
                <a:sym typeface="Wingdings" pitchFamily="2" charset="2"/>
              </a:rPr>
              <a:t> original memory of French vocab at primary school is interfering new memory of Spanish</a:t>
            </a:r>
            <a:endParaRPr lang="en-GB" dirty="0"/>
          </a:p>
        </p:txBody>
      </p:sp>
    </p:spTree>
    <p:extLst>
      <p:ext uri="{BB962C8B-B14F-4D97-AF65-F5344CB8AC3E}">
        <p14:creationId xmlns:p14="http://schemas.microsoft.com/office/powerpoint/2010/main" val="111749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2ECA6-4F0C-4967-EB17-29EE46E5D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A46B5D-ABA2-E82B-1D1A-103B25389282}"/>
              </a:ext>
            </a:extLst>
          </p:cNvPr>
          <p:cNvSpPr>
            <a:spLocks noGrp="1"/>
          </p:cNvSpPr>
          <p:nvPr>
            <p:ph type="title"/>
          </p:nvPr>
        </p:nvSpPr>
        <p:spPr>
          <a:xfrm>
            <a:off x="0" y="1"/>
            <a:ext cx="12192000" cy="1325563"/>
          </a:xfrm>
        </p:spPr>
        <p:txBody>
          <a:bodyPr anchor="ctr">
            <a:normAutofit/>
          </a:bodyPr>
          <a:lstStyle/>
          <a:p>
            <a:r>
              <a:rPr lang="en-GB" dirty="0"/>
              <a:t>Proactive or retroactive + why?</a:t>
            </a:r>
          </a:p>
        </p:txBody>
      </p:sp>
      <p:pic>
        <p:nvPicPr>
          <p:cNvPr id="4" name="Picture 3">
            <a:extLst>
              <a:ext uri="{FF2B5EF4-FFF2-40B4-BE49-F238E27FC236}">
                <a16:creationId xmlns:a16="http://schemas.microsoft.com/office/drawing/2014/main" id="{CF0E3052-3EFF-3C1C-AAC2-841BCE9F3A40}"/>
              </a:ext>
            </a:extLst>
          </p:cNvPr>
          <p:cNvPicPr>
            <a:picLocks noChangeAspect="1"/>
          </p:cNvPicPr>
          <p:nvPr/>
        </p:nvPicPr>
        <p:blipFill>
          <a:blip r:embed="rId2"/>
          <a:srcRect l="841" t="28115" r="-841" b="41914"/>
          <a:stretch/>
        </p:blipFill>
        <p:spPr>
          <a:xfrm rot="200312">
            <a:off x="838199" y="1977647"/>
            <a:ext cx="10515600" cy="3398108"/>
          </a:xfrm>
          <a:prstGeom prst="rect">
            <a:avLst/>
          </a:prstGeom>
          <a:noFill/>
        </p:spPr>
      </p:pic>
      <p:sp>
        <p:nvSpPr>
          <p:cNvPr id="3" name="Rectangle 2">
            <a:extLst>
              <a:ext uri="{FF2B5EF4-FFF2-40B4-BE49-F238E27FC236}">
                <a16:creationId xmlns:a16="http://schemas.microsoft.com/office/drawing/2014/main" id="{4CC51B43-7287-1345-BD4F-29C00E1D5165}"/>
              </a:ext>
            </a:extLst>
          </p:cNvPr>
          <p:cNvSpPr/>
          <p:nvPr/>
        </p:nvSpPr>
        <p:spPr>
          <a:xfrm>
            <a:off x="135924" y="1210962"/>
            <a:ext cx="11652422" cy="926757"/>
          </a:xfrm>
          <a:prstGeom prst="rect">
            <a:avLst/>
          </a:prstGeom>
          <a:solidFill>
            <a:srgbClr val="E5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F2E50C8F-394D-7631-05DB-3CDA16E639A2}"/>
              </a:ext>
            </a:extLst>
          </p:cNvPr>
          <p:cNvSpPr/>
          <p:nvPr/>
        </p:nvSpPr>
        <p:spPr>
          <a:xfrm>
            <a:off x="539578" y="5189837"/>
            <a:ext cx="11652422" cy="926757"/>
          </a:xfrm>
          <a:prstGeom prst="rect">
            <a:avLst/>
          </a:prstGeom>
          <a:solidFill>
            <a:srgbClr val="E5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975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0FDA1-A0E3-BB90-DC7B-0F45B0ACDD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9AEFE8-856D-696A-4C22-7B66BAF2E8EF}"/>
              </a:ext>
            </a:extLst>
          </p:cNvPr>
          <p:cNvSpPr>
            <a:spLocks noGrp="1"/>
          </p:cNvSpPr>
          <p:nvPr>
            <p:ph type="title"/>
          </p:nvPr>
        </p:nvSpPr>
        <p:spPr>
          <a:xfrm>
            <a:off x="0" y="1"/>
            <a:ext cx="12192000" cy="1325563"/>
          </a:xfrm>
        </p:spPr>
        <p:txBody>
          <a:bodyPr anchor="ctr">
            <a:normAutofit/>
          </a:bodyPr>
          <a:lstStyle/>
          <a:p>
            <a:r>
              <a:rPr lang="en-GB" dirty="0"/>
              <a:t>Proactive or retroactive + why?</a:t>
            </a:r>
          </a:p>
        </p:txBody>
      </p:sp>
      <p:pic>
        <p:nvPicPr>
          <p:cNvPr id="4" name="Picture 3">
            <a:extLst>
              <a:ext uri="{FF2B5EF4-FFF2-40B4-BE49-F238E27FC236}">
                <a16:creationId xmlns:a16="http://schemas.microsoft.com/office/drawing/2014/main" id="{40BA4E54-BE7D-A49E-1112-A2CB9B644582}"/>
              </a:ext>
            </a:extLst>
          </p:cNvPr>
          <p:cNvPicPr>
            <a:picLocks noChangeAspect="1"/>
          </p:cNvPicPr>
          <p:nvPr/>
        </p:nvPicPr>
        <p:blipFill>
          <a:blip r:embed="rId2"/>
          <a:srcRect t="55163" b="1497"/>
          <a:stretch/>
        </p:blipFill>
        <p:spPr>
          <a:xfrm rot="156398">
            <a:off x="1439946" y="1548811"/>
            <a:ext cx="9312107" cy="4351338"/>
          </a:xfrm>
          <a:prstGeom prst="rect">
            <a:avLst/>
          </a:prstGeom>
          <a:noFill/>
        </p:spPr>
      </p:pic>
      <p:sp>
        <p:nvSpPr>
          <p:cNvPr id="3" name="Rectangle 2">
            <a:extLst>
              <a:ext uri="{FF2B5EF4-FFF2-40B4-BE49-F238E27FC236}">
                <a16:creationId xmlns:a16="http://schemas.microsoft.com/office/drawing/2014/main" id="{EC059339-ADF7-DDEA-BFE1-736421927F5A}"/>
              </a:ext>
            </a:extLst>
          </p:cNvPr>
          <p:cNvSpPr/>
          <p:nvPr/>
        </p:nvSpPr>
        <p:spPr>
          <a:xfrm>
            <a:off x="135924" y="1332365"/>
            <a:ext cx="11652422" cy="805354"/>
          </a:xfrm>
          <a:prstGeom prst="rect">
            <a:avLst/>
          </a:prstGeom>
          <a:solidFill>
            <a:srgbClr val="E5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260F033-2597-B1F0-F506-26229BA6F1B2}"/>
              </a:ext>
            </a:extLst>
          </p:cNvPr>
          <p:cNvSpPr/>
          <p:nvPr/>
        </p:nvSpPr>
        <p:spPr>
          <a:xfrm>
            <a:off x="269788" y="5900150"/>
            <a:ext cx="11652422" cy="209500"/>
          </a:xfrm>
          <a:prstGeom prst="rect">
            <a:avLst/>
          </a:prstGeom>
          <a:solidFill>
            <a:srgbClr val="E5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12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FCE2E-59ED-B430-D3B5-31109BE83F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1F1BCD-DEA7-1D6C-D14F-2BC0BCDB5060}"/>
              </a:ext>
            </a:extLst>
          </p:cNvPr>
          <p:cNvSpPr>
            <a:spLocks noGrp="1"/>
          </p:cNvSpPr>
          <p:nvPr>
            <p:ph type="title"/>
          </p:nvPr>
        </p:nvSpPr>
        <p:spPr/>
        <p:txBody>
          <a:bodyPr/>
          <a:lstStyle/>
          <a:p>
            <a:r>
              <a:rPr lang="en-GB" dirty="0"/>
              <a:t>Answers to the rest!</a:t>
            </a:r>
          </a:p>
        </p:txBody>
      </p:sp>
      <p:sp>
        <p:nvSpPr>
          <p:cNvPr id="3" name="Content Placeholder 2">
            <a:extLst>
              <a:ext uri="{FF2B5EF4-FFF2-40B4-BE49-F238E27FC236}">
                <a16:creationId xmlns:a16="http://schemas.microsoft.com/office/drawing/2014/main" id="{995184B7-9FD8-8F71-2AD3-AFC592EBFBD7}"/>
              </a:ext>
            </a:extLst>
          </p:cNvPr>
          <p:cNvSpPr>
            <a:spLocks noGrp="1"/>
          </p:cNvSpPr>
          <p:nvPr>
            <p:ph idx="1"/>
          </p:nvPr>
        </p:nvSpPr>
        <p:spPr/>
        <p:txBody>
          <a:bodyPr>
            <a:normAutofit/>
          </a:bodyPr>
          <a:lstStyle/>
          <a:p>
            <a:r>
              <a:rPr lang="en-GB" b="1" dirty="0">
                <a:solidFill>
                  <a:srgbClr val="0070C0"/>
                </a:solidFill>
              </a:rPr>
              <a:t>Ish = proactive </a:t>
            </a:r>
            <a:r>
              <a:rPr lang="en-GB" b="1" dirty="0">
                <a:solidFill>
                  <a:srgbClr val="0070C0"/>
                </a:solidFill>
                <a:sym typeface="Wingdings" pitchFamily="2" charset="2"/>
              </a:rPr>
              <a:t> old memory of doubles rules</a:t>
            </a:r>
            <a:endParaRPr lang="en-GB" b="1" dirty="0">
              <a:solidFill>
                <a:srgbClr val="0070C0"/>
              </a:solidFill>
            </a:endParaRPr>
          </a:p>
          <a:p>
            <a:r>
              <a:rPr lang="en-GB" dirty="0">
                <a:solidFill>
                  <a:schemeClr val="bg1"/>
                </a:solidFill>
              </a:rPr>
              <a:t>Jonathan = proactive </a:t>
            </a:r>
            <a:r>
              <a:rPr lang="en-GB" dirty="0">
                <a:solidFill>
                  <a:schemeClr val="bg1"/>
                </a:solidFill>
                <a:sym typeface="Wingdings" pitchFamily="2" charset="2"/>
              </a:rPr>
              <a:t> old memory of Julie</a:t>
            </a:r>
            <a:endParaRPr lang="en-GB" dirty="0">
              <a:solidFill>
                <a:schemeClr val="bg1"/>
              </a:solidFill>
            </a:endParaRPr>
          </a:p>
          <a:p>
            <a:r>
              <a:rPr lang="en-GB" b="1" dirty="0">
                <a:solidFill>
                  <a:srgbClr val="0070C0"/>
                </a:solidFill>
              </a:rPr>
              <a:t>Elsie = retroactive </a:t>
            </a:r>
            <a:r>
              <a:rPr lang="en-GB" b="1" dirty="0">
                <a:solidFill>
                  <a:srgbClr val="0070C0"/>
                </a:solidFill>
                <a:sym typeface="Wingdings" pitchFamily="2" charset="2"/>
              </a:rPr>
              <a:t> new PIN number</a:t>
            </a:r>
            <a:endParaRPr lang="en-GB" b="1" dirty="0">
              <a:solidFill>
                <a:srgbClr val="0070C0"/>
              </a:solidFill>
            </a:endParaRPr>
          </a:p>
          <a:p>
            <a:r>
              <a:rPr lang="en-GB" dirty="0">
                <a:solidFill>
                  <a:schemeClr val="bg1"/>
                </a:solidFill>
              </a:rPr>
              <a:t>Bo = proactive </a:t>
            </a:r>
            <a:r>
              <a:rPr lang="en-GB" dirty="0">
                <a:solidFill>
                  <a:schemeClr val="bg1"/>
                </a:solidFill>
                <a:sym typeface="Wingdings" pitchFamily="2" charset="2"/>
              </a:rPr>
              <a:t> old memory of address</a:t>
            </a:r>
            <a:endParaRPr lang="en-GB" dirty="0">
              <a:solidFill>
                <a:schemeClr val="bg1"/>
              </a:solidFill>
            </a:endParaRPr>
          </a:p>
          <a:p>
            <a:r>
              <a:rPr lang="en-GB" b="1" dirty="0">
                <a:solidFill>
                  <a:srgbClr val="0070C0"/>
                </a:solidFill>
              </a:rPr>
              <a:t>Joy = proactive </a:t>
            </a:r>
            <a:r>
              <a:rPr lang="en-GB" b="1" dirty="0">
                <a:solidFill>
                  <a:srgbClr val="0070C0"/>
                </a:solidFill>
                <a:sym typeface="Wingdings" pitchFamily="2" charset="2"/>
              </a:rPr>
              <a:t> old memory of handlebar brakes</a:t>
            </a:r>
            <a:endParaRPr lang="en-GB" dirty="0"/>
          </a:p>
        </p:txBody>
      </p:sp>
    </p:spTree>
    <p:extLst>
      <p:ext uri="{BB962C8B-B14F-4D97-AF65-F5344CB8AC3E}">
        <p14:creationId xmlns:p14="http://schemas.microsoft.com/office/powerpoint/2010/main" val="67919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5088-B9AC-532F-B0AC-A89CDB8244A4}"/>
              </a:ext>
            </a:extLst>
          </p:cNvPr>
          <p:cNvSpPr>
            <a:spLocks noGrp="1"/>
          </p:cNvSpPr>
          <p:nvPr>
            <p:ph type="title"/>
          </p:nvPr>
        </p:nvSpPr>
        <p:spPr/>
        <p:txBody>
          <a:bodyPr/>
          <a:lstStyle/>
          <a:p>
            <a:r>
              <a:rPr lang="en-GB" dirty="0"/>
              <a:t>Interference and Similarity</a:t>
            </a:r>
          </a:p>
        </p:txBody>
      </p:sp>
      <p:sp>
        <p:nvSpPr>
          <p:cNvPr id="3" name="Content Placeholder 2">
            <a:extLst>
              <a:ext uri="{FF2B5EF4-FFF2-40B4-BE49-F238E27FC236}">
                <a16:creationId xmlns:a16="http://schemas.microsoft.com/office/drawing/2014/main" id="{E58879F6-8896-5113-7887-61F11EDE38F7}"/>
              </a:ext>
            </a:extLst>
          </p:cNvPr>
          <p:cNvSpPr>
            <a:spLocks noGrp="1"/>
          </p:cNvSpPr>
          <p:nvPr>
            <p:ph idx="1"/>
          </p:nvPr>
        </p:nvSpPr>
        <p:spPr/>
        <p:txBody>
          <a:bodyPr>
            <a:normAutofit fontScale="92500"/>
          </a:bodyPr>
          <a:lstStyle/>
          <a:p>
            <a:r>
              <a:rPr lang="en-GB" b="1" dirty="0">
                <a:solidFill>
                  <a:srgbClr val="0070C0"/>
                </a:solidFill>
              </a:rPr>
              <a:t>Interference is worse if the memories are similar</a:t>
            </a:r>
          </a:p>
          <a:p>
            <a:r>
              <a:rPr lang="en-GB" dirty="0" err="1"/>
              <a:t>McGeogh</a:t>
            </a:r>
            <a:r>
              <a:rPr lang="en-GB" dirty="0"/>
              <a:t> and McDonald:</a:t>
            </a:r>
          </a:p>
          <a:p>
            <a:pPr lvl="1"/>
            <a:r>
              <a:rPr lang="en-GB" b="1" dirty="0">
                <a:solidFill>
                  <a:srgbClr val="0070C0"/>
                </a:solidFill>
              </a:rPr>
              <a:t>All pts learned same list of 10 words</a:t>
            </a:r>
          </a:p>
          <a:p>
            <a:pPr lvl="1"/>
            <a:r>
              <a:rPr lang="en-GB" dirty="0"/>
              <a:t>Then 6 different conditions (e.g. learn 10 words with same meaning as original, 10 with opposite meanings to original, don’t learn anything new)</a:t>
            </a:r>
          </a:p>
          <a:p>
            <a:pPr lvl="1"/>
            <a:r>
              <a:rPr lang="en-GB" b="1" dirty="0">
                <a:solidFill>
                  <a:srgbClr val="0070C0"/>
                </a:solidFill>
              </a:rPr>
              <a:t>The most similar words (same meanings) led to the most forgetting</a:t>
            </a:r>
          </a:p>
        </p:txBody>
      </p:sp>
    </p:spTree>
    <p:extLst>
      <p:ext uri="{BB962C8B-B14F-4D97-AF65-F5344CB8AC3E}">
        <p14:creationId xmlns:p14="http://schemas.microsoft.com/office/powerpoint/2010/main" val="2702190591"/>
      </p:ext>
    </p:extLst>
  </p:cSld>
  <p:clrMapOvr>
    <a:masterClrMapping/>
  </p:clrMapOvr>
</p:sld>
</file>

<file path=ppt/theme/theme1.xml><?xml version="1.0" encoding="utf-8"?>
<a:theme xmlns:a="http://schemas.openxmlformats.org/drawingml/2006/main" name="Wallingford Trust Theme">
  <a:themeElements>
    <a:clrScheme name="Custom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D1EF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llingford School" id="{1F5A48F2-067F-E64B-81E9-545D9188E1FD}" vid="{5FE0E4AB-C73B-C841-8BA7-B3CAFFD3DC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06e4013-1c0c-4111-9426-d4a345a2e8ca" xsi:nil="true"/>
    <lcf76f155ced4ddcb4097134ff3c332f xmlns="ad89ce95-d1b6-4d5e-b677-7cca411aa0d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13A59EB86685459DDDBAE59B64CC04" ma:contentTypeVersion="16" ma:contentTypeDescription="Create a new document." ma:contentTypeScope="" ma:versionID="6a38786f8e2aaf5b42fd041ecf443b31">
  <xsd:schema xmlns:xsd="http://www.w3.org/2001/XMLSchema" xmlns:xs="http://www.w3.org/2001/XMLSchema" xmlns:p="http://schemas.microsoft.com/office/2006/metadata/properties" xmlns:ns2="ad89ce95-d1b6-4d5e-b677-7cca411aa0d9" xmlns:ns3="506e4013-1c0c-4111-9426-d4a345a2e8ca" targetNamespace="http://schemas.microsoft.com/office/2006/metadata/properties" ma:root="true" ma:fieldsID="986066f503c7bf9b86526db2f960ee1c" ns2:_="" ns3:_="">
    <xsd:import namespace="ad89ce95-d1b6-4d5e-b677-7cca411aa0d9"/>
    <xsd:import namespace="506e4013-1c0c-4111-9426-d4a345a2e8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89ce95-d1b6-4d5e-b677-7cca411a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ad0ac55-8370-45de-8d35-391d2d05344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e4013-1c0c-4111-9426-d4a345a2e8c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c15fa1e-c926-42ca-bfe6-b20ae44258bd}" ma:internalName="TaxCatchAll" ma:showField="CatchAllData" ma:web="506e4013-1c0c-4111-9426-d4a345a2e8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3CA279-5655-44E2-A66F-1A4D5E8BE684}">
  <ds:schemaRefs>
    <ds:schemaRef ds:uri="http://schemas.microsoft.com/sharepoint/v3/contenttype/forms"/>
  </ds:schemaRefs>
</ds:datastoreItem>
</file>

<file path=customXml/itemProps2.xml><?xml version="1.0" encoding="utf-8"?>
<ds:datastoreItem xmlns:ds="http://schemas.openxmlformats.org/officeDocument/2006/customXml" ds:itemID="{F8B915B7-7113-480F-8E5E-ABD570CB814B}">
  <ds:schemaRefs>
    <ds:schemaRef ds:uri="http://schemas.microsoft.com/office/2006/documentManagement/types"/>
    <ds:schemaRef ds:uri="http://schemas.microsoft.com/office/2006/metadata/properties"/>
    <ds:schemaRef ds:uri="506e4013-1c0c-4111-9426-d4a345a2e8ca"/>
    <ds:schemaRef ds:uri="http://purl.org/dc/dcmitype/"/>
    <ds:schemaRef ds:uri="http://purl.org/dc/terms/"/>
    <ds:schemaRef ds:uri="http://purl.org/dc/elements/1.1/"/>
    <ds:schemaRef ds:uri="http://schemas.openxmlformats.org/package/2006/metadata/core-properties"/>
    <ds:schemaRef ds:uri="http://schemas.microsoft.com/office/infopath/2007/PartnerControls"/>
    <ds:schemaRef ds:uri="ad89ce95-d1b6-4d5e-b677-7cca411aa0d9"/>
    <ds:schemaRef ds:uri="http://www.w3.org/XML/1998/namespace"/>
  </ds:schemaRefs>
</ds:datastoreItem>
</file>

<file path=customXml/itemProps3.xml><?xml version="1.0" encoding="utf-8"?>
<ds:datastoreItem xmlns:ds="http://schemas.openxmlformats.org/officeDocument/2006/customXml" ds:itemID="{86D59CC1-EEC4-4927-AC8D-772A723945A9}">
  <ds:schemaRefs>
    <ds:schemaRef ds:uri="506e4013-1c0c-4111-9426-d4a345a2e8ca"/>
    <ds:schemaRef ds:uri="ad89ce95-d1b6-4d5e-b677-7cca411aa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Wallingford Trust Theme</Template>
  <TotalTime>1316</TotalTime>
  <Words>533</Words>
  <Application>Microsoft Macintosh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Wingdings</vt:lpstr>
      <vt:lpstr>Wallingford Trust Theme</vt:lpstr>
      <vt:lpstr>LO: TBAT review interference theory</vt:lpstr>
      <vt:lpstr>Interference and Forgetting</vt:lpstr>
      <vt:lpstr>Two types of interference</vt:lpstr>
      <vt:lpstr>Proactive or retroactive + why?</vt:lpstr>
      <vt:lpstr>Answers to Marika and Lucy</vt:lpstr>
      <vt:lpstr>Proactive or retroactive + why?</vt:lpstr>
      <vt:lpstr>Proactive or retroactive + why?</vt:lpstr>
      <vt:lpstr>Answers to the rest!</vt:lpstr>
      <vt:lpstr>Interference and Similarity</vt:lpstr>
      <vt:lpstr>Evaluation</vt:lpstr>
      <vt:lpstr>Evaluation</vt:lpstr>
      <vt:lpstr>Apply it question (whiteboards)</vt:lpstr>
      <vt:lpstr>Apply it question (whiteboards) - answer</vt:lpstr>
      <vt:lpstr>Read through – then tell each other what the advice was!</vt:lpstr>
      <vt:lpstr>Exam Question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Vernon Leigh</dc:creator>
  <cp:lastModifiedBy>Vernon Leigh</cp:lastModifiedBy>
  <cp:revision>1</cp:revision>
  <dcterms:created xsi:type="dcterms:W3CDTF">2024-12-15T14:00:06Z</dcterms:created>
  <dcterms:modified xsi:type="dcterms:W3CDTF">2024-12-17T08:53:55Z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0x010100EC13A59EB86685459DDDBAE59B64CC04</vt:lpwstr>
  </property>
  <property fmtid="{D5CDD505-2E9C-101B-9397-08002B2CF9AE}" pid="3" name="MediaServiceImageTags">
    <vt:lpwstr/>
  </property>
</Properties>
</file>