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102" autoAdjust="0"/>
    <p:restoredTop sz="94660"/>
  </p:normalViewPr>
  <p:slideViewPr>
    <p:cSldViewPr snapToGrid="0">
      <p:cViewPr varScale="1">
        <p:scale>
          <a:sx n="93" d="100"/>
          <a:sy n="93" d="100"/>
        </p:scale>
        <p:origin x="96"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722E58A-3317-49B2-BB81-AC11E9B68940}"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30099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22E58A-3317-49B2-BB81-AC11E9B68940}"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383826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22E58A-3317-49B2-BB81-AC11E9B68940}"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254771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22E58A-3317-49B2-BB81-AC11E9B68940}"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9149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22E58A-3317-49B2-BB81-AC11E9B68940}" type="datetimeFigureOut">
              <a:rPr lang="en-GB" smtClean="0"/>
              <a:t>20/12/2024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1497592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722E58A-3317-49B2-BB81-AC11E9B68940}"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364495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22E58A-3317-49B2-BB81-AC11E9B68940}" type="datetimeFigureOut">
              <a:rPr lang="en-GB" smtClean="0"/>
              <a:t>20/12/2024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1999400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722E58A-3317-49B2-BB81-AC11E9B68940}" type="datetimeFigureOut">
              <a:rPr lang="en-GB" smtClean="0"/>
              <a:t>20/12/2024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185072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2E58A-3317-49B2-BB81-AC11E9B68940}" type="datetimeFigureOut">
              <a:rPr lang="en-GB" smtClean="0"/>
              <a:t>20/12/2024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212484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22E58A-3317-49B2-BB81-AC11E9B68940}"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410914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22E58A-3317-49B2-BB81-AC11E9B68940}" type="datetimeFigureOut">
              <a:rPr lang="en-GB" smtClean="0"/>
              <a:t>20/12/2024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A1302E-8026-4571-877B-482A0F30C099}" type="slidenum">
              <a:rPr lang="en-GB" smtClean="0"/>
              <a:t>‹#›</a:t>
            </a:fld>
            <a:endParaRPr lang="en-GB"/>
          </a:p>
        </p:txBody>
      </p:sp>
    </p:spTree>
    <p:extLst>
      <p:ext uri="{BB962C8B-B14F-4D97-AF65-F5344CB8AC3E}">
        <p14:creationId xmlns:p14="http://schemas.microsoft.com/office/powerpoint/2010/main" val="335937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22E58A-3317-49B2-BB81-AC11E9B68940}" type="datetimeFigureOut">
              <a:rPr lang="en-GB" smtClean="0"/>
              <a:t>20/12/2024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1302E-8026-4571-877B-482A0F30C099}" type="slidenum">
              <a:rPr lang="en-GB" smtClean="0"/>
              <a:t>‹#›</a:t>
            </a:fld>
            <a:endParaRPr lang="en-GB"/>
          </a:p>
        </p:txBody>
      </p:sp>
    </p:spTree>
    <p:extLst>
      <p:ext uri="{BB962C8B-B14F-4D97-AF65-F5344CB8AC3E}">
        <p14:creationId xmlns:p14="http://schemas.microsoft.com/office/powerpoint/2010/main" val="4187851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psychologywizard.net/psychological-treatment-ao1-ao21.html" TargetMode="External"/><Relationship Id="rId2" Type="http://schemas.openxmlformats.org/officeDocument/2006/relationships/hyperlink" Target="http://www.psychologywizard.net/biological-treatments-ao1-ao2.html"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hyperlink" Target="http://www.psychologywizard.net/clinica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Carol – Bradshaw Case Study Example</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4189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146" y="174624"/>
            <a:ext cx="11307254" cy="5159375"/>
          </a:xfrm>
        </p:spPr>
        <p:txBody>
          <a:bodyPr>
            <a:normAutofit fontScale="85000" lnSpcReduction="20000"/>
          </a:bodyPr>
          <a:lstStyle/>
          <a:p>
            <a:r>
              <a:rPr lang="en-GB" dirty="0"/>
              <a:t>The study was of a 26-year-old white female participant (</a:t>
            </a:r>
            <a:r>
              <a:rPr lang="en-GB" b="1" dirty="0"/>
              <a:t>Carol</a:t>
            </a:r>
            <a:r>
              <a:rPr lang="en-GB" dirty="0"/>
              <a:t>). Carol had started her first year at university. She came from an upper middle class family and was the third of five children. There was no history of psychiatric illness in the family. </a:t>
            </a:r>
            <a:r>
              <a:rPr lang="en-GB" b="1" dirty="0">
                <a:solidFill>
                  <a:srgbClr val="FF0000"/>
                </a:solidFill>
              </a:rPr>
              <a:t>Participant / family history</a:t>
            </a:r>
            <a:endParaRPr lang="en-GB" dirty="0">
              <a:solidFill>
                <a:srgbClr val="FF0000"/>
              </a:solidFill>
            </a:endParaRPr>
          </a:p>
          <a:p>
            <a:r>
              <a:rPr lang="en-GB" dirty="0"/>
              <a:t>Carol was a good student, shy but with several friends. During her first year at college, she began to experience auditory hallucinations and delusions. She withdrew from people and acted in a bizarre manner. </a:t>
            </a:r>
            <a:r>
              <a:rPr lang="en-GB" b="1" dirty="0">
                <a:solidFill>
                  <a:srgbClr val="FF0000"/>
                </a:solidFill>
              </a:rPr>
              <a:t>Start of the illness – lots of detail about 1 individual</a:t>
            </a:r>
            <a:endParaRPr lang="en-GB" dirty="0"/>
          </a:p>
          <a:p>
            <a:r>
              <a:rPr lang="en-GB" dirty="0"/>
              <a:t>Carol was hospitalised many times and was diagnosed with </a:t>
            </a:r>
            <a:r>
              <a:rPr lang="en-GB" b="1" dirty="0"/>
              <a:t>undifferentiated type schizophrenia</a:t>
            </a:r>
            <a:r>
              <a:rPr lang="en-GB" dirty="0"/>
              <a:t>. </a:t>
            </a:r>
            <a:r>
              <a:rPr lang="en-GB" b="1" dirty="0">
                <a:solidFill>
                  <a:schemeClr val="accent1"/>
                </a:solidFill>
              </a:rPr>
              <a:t>Disorder isn’t clear in diagnosis</a:t>
            </a:r>
            <a:endParaRPr lang="en-GB" b="1" dirty="0"/>
          </a:p>
          <a:p>
            <a:r>
              <a:rPr lang="en-GB" dirty="0"/>
              <a:t>When she left hospital, Carol was assessed on the Global Assessment of Functioning (GAF), which rates how severely her schizophrenia affects her. She was assessed at 30 (out of 100). </a:t>
            </a:r>
            <a:r>
              <a:rPr lang="en-GB" b="1" dirty="0">
                <a:solidFill>
                  <a:schemeClr val="accent1"/>
                </a:solidFill>
              </a:rPr>
              <a:t> Low functioning / coping from DSM IV axis</a:t>
            </a:r>
            <a:endParaRPr lang="en-GB" dirty="0"/>
          </a:p>
          <a:p>
            <a:r>
              <a:rPr lang="en-GB" dirty="0"/>
              <a:t>Carol was taking </a:t>
            </a:r>
            <a:r>
              <a:rPr lang="en-GB" dirty="0" err="1">
                <a:hlinkClick r:id="rId2"/>
              </a:rPr>
              <a:t>thorazine</a:t>
            </a:r>
            <a:r>
              <a:rPr lang="en-GB" dirty="0">
                <a:hlinkClick r:id="rId2"/>
              </a:rPr>
              <a:t> as an anti-psychotic drug</a:t>
            </a:r>
            <a:r>
              <a:rPr lang="en-GB" dirty="0"/>
              <a:t>. She moved back to live with her parents, couldn't work or function independently and was completely withdrawn.</a:t>
            </a:r>
          </a:p>
          <a:p>
            <a:r>
              <a:rPr lang="en-GB" dirty="0"/>
              <a:t>Her psychiatrist referred her for psychotherapy to help her cope with community living and managing the illness. Carol began a course of</a:t>
            </a:r>
            <a:r>
              <a:rPr lang="en-GB" dirty="0">
                <a:hlinkClick r:id="rId3"/>
              </a:rPr>
              <a:t> cognitive behavioural therapy (CBT)</a:t>
            </a:r>
            <a:r>
              <a:rPr lang="en-GB" dirty="0"/>
              <a:t>.</a:t>
            </a:r>
          </a:p>
        </p:txBody>
      </p:sp>
      <p:pic>
        <p:nvPicPr>
          <p:cNvPr id="1028" name="Picture 4" descr="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475" y="5675312"/>
            <a:ext cx="11084942" cy="1081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60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Study Aim and Procedure</a:t>
            </a:r>
          </a:p>
        </p:txBody>
      </p:sp>
      <p:sp>
        <p:nvSpPr>
          <p:cNvPr id="3" name="Content Placeholder 2"/>
          <p:cNvSpPr>
            <a:spLocks noGrp="1"/>
          </p:cNvSpPr>
          <p:nvPr>
            <p:ph idx="1"/>
          </p:nvPr>
        </p:nvSpPr>
        <p:spPr/>
        <p:txBody>
          <a:bodyPr>
            <a:normAutofit fontScale="92500" lnSpcReduction="20000"/>
          </a:bodyPr>
          <a:lstStyle/>
          <a:p>
            <a:r>
              <a:rPr lang="en-GB" dirty="0"/>
              <a:t>Aim: To investigate how CBT can be used to treat a woman with schizophrenia. This is the study of an attempt to use </a:t>
            </a:r>
            <a:r>
              <a:rPr lang="en-GB" b="1" dirty="0"/>
              <a:t>psychotherapy</a:t>
            </a:r>
            <a:r>
              <a:rPr lang="en-GB" dirty="0"/>
              <a:t> to treat schizophrenia where drug treatment had previously been preferred — there had been little evaluation of the use of CBT for schizophrenia.</a:t>
            </a:r>
          </a:p>
          <a:p>
            <a:r>
              <a:rPr lang="en-GB" dirty="0"/>
              <a:t>This is a </a:t>
            </a:r>
            <a:r>
              <a:rPr lang="en-GB" dirty="0">
                <a:hlinkClick r:id="rId2"/>
              </a:rPr>
              <a:t>prospective case study</a:t>
            </a:r>
            <a:r>
              <a:rPr lang="en-GB" dirty="0"/>
              <a:t>, because it tracks Carol's progress over 3 years of CBT and follows up her progress 6 months after the therapy and again a year after the therapy.</a:t>
            </a:r>
          </a:p>
          <a:p>
            <a:r>
              <a:rPr lang="en-GB" dirty="0"/>
              <a:t>Measures included:</a:t>
            </a:r>
          </a:p>
          <a:p>
            <a:pPr lvl="1"/>
            <a:r>
              <a:rPr lang="en-GB" dirty="0"/>
              <a:t>Psychosocial functioning</a:t>
            </a:r>
          </a:p>
          <a:p>
            <a:pPr lvl="1"/>
            <a:r>
              <a:rPr lang="en-GB" dirty="0"/>
              <a:t>Goal Attainment				</a:t>
            </a:r>
            <a:r>
              <a:rPr lang="en-GB" b="1" dirty="0">
                <a:solidFill>
                  <a:srgbClr val="FF0000"/>
                </a:solidFill>
              </a:rPr>
              <a:t>TRIANGULATION of different</a:t>
            </a:r>
            <a:endParaRPr lang="en-GB" dirty="0">
              <a:solidFill>
                <a:srgbClr val="FF0000"/>
              </a:solidFill>
            </a:endParaRPr>
          </a:p>
          <a:p>
            <a:pPr lvl="1"/>
            <a:r>
              <a:rPr lang="en-GB" dirty="0"/>
              <a:t>Hospitalisations				</a:t>
            </a:r>
            <a:r>
              <a:rPr lang="en-GB" b="1" dirty="0">
                <a:solidFill>
                  <a:srgbClr val="FF0000"/>
                </a:solidFill>
              </a:rPr>
              <a:t>data sources to come to a conclusion</a:t>
            </a:r>
            <a:endParaRPr lang="en-GB" dirty="0">
              <a:solidFill>
                <a:srgbClr val="FF0000"/>
              </a:solidFill>
            </a:endParaRPr>
          </a:p>
          <a:p>
            <a:pPr lvl="1"/>
            <a:r>
              <a:rPr lang="en-GB" dirty="0"/>
              <a:t>Symptom progress			</a:t>
            </a:r>
            <a:r>
              <a:rPr lang="en-GB" b="1" dirty="0">
                <a:solidFill>
                  <a:srgbClr val="FF0000"/>
                </a:solidFill>
              </a:rPr>
              <a:t>about the progress of the illness</a:t>
            </a:r>
            <a:br>
              <a:rPr lang="en-GB" dirty="0">
                <a:solidFill>
                  <a:srgbClr val="FF0000"/>
                </a:solidFill>
              </a:rPr>
            </a:br>
            <a:endParaRPr lang="en-GB" dirty="0">
              <a:solidFill>
                <a:srgbClr val="FF0000"/>
              </a:solidFill>
            </a:endParaRPr>
          </a:p>
        </p:txBody>
      </p:sp>
    </p:spTree>
    <p:extLst>
      <p:ext uri="{BB962C8B-B14F-4D97-AF65-F5344CB8AC3E}">
        <p14:creationId xmlns:p14="http://schemas.microsoft.com/office/powerpoint/2010/main" val="186823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 Phases</a:t>
            </a:r>
          </a:p>
        </p:txBody>
      </p:sp>
      <p:sp>
        <p:nvSpPr>
          <p:cNvPr id="3" name="Content Placeholder 2"/>
          <p:cNvSpPr>
            <a:spLocks noGrp="1"/>
          </p:cNvSpPr>
          <p:nvPr>
            <p:ph idx="1"/>
          </p:nvPr>
        </p:nvSpPr>
        <p:spPr/>
        <p:txBody>
          <a:bodyPr/>
          <a:lstStyle/>
          <a:p>
            <a:r>
              <a:rPr lang="en-GB" dirty="0"/>
              <a:t>Two pre-stages:</a:t>
            </a:r>
          </a:p>
          <a:p>
            <a:pPr lvl="1"/>
            <a:r>
              <a:rPr lang="en-GB" dirty="0"/>
              <a:t>Developing relationships/rapport with therapists</a:t>
            </a:r>
          </a:p>
          <a:p>
            <a:pPr lvl="1"/>
            <a:r>
              <a:rPr lang="en-GB" dirty="0"/>
              <a:t>Understanding CBT and her own goals for therapy</a:t>
            </a:r>
          </a:p>
          <a:p>
            <a:r>
              <a:rPr lang="en-GB" dirty="0"/>
              <a:t>Main CBT phase:</a:t>
            </a:r>
          </a:p>
          <a:p>
            <a:pPr lvl="1"/>
            <a:r>
              <a:rPr lang="en-GB" dirty="0"/>
              <a:t>12 months: managing stress and anxiety, using meditation to cope with situations. Therapy focused on faulty attributions – challenging her beliefs that the situation was hopeless.</a:t>
            </a:r>
          </a:p>
          <a:p>
            <a:pPr lvl="1"/>
            <a:r>
              <a:rPr lang="en-GB" dirty="0"/>
              <a:t>16  months: developing strategies built in first year and managing fear of returning to hospital.</a:t>
            </a:r>
          </a:p>
          <a:p>
            <a:pPr lvl="1"/>
            <a:r>
              <a:rPr lang="en-GB" dirty="0"/>
              <a:t>3 months: developing plans to cope without the therapist</a:t>
            </a:r>
          </a:p>
          <a:p>
            <a:pPr lvl="1"/>
            <a:endParaRPr lang="en-GB" dirty="0"/>
          </a:p>
        </p:txBody>
      </p:sp>
    </p:spTree>
    <p:extLst>
      <p:ext uri="{BB962C8B-B14F-4D97-AF65-F5344CB8AC3E}">
        <p14:creationId xmlns:p14="http://schemas.microsoft.com/office/powerpoint/2010/main" val="8428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Results and Conclusions</a:t>
            </a:r>
          </a:p>
        </p:txBody>
      </p:sp>
      <p:sp>
        <p:nvSpPr>
          <p:cNvPr id="3" name="Content Placeholder 2"/>
          <p:cNvSpPr>
            <a:spLocks noGrp="1"/>
          </p:cNvSpPr>
          <p:nvPr>
            <p:ph idx="1"/>
          </p:nvPr>
        </p:nvSpPr>
        <p:spPr>
          <a:xfrm>
            <a:off x="838200" y="4495799"/>
            <a:ext cx="10515600" cy="1681163"/>
          </a:xfrm>
        </p:spPr>
        <p:txBody>
          <a:bodyPr>
            <a:normAutofit fontScale="92500" lnSpcReduction="20000"/>
          </a:bodyPr>
          <a:lstStyle/>
          <a:p>
            <a:r>
              <a:rPr lang="en-GB" dirty="0"/>
              <a:t>Psychosocial functioning increased and maintained the increase</a:t>
            </a:r>
          </a:p>
          <a:p>
            <a:r>
              <a:rPr lang="en-GB" dirty="0"/>
              <a:t>Symptoms decreased and maintained the decrease</a:t>
            </a:r>
          </a:p>
          <a:p>
            <a:r>
              <a:rPr lang="en-GB" dirty="0"/>
              <a:t>0 hospitalisations (compared to 60 pre-test)</a:t>
            </a:r>
          </a:p>
          <a:p>
            <a:r>
              <a:rPr lang="en-GB" dirty="0"/>
              <a:t>I.e. CBT treatment was successful in treating schizophrenia</a:t>
            </a:r>
          </a:p>
        </p:txBody>
      </p:sp>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90688"/>
            <a:ext cx="8743950" cy="2333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88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0"/>
            <a:ext cx="10515600" cy="686435"/>
          </a:xfrm>
        </p:spPr>
        <p:txBody>
          <a:bodyPr>
            <a:normAutofit fontScale="90000"/>
          </a:bodyPr>
          <a:lstStyle/>
          <a:p>
            <a:r>
              <a:rPr lang="en-GB" dirty="0"/>
              <a:t>Evaluation</a:t>
            </a:r>
          </a:p>
        </p:txBody>
      </p:sp>
      <p:sp>
        <p:nvSpPr>
          <p:cNvPr id="5" name="Text Placeholder 4"/>
          <p:cNvSpPr>
            <a:spLocks noGrp="1"/>
          </p:cNvSpPr>
          <p:nvPr>
            <p:ph type="body" idx="1"/>
          </p:nvPr>
        </p:nvSpPr>
        <p:spPr>
          <a:xfrm>
            <a:off x="0" y="825659"/>
            <a:ext cx="5157787" cy="559117"/>
          </a:xfrm>
        </p:spPr>
        <p:txBody>
          <a:bodyPr/>
          <a:lstStyle/>
          <a:p>
            <a:r>
              <a:rPr lang="en-GB" dirty="0"/>
              <a:t>Strengths</a:t>
            </a:r>
          </a:p>
        </p:txBody>
      </p:sp>
      <p:sp>
        <p:nvSpPr>
          <p:cNvPr id="6" name="Content Placeholder 5"/>
          <p:cNvSpPr>
            <a:spLocks noGrp="1"/>
          </p:cNvSpPr>
          <p:nvPr>
            <p:ph sz="half" idx="2"/>
          </p:nvPr>
        </p:nvSpPr>
        <p:spPr>
          <a:xfrm>
            <a:off x="0" y="1524000"/>
            <a:ext cx="5997575" cy="5074919"/>
          </a:xfrm>
        </p:spPr>
        <p:txBody>
          <a:bodyPr>
            <a:normAutofit fontScale="92500" lnSpcReduction="20000"/>
          </a:bodyPr>
          <a:lstStyle/>
          <a:p>
            <a:r>
              <a:rPr lang="en-GB" dirty="0"/>
              <a:t>A meta-analysis of 22 patients showed 86% improved after CBT – supporting the study	</a:t>
            </a:r>
          </a:p>
          <a:p>
            <a:r>
              <a:rPr lang="en-GB" dirty="0"/>
              <a:t>Potentially easy to replicate as measures and treatments followed standardised procedures</a:t>
            </a:r>
          </a:p>
          <a:p>
            <a:r>
              <a:rPr lang="en-GB" dirty="0"/>
              <a:t>Could be applied to use CBT with other </a:t>
            </a:r>
            <a:r>
              <a:rPr lang="en-GB" dirty="0" err="1"/>
              <a:t>Sz</a:t>
            </a:r>
            <a:r>
              <a:rPr lang="en-GB" dirty="0"/>
              <a:t> sufferers and reduce hospitalisations and medication</a:t>
            </a:r>
          </a:p>
          <a:p>
            <a:r>
              <a:rPr lang="en-GB" dirty="0"/>
              <a:t>Valid = uses quant and </a:t>
            </a:r>
            <a:r>
              <a:rPr lang="en-GB" dirty="0" err="1"/>
              <a:t>qual</a:t>
            </a:r>
            <a:r>
              <a:rPr lang="en-GB" dirty="0"/>
              <a:t> data to triangulate findings</a:t>
            </a:r>
          </a:p>
          <a:p>
            <a:r>
              <a:rPr lang="en-GB" dirty="0"/>
              <a:t>Valid = long time period </a:t>
            </a:r>
            <a:r>
              <a:rPr lang="en-GB" dirty="0">
                <a:sym typeface="Wingdings" panose="05000000000000000000" pitchFamily="2" charset="2"/>
              </a:rPr>
              <a:t> real changes</a:t>
            </a:r>
          </a:p>
          <a:p>
            <a:r>
              <a:rPr lang="en-GB" dirty="0">
                <a:sym typeface="Wingdings" panose="05000000000000000000" pitchFamily="2" charset="2"/>
              </a:rPr>
              <a:t>Ethical  - Carol not her real name (dignity/privacy)</a:t>
            </a:r>
          </a:p>
          <a:p>
            <a:pPr marL="0" indent="0">
              <a:buNone/>
            </a:pPr>
            <a:endParaRPr lang="en-GB" dirty="0">
              <a:sym typeface="Wingdings" panose="05000000000000000000" pitchFamily="2" charset="2"/>
            </a:endParaRPr>
          </a:p>
          <a:p>
            <a:endParaRPr lang="en-GB" dirty="0"/>
          </a:p>
        </p:txBody>
      </p:sp>
      <p:sp>
        <p:nvSpPr>
          <p:cNvPr id="7" name="Text Placeholder 6"/>
          <p:cNvSpPr>
            <a:spLocks noGrp="1"/>
          </p:cNvSpPr>
          <p:nvPr>
            <p:ph type="body" sz="quarter" idx="3"/>
          </p:nvPr>
        </p:nvSpPr>
        <p:spPr>
          <a:xfrm>
            <a:off x="6172200" y="560864"/>
            <a:ext cx="5183188" cy="823912"/>
          </a:xfrm>
        </p:spPr>
        <p:txBody>
          <a:bodyPr/>
          <a:lstStyle/>
          <a:p>
            <a:r>
              <a:rPr lang="en-GB" dirty="0"/>
              <a:t>Weaknesses</a:t>
            </a:r>
          </a:p>
        </p:txBody>
      </p:sp>
      <p:sp>
        <p:nvSpPr>
          <p:cNvPr id="8" name="Content Placeholder 7"/>
          <p:cNvSpPr>
            <a:spLocks noGrp="1"/>
          </p:cNvSpPr>
          <p:nvPr>
            <p:ph sz="quarter" idx="4"/>
          </p:nvPr>
        </p:nvSpPr>
        <p:spPr>
          <a:xfrm>
            <a:off x="6172200" y="1524000"/>
            <a:ext cx="6019800" cy="4709160"/>
          </a:xfrm>
        </p:spPr>
        <p:txBody>
          <a:bodyPr>
            <a:normAutofit/>
          </a:bodyPr>
          <a:lstStyle/>
          <a:p>
            <a:r>
              <a:rPr lang="en-GB" dirty="0"/>
              <a:t>A single case – and can’t be generalised to other schizophrenia sufferers</a:t>
            </a:r>
          </a:p>
          <a:p>
            <a:r>
              <a:rPr lang="en-GB" dirty="0"/>
              <a:t>Difficult to replicate – e.g. good rapport between Carol and her therapist</a:t>
            </a:r>
          </a:p>
          <a:p>
            <a:r>
              <a:rPr lang="en-GB" dirty="0"/>
              <a:t>Only available to about 10% of UK sufferers</a:t>
            </a:r>
          </a:p>
          <a:p>
            <a:r>
              <a:rPr lang="en-GB" dirty="0"/>
              <a:t>Presumptive consent to therapy/research? Carol was too ill at the start to give this fully</a:t>
            </a:r>
          </a:p>
        </p:txBody>
      </p:sp>
    </p:spTree>
    <p:extLst>
      <p:ext uri="{BB962C8B-B14F-4D97-AF65-F5344CB8AC3E}">
        <p14:creationId xmlns:p14="http://schemas.microsoft.com/office/powerpoint/2010/main" val="391987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13A59EB86685459DDDBAE59B64CC04" ma:contentTypeVersion="15" ma:contentTypeDescription="Create a new document." ma:contentTypeScope="" ma:versionID="2673b37c45e7c70e2e963f461b4da094">
  <xsd:schema xmlns:xsd="http://www.w3.org/2001/XMLSchema" xmlns:xs="http://www.w3.org/2001/XMLSchema" xmlns:p="http://schemas.microsoft.com/office/2006/metadata/properties" xmlns:ns2="ad89ce95-d1b6-4d5e-b677-7cca411aa0d9" xmlns:ns3="506e4013-1c0c-4111-9426-d4a345a2e8ca" targetNamespace="http://schemas.microsoft.com/office/2006/metadata/properties" ma:root="true" ma:fieldsID="9c87ad1e733ecc4c30fcd85736828aa8" ns2:_="" ns3:_="">
    <xsd:import namespace="ad89ce95-d1b6-4d5e-b677-7cca411aa0d9"/>
    <xsd:import namespace="506e4013-1c0c-4111-9426-d4a345a2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89ce95-d1b6-4d5e-b677-7cca411aa0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ad0ac55-8370-45de-8d35-391d2d0534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6e4013-1c0c-4111-9426-d4a345a2e8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c15fa1e-c926-42ca-bfe6-b20ae44258bd}" ma:internalName="TaxCatchAll" ma:showField="CatchAllData" ma:web="506e4013-1c0c-4111-9426-d4a345a2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06e4013-1c0c-4111-9426-d4a345a2e8ca" xsi:nil="true"/>
    <lcf76f155ced4ddcb4097134ff3c332f xmlns="ad89ce95-d1b6-4d5e-b677-7cca411aa0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48559C8-73B8-4308-89EC-BDEEDDC397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89ce95-d1b6-4d5e-b677-7cca411aa0d9"/>
    <ds:schemaRef ds:uri="506e4013-1c0c-4111-9426-d4a345a2e8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BB3E36-8F28-45A6-8BE5-157975C6F913}">
  <ds:schemaRefs>
    <ds:schemaRef ds:uri="http://schemas.microsoft.com/sharepoint/v3/contenttype/forms"/>
  </ds:schemaRefs>
</ds:datastoreItem>
</file>

<file path=customXml/itemProps3.xml><?xml version="1.0" encoding="utf-8"?>
<ds:datastoreItem xmlns:ds="http://schemas.openxmlformats.org/officeDocument/2006/customXml" ds:itemID="{BABCE940-C0D0-41E8-8DEB-68CE76718779}">
  <ds:schemaRefs>
    <ds:schemaRef ds:uri="http://purl.org/dc/elements/1.1/"/>
    <ds:schemaRef ds:uri="http://purl.org/dc/dcmitype/"/>
    <ds:schemaRef ds:uri="http://schemas.microsoft.com/office/2006/documentManagement/types"/>
    <ds:schemaRef ds:uri="http://purl.org/dc/terms/"/>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ad89ce95-d1b6-4d5e-b677-7cca411aa0d9"/>
    <ds:schemaRef ds:uri="506e4013-1c0c-4111-9426-d4a345a2e8ca"/>
  </ds:schemaRefs>
</ds:datastoreItem>
</file>

<file path=docProps/app.xml><?xml version="1.0" encoding="utf-8"?>
<Properties xmlns="http://schemas.openxmlformats.org/officeDocument/2006/extended-properties" xmlns:vt="http://schemas.openxmlformats.org/officeDocument/2006/docPropsVTypes">
  <TotalTime>43</TotalTime>
  <Words>305</Words>
  <Application>Microsoft Office PowerPoint</Application>
  <PresentationFormat>Widescreen</PresentationFormat>
  <Paragraphs>41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Carol – Bradshaw Case Study Example</vt:lpstr>
      <vt:lpstr>PowerPoint Presentation</vt:lpstr>
      <vt:lpstr>Study Aim and Procedure</vt:lpstr>
      <vt:lpstr>Treatment Phases</vt:lpstr>
      <vt:lpstr>Results and Conclusions</vt:lpstr>
      <vt:lpstr>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Carol – Bradshaw Case Study Example</dc:title>
  <dc:creator>Vernon LEIGH</dc:creator>
  <cp:lastModifiedBy>Vernon LEIGH</cp:lastModifiedBy>
  <cp:revision>6</cp:revision>
  <dcterms:created xsi:type="dcterms:W3CDTF">2018-11-01T13:15:12Z</dcterms:created>
  <dcterms:modified xsi:type="dcterms:W3CDTF">2024-12-20T09:53:35Z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0x010100EC13A59EB86685459DDDBAE59B64CC04</vt:lpwstr>
  </property>
  <property fmtid="{D5CDD505-2E9C-101B-9397-08002B2CF9AE}" pid="3" name="Order">
    <vt:r8>11718500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