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313" r:id="rId6"/>
    <p:sldId id="318" r:id="rId7"/>
    <p:sldId id="319" r:id="rId8"/>
    <p:sldId id="315" r:id="rId9"/>
    <p:sldId id="316" r:id="rId10"/>
    <p:sldId id="31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256"/>
            <p14:sldId id="313"/>
            <p14:sldId id="318"/>
            <p14:sldId id="319"/>
            <p14:sldId id="315"/>
            <p14:sldId id="316"/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CF77FC-D1B1-044A-8D63-F89BC80060FC}" v="76" dt="2024-09-25T10:58:42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1/7/2025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6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euroscientificallychallenged.com/blog/know-your-brain-orbitofrontal-cortex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Biological Explanations of Criminality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3E53-4CAC-496D-AF83-934D8D6DE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67FD-BB5A-08EA-5C2D-E80596FA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main explanations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181D1-EAB6-D64D-D7D6-2FB661FA4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 Brain Injury – especially in childhood</a:t>
            </a:r>
          </a:p>
          <a:p>
            <a:r>
              <a:rPr lang="en-US" dirty="0"/>
              <a:t> Amygdala (i.e. the Raine study)</a:t>
            </a:r>
          </a:p>
          <a:p>
            <a:r>
              <a:rPr lang="en-US" b="1" dirty="0">
                <a:solidFill>
                  <a:srgbClr val="0070C0"/>
                </a:solidFill>
              </a:rPr>
              <a:t> XYY syndrome (extra Y chromosome)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2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6C43D7-5881-4F20-4B1A-DED238B43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Orbitofrontal Cortex (OFC)</a:t>
            </a:r>
          </a:p>
        </p:txBody>
      </p:sp>
      <p:pic>
        <p:nvPicPr>
          <p:cNvPr id="8" name="Content Placeholder 7" descr="A brain with green stem&#10;&#10;Description automatically generated with medium confidence">
            <a:extLst>
              <a:ext uri="{FF2B5EF4-FFF2-40B4-BE49-F238E27FC236}">
                <a16:creationId xmlns:a16="http://schemas.microsoft.com/office/drawing/2014/main" id="{3188BF9A-463D-F09A-8CEA-EF5396F5F9A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2394576"/>
            <a:ext cx="5181600" cy="3213436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E7FCCA-55AC-8613-A392-C1C98267C2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Damage </a:t>
            </a:r>
            <a:r>
              <a:rPr lang="en-GB" dirty="0">
                <a:sym typeface="Wingdings" pitchFamily="2" charset="2"/>
              </a:rPr>
              <a:t> increased aggression and loss of 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21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3D3AB-9CF0-3CA9-257D-A6B57C5FE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9E946E-1EB2-7D55-E6E1-08AAAC924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r>
              <a:rPr lang="en-GB" dirty="0"/>
              <a:t>The Amygdala</a:t>
            </a:r>
          </a:p>
        </p:txBody>
      </p:sp>
      <p:pic>
        <p:nvPicPr>
          <p:cNvPr id="1026" name="Picture 2" descr="Limbic system | Description, Components, Function, History of Study, &amp;  Facts | Britannica">
            <a:extLst>
              <a:ext uri="{FF2B5EF4-FFF2-40B4-BE49-F238E27FC236}">
                <a16:creationId xmlns:a16="http://schemas.microsoft.com/office/drawing/2014/main" id="{B5835ACA-BEBD-B7BF-97D5-D744BAEAE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7"/>
          <a:stretch/>
        </p:blipFill>
        <p:spPr bwMode="auto">
          <a:xfrm>
            <a:off x="838200" y="1652630"/>
            <a:ext cx="5181600" cy="435133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EF7B8F-C53F-F789-B6A9-6E3CF26BE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Emotional regulation centre</a:t>
            </a:r>
          </a:p>
          <a:p>
            <a:pPr>
              <a:spcAft>
                <a:spcPts val="600"/>
              </a:spcAft>
            </a:pPr>
            <a:r>
              <a:rPr lang="en-GB" dirty="0"/>
              <a:t>Raine found NGRI murderers had reduced activity (reduced fear processing and emotion regulation)</a:t>
            </a:r>
          </a:p>
        </p:txBody>
      </p:sp>
    </p:spTree>
    <p:extLst>
      <p:ext uri="{BB962C8B-B14F-4D97-AF65-F5344CB8AC3E}">
        <p14:creationId xmlns:p14="http://schemas.microsoft.com/office/powerpoint/2010/main" val="179036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0CA85-433F-FD38-7215-EADB3701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Brain injury example – Williams et al. (2010)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45087-7641-7CDF-F925-547EFFA1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27" y="1548810"/>
            <a:ext cx="11982892" cy="4511747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196 inmates from a UK prison</a:t>
            </a:r>
          </a:p>
          <a:p>
            <a:r>
              <a:rPr lang="en-GB" dirty="0"/>
              <a:t>60% had a history of one or more head injuries in their youth</a:t>
            </a:r>
          </a:p>
          <a:p>
            <a:r>
              <a:rPr lang="en-GB" b="1" dirty="0">
                <a:solidFill>
                  <a:srgbClr val="0070C0"/>
                </a:solidFill>
              </a:rPr>
              <a:t>The 60% also tended to be younger at their first offence, had higher rates of reoffending – and had spent more time in prison over the last 5 years than the rest of the sample</a:t>
            </a:r>
          </a:p>
          <a:p>
            <a:endParaRPr lang="en-GB" dirty="0"/>
          </a:p>
          <a:p>
            <a:r>
              <a:rPr lang="en-GB" dirty="0"/>
              <a:t>+</a:t>
            </a:r>
            <a:r>
              <a:rPr lang="en-GB" dirty="0" err="1"/>
              <a:t>ve</a:t>
            </a:r>
            <a:r>
              <a:rPr lang="en-GB" dirty="0"/>
              <a:t> – evidence supported - Fazel et al, 2011, 8% of Swedes who had suffered an ABI had committed a violent crime compared to 3% of a matched control group</a:t>
            </a:r>
          </a:p>
          <a:p>
            <a:r>
              <a:rPr lang="en-GB" b="1" dirty="0">
                <a:solidFill>
                  <a:srgbClr val="0070C0"/>
                </a:solidFill>
              </a:rPr>
              <a:t>–</a:t>
            </a:r>
            <a:r>
              <a:rPr lang="en-GB" b="1" dirty="0" err="1">
                <a:solidFill>
                  <a:srgbClr val="0070C0"/>
                </a:solidFill>
              </a:rPr>
              <a:t>ve</a:t>
            </a:r>
            <a:r>
              <a:rPr lang="en-GB" b="1" dirty="0">
                <a:solidFill>
                  <a:srgbClr val="0070C0"/>
                </a:solidFill>
              </a:rPr>
              <a:t> – not necessarily a causal relationship. ABI has been linked to increased mental illness, alcohol, and drug addiction.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75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BAC52-7906-4A73-598E-B9CC38C1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Amygdala and aggression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0FE7B-08D0-3326-505B-99E05E049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079" y="1456660"/>
            <a:ext cx="11738344" cy="4443489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rgbClr val="0070C0"/>
                </a:solidFill>
              </a:rPr>
              <a:t>Amygdala </a:t>
            </a:r>
            <a:r>
              <a:rPr lang="en-GB" sz="2000" b="1" dirty="0">
                <a:solidFill>
                  <a:srgbClr val="0070C0"/>
                </a:solidFill>
                <a:sym typeface="Wingdings" pitchFamily="2" charset="2"/>
              </a:rPr>
              <a:t> processes fear and threat stimuli. </a:t>
            </a:r>
          </a:p>
          <a:p>
            <a:r>
              <a:rPr lang="en-GB" sz="2000" dirty="0"/>
              <a:t>Abnormalities in size, structure, or activity are linked to increased aggression and criminal behaviour.</a:t>
            </a:r>
          </a:p>
          <a:p>
            <a:r>
              <a:rPr lang="en-GB" sz="2000" b="1" dirty="0">
                <a:solidFill>
                  <a:srgbClr val="0070C0"/>
                </a:solidFill>
              </a:rPr>
              <a:t>Raine et al. (1997): Found reduced amygdala activity in certain brain areas of violent individuals, suggesting a link between underactive amygdala and aggression.</a:t>
            </a:r>
          </a:p>
          <a:p>
            <a:r>
              <a:rPr lang="en-GB" sz="2000" dirty="0"/>
              <a:t>Gao et al. (2010): Studied fear responses in children and found that those with poor fear responses at age 3 (due to abnormal amygdala function) were more likely to commit crimes later in life.</a:t>
            </a:r>
          </a:p>
          <a:p>
            <a:r>
              <a:rPr lang="en-GB" sz="2000" b="1" dirty="0" err="1">
                <a:solidFill>
                  <a:srgbClr val="0070C0"/>
                </a:solidFill>
              </a:rPr>
              <a:t>Pardini</a:t>
            </a:r>
            <a:r>
              <a:rPr lang="en-GB" sz="2000" b="1" dirty="0">
                <a:solidFill>
                  <a:srgbClr val="0070C0"/>
                </a:solidFill>
              </a:rPr>
              <a:t> et al. (2014): Conducted brain scans of 26-year-old men, revealing that those with smaller or less active amygdalae were three times more likely to show aggression, violence, and psychopathic traits.</a:t>
            </a:r>
          </a:p>
        </p:txBody>
      </p:sp>
    </p:spTree>
    <p:extLst>
      <p:ext uri="{BB962C8B-B14F-4D97-AF65-F5344CB8AC3E}">
        <p14:creationId xmlns:p14="http://schemas.microsoft.com/office/powerpoint/2010/main" val="121396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4692F-52E6-0833-2D89-F396CFBFE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XYY Syndrome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FF5A-6797-F791-11AB-03D5A86F3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93" y="1446028"/>
            <a:ext cx="11908465" cy="4572000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Male genetic condition (1 in 1000)- with an extra Y chromosome (supermale)</a:t>
            </a:r>
          </a:p>
          <a:p>
            <a:r>
              <a:rPr lang="en-GB" dirty="0"/>
              <a:t>Some studies suggest XYY males are more likely to have criminal records - but this may be down to lower intelligence levels in these individuals</a:t>
            </a:r>
          </a:p>
          <a:p>
            <a:endParaRPr lang="en-GB" dirty="0"/>
          </a:p>
          <a:p>
            <a:r>
              <a:rPr lang="en-GB" b="1" dirty="0">
                <a:solidFill>
                  <a:srgbClr val="0070C0"/>
                </a:solidFill>
              </a:rPr>
              <a:t>Weak evidence – Re and </a:t>
            </a:r>
            <a:r>
              <a:rPr lang="en-GB" b="1" dirty="0" err="1">
                <a:solidFill>
                  <a:srgbClr val="0070C0"/>
                </a:solidFill>
              </a:rPr>
              <a:t>Birkhoff</a:t>
            </a:r>
            <a:r>
              <a:rPr lang="en-GB" b="1" dirty="0">
                <a:solidFill>
                  <a:srgbClr val="0070C0"/>
                </a:solidFill>
              </a:rPr>
              <a:t> (2015) found no link in a meta-analysis of studies into XYY and criminality over the last 50 years</a:t>
            </a:r>
          </a:p>
          <a:p>
            <a:r>
              <a:rPr lang="en-GB" dirty="0"/>
              <a:t>There is more XYY in prison populations, but this might be because XYY is linked to lower intelligence levels, learning difficulties and impulsive/behavioural control issues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d89ce95-d1b6-4d5e-b677-7cca411aa0d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40</TotalTime>
  <Words>426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Wallingford Trust Theme</vt:lpstr>
      <vt:lpstr>Biological Explanations of Criminality</vt:lpstr>
      <vt:lpstr>Three main explanations</vt:lpstr>
      <vt:lpstr>The Orbitofrontal Cortex (OFC)</vt:lpstr>
      <vt:lpstr>The Amygdala</vt:lpstr>
      <vt:lpstr>Brain injury example – Williams et al. (2010)</vt:lpstr>
      <vt:lpstr>Amygdala and aggression</vt:lpstr>
      <vt:lpstr>XYY Syndrome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lastModifiedBy>Vernon Leigh</cp:lastModifiedBy>
  <cp:revision>2</cp:revision>
  <dcterms:created xsi:type="dcterms:W3CDTF">2025-01-01T10:25:16Z</dcterms:created>
  <dcterms:modified xsi:type="dcterms:W3CDTF">2025-01-07T14:30:07Z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