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2"/>
  </p:notesMasterIdLst>
  <p:sldIdLst>
    <p:sldId id="256" r:id="rId5"/>
    <p:sldId id="313" r:id="rId6"/>
    <p:sldId id="318" r:id="rId7"/>
    <p:sldId id="319" r:id="rId8"/>
    <p:sldId id="315" r:id="rId9"/>
    <p:sldId id="316" r:id="rId10"/>
    <p:sldId id="317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A556631-BAE7-4165-B80F-235F5992E2C3}">
          <p14:sldIdLst>
            <p14:sldId id="256"/>
            <p14:sldId id="313"/>
            <p14:sldId id="318"/>
            <p14:sldId id="319"/>
            <p14:sldId id="315"/>
            <p14:sldId id="316"/>
            <p14:sldId id="317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F3FF"/>
    <a:srgbClr val="E6EEFF"/>
    <a:srgbClr val="282E3C"/>
    <a:srgbClr val="3D465A"/>
    <a:srgbClr val="FEE9A4"/>
    <a:srgbClr val="B9C0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CCF77FC-D1B1-044A-8D63-F89BC80060FC}" v="76" dt="2024-09-25T10:58:42.49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58"/>
  </p:normalViewPr>
  <p:slideViewPr>
    <p:cSldViewPr snapToGrid="0">
      <p:cViewPr varScale="1">
        <p:scale>
          <a:sx n="104" d="100"/>
          <a:sy n="104" d="100"/>
        </p:scale>
        <p:origin x="232" y="5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7F5910-7042-44B9-AC4A-19A370CC117D}" type="datetimeFigureOut">
              <a:t>1/7/2025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0D7AD-9075-4D10-B96D-403127EEB7A1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02611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le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100141"/>
            <a:ext cx="10515600" cy="2852737"/>
          </a:xfrm>
        </p:spPr>
        <p:txBody>
          <a:bodyPr anchor="ctr" anchorCtr="0"/>
          <a:lstStyle>
            <a:lvl1pPr marL="0" indent="0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3953411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rgbClr val="3D465A"/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9EA65-CFD9-4B7C-816D-5C9F29CF89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59754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609585" lvl="0" indent="-457189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219170" lvl="1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2pPr>
            <a:lvl3pPr marL="1828754" lvl="2" indent="-423323"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3pPr>
            <a:lvl4pPr marL="2438339" lvl="3" indent="-423323"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4pPr>
            <a:lvl5pPr marL="3047924" lvl="4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5pPr>
            <a:lvl6pPr marL="3657509" lvl="5" indent="-423323"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6pPr>
            <a:lvl7pPr marL="4267093" lvl="6" indent="-423323"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7pPr>
            <a:lvl8pPr marL="4876678" lvl="7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8pPr>
            <a:lvl9pPr marL="5486263" lvl="8" indent="-423323">
              <a:spcBef>
                <a:spcPts val="2133"/>
              </a:spcBef>
              <a:spcAft>
                <a:spcPts val="2133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algn="r"/>
            <a:fld id="{00000000-1234-1234-1234-123412341234}" type="slidenum">
              <a:rPr lang="en-GB" smtClean="0"/>
              <a:pPr algn="r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6643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rgbClr val="E5F3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9EA65-CFD9-4B7C-816D-5C9F29CF89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85438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9EA65-CFD9-4B7C-816D-5C9F29CF89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87056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ection Head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ctr" anchorCtr="0"/>
          <a:lstStyle>
            <a:lvl1pPr marL="0" indent="0" algn="l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1133152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2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2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9EA65-CFD9-4B7C-816D-5C9F29CF89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21168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9EA65-CFD9-4B7C-816D-5C9F29CF89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98614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9EA65-CFD9-4B7C-816D-5C9F29CF89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84751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ctr" anchorCtr="0"/>
          <a:lstStyle>
            <a:lvl1pPr marL="0" indent="0"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9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9EA65-CFD9-4B7C-816D-5C9F29CF89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7680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ctr" anchorCtr="0"/>
          <a:lstStyle>
            <a:lvl1pPr marL="0" indent="0">
              <a:tabLst/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9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en-GB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9EA65-CFD9-4B7C-816D-5C9F29CF89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31690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6EE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6164490"/>
            <a:ext cx="12192000" cy="714375"/>
          </a:xfrm>
          <a:prstGeom prst="rect">
            <a:avLst/>
          </a:prstGeom>
          <a:solidFill>
            <a:srgbClr val="3D46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325563"/>
          </a:xfrm>
          <a:prstGeom prst="rect">
            <a:avLst/>
          </a:prstGeom>
          <a:solidFill>
            <a:srgbClr val="FEE9A4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548811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EDB6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DB6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7329EA65-CFD9-4B7C-816D-5C9F29CF89FC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18357" y="6220268"/>
            <a:ext cx="2143849" cy="57880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1899" y="6244282"/>
            <a:ext cx="744440" cy="5547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346622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3" r:id="rId1"/>
    <p:sldLayoutId id="2147483662" r:id="rId2"/>
    <p:sldLayoutId id="2147483664" r:id="rId3"/>
    <p:sldLayoutId id="2147483661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txStyles>
    <p:titleStyle>
      <a:lvl1pPr marL="541338" indent="0" algn="l" defTabSz="914377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rgbClr val="3D465A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594" indent="-228594" algn="l" defTabSz="914377" rtl="0" eaLnBrk="1" latinLnBrk="0" hangingPunct="1">
        <a:lnSpc>
          <a:spcPct val="150000"/>
        </a:lnSpc>
        <a:spcBef>
          <a:spcPts val="0"/>
        </a:spcBef>
        <a:spcAft>
          <a:spcPts val="0"/>
        </a:spcAft>
        <a:buFont typeface="Arial" panose="020B0604020202020204" pitchFamily="34" charset="0"/>
        <a:buChar char="•"/>
        <a:defRPr lang="en-US" sz="3200" b="0" i="0" u="none" strike="noStrike" kern="1200" cap="none" dirty="0" smtClean="0">
          <a:solidFill>
            <a:srgbClr val="282E3C"/>
          </a:solidFill>
          <a:latin typeface="Calibri"/>
          <a:ea typeface="+mn-ea"/>
          <a:cs typeface="Calibri"/>
          <a:sym typeface="Calibri"/>
        </a:defRPr>
      </a:lvl1pPr>
      <a:lvl2pPr marL="685783" indent="-228594" algn="l" defTabSz="914377" rtl="0" eaLnBrk="1" latinLnBrk="0" hangingPunct="1">
        <a:lnSpc>
          <a:spcPct val="150000"/>
        </a:lnSpc>
        <a:spcBef>
          <a:spcPts val="0"/>
        </a:spcBef>
        <a:spcAft>
          <a:spcPts val="0"/>
        </a:spcAft>
        <a:buFont typeface="Arial" panose="020B0604020202020204" pitchFamily="34" charset="0"/>
        <a:buChar char="•"/>
        <a:defRPr sz="2400" kern="1200">
          <a:solidFill>
            <a:srgbClr val="282E3C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2971" indent="-228594" algn="l" defTabSz="914377" rtl="0" eaLnBrk="1" latinLnBrk="0" hangingPunct="1">
        <a:lnSpc>
          <a:spcPct val="150000"/>
        </a:lnSpc>
        <a:spcBef>
          <a:spcPts val="0"/>
        </a:spcBef>
        <a:spcAft>
          <a:spcPts val="0"/>
        </a:spcAft>
        <a:buFont typeface="Arial" panose="020B0604020202020204" pitchFamily="34" charset="0"/>
        <a:buChar char="•"/>
        <a:defRPr sz="2000" kern="1200">
          <a:solidFill>
            <a:srgbClr val="282E3C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160" indent="-228594" algn="l" defTabSz="914377" rtl="0" eaLnBrk="1" latinLnBrk="0" hangingPunct="1">
        <a:lnSpc>
          <a:spcPct val="150000"/>
        </a:lnSpc>
        <a:spcBef>
          <a:spcPts val="0"/>
        </a:spcBef>
        <a:spcAft>
          <a:spcPts val="0"/>
        </a:spcAft>
        <a:buFont typeface="Arial" panose="020B0604020202020204" pitchFamily="34" charset="0"/>
        <a:buChar char="•"/>
        <a:defRPr sz="1800" kern="1200">
          <a:solidFill>
            <a:srgbClr val="282E3C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349" indent="-228594" algn="l" defTabSz="914377" rtl="0" eaLnBrk="1" latinLnBrk="0" hangingPunct="1">
        <a:lnSpc>
          <a:spcPct val="150000"/>
        </a:lnSpc>
        <a:spcBef>
          <a:spcPts val="0"/>
        </a:spcBef>
        <a:spcAft>
          <a:spcPts val="0"/>
        </a:spcAft>
        <a:buFont typeface="Arial" panose="020B0604020202020204" pitchFamily="34" charset="0"/>
        <a:buChar char="•"/>
        <a:defRPr sz="1800" kern="1200">
          <a:solidFill>
            <a:srgbClr val="282E3C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neuroscientificallychallenged.com/blog/know-your-brain-orbitofrontal-cortex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Biological Explanations of Criminality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F8E3E53-4CAC-496D-AF83-934D8D6DE09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5850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EC67FD-BB5A-08EA-5C2D-E80596FA6A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Three main explanations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C181D1-EAB6-D64D-D7D6-2FB661FA46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0070C0"/>
                </a:solidFill>
              </a:rPr>
              <a:t> Brain Injury – especially in childhood</a:t>
            </a:r>
          </a:p>
          <a:p>
            <a:r>
              <a:rPr lang="en-US" dirty="0"/>
              <a:t> Amygdala (i.e. the Raine study)</a:t>
            </a:r>
          </a:p>
          <a:p>
            <a:r>
              <a:rPr lang="en-US" b="1" dirty="0">
                <a:solidFill>
                  <a:srgbClr val="0070C0"/>
                </a:solidFill>
              </a:rPr>
              <a:t> XYY syndrome (extra Y chromosome)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2327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66C43D7-5881-4F20-4B1A-DED238B43C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Orbitofrontal Cortex (OFC)</a:t>
            </a:r>
          </a:p>
        </p:txBody>
      </p:sp>
      <p:pic>
        <p:nvPicPr>
          <p:cNvPr id="8" name="Content Placeholder 7" descr="A brain with green stem&#10;&#10;Description automatically generated with medium confidence">
            <a:extLst>
              <a:ext uri="{FF2B5EF4-FFF2-40B4-BE49-F238E27FC236}">
                <a16:creationId xmlns:a16="http://schemas.microsoft.com/office/drawing/2014/main" id="{3188BF9A-463D-F09A-8CEA-EF5396F5F9AA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838200" y="2394576"/>
            <a:ext cx="5181600" cy="3213436"/>
          </a:xfrm>
        </p:spPr>
      </p:pic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2E7FCCA-55AC-8613-A392-C1C98267C2F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/>
              <a:t>Damage </a:t>
            </a:r>
            <a:r>
              <a:rPr lang="en-GB" dirty="0">
                <a:sym typeface="Wingdings" pitchFamily="2" charset="2"/>
              </a:rPr>
              <a:t> increased aggression and loss of control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562198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603D3AB-9CF0-3CA9-257D-A6B57C5FECC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19E946E-1EB2-7D55-E6E1-08AAAC924C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325563"/>
          </a:xfrm>
        </p:spPr>
        <p:txBody>
          <a:bodyPr anchor="ctr">
            <a:normAutofit/>
          </a:bodyPr>
          <a:lstStyle/>
          <a:p>
            <a:r>
              <a:rPr lang="en-GB" dirty="0"/>
              <a:t>The Amygdala</a:t>
            </a:r>
          </a:p>
        </p:txBody>
      </p:sp>
      <p:pic>
        <p:nvPicPr>
          <p:cNvPr id="1026" name="Picture 2" descr="Limbic system | Description, Components, Function, History of Study, &amp;  Facts | Britannica">
            <a:extLst>
              <a:ext uri="{FF2B5EF4-FFF2-40B4-BE49-F238E27FC236}">
                <a16:creationId xmlns:a16="http://schemas.microsoft.com/office/drawing/2014/main" id="{B5835ACA-BEBD-B7BF-97D5-D744BAEAE7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917"/>
          <a:stretch/>
        </p:blipFill>
        <p:spPr bwMode="auto">
          <a:xfrm>
            <a:off x="838200" y="1652630"/>
            <a:ext cx="5181600" cy="4351338"/>
          </a:xfrm>
          <a:prstGeom prst="rect">
            <a:avLst/>
          </a:prstGeom>
          <a:solidFill>
            <a:srgbClr val="FFFFFF"/>
          </a:solidFill>
        </p:spPr>
      </p:pic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AEF7B8F-C53F-F789-B6A9-6E3CF26BE8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GB" dirty="0"/>
              <a:t>Emotional regulation centre</a:t>
            </a:r>
          </a:p>
          <a:p>
            <a:pPr>
              <a:spcAft>
                <a:spcPts val="600"/>
              </a:spcAft>
            </a:pPr>
            <a:r>
              <a:rPr lang="en-GB" dirty="0"/>
              <a:t>Raine found NGRI murderers had reduced activity (reduced fear processing and emotion regulation)</a:t>
            </a:r>
          </a:p>
        </p:txBody>
      </p:sp>
    </p:spTree>
    <p:extLst>
      <p:ext uri="{BB962C8B-B14F-4D97-AF65-F5344CB8AC3E}">
        <p14:creationId xmlns:p14="http://schemas.microsoft.com/office/powerpoint/2010/main" val="17903606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80CA85-433F-FD38-7215-EADB370147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Brain injury example – Williams et al. (2010)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745087-7641-7CDF-F925-547EFFA1AD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327" y="1548810"/>
            <a:ext cx="11982892" cy="4511747"/>
          </a:xfrm>
        </p:spPr>
        <p:txBody>
          <a:bodyPr>
            <a:normAutofit fontScale="70000" lnSpcReduction="20000"/>
          </a:bodyPr>
          <a:lstStyle/>
          <a:p>
            <a:r>
              <a:rPr lang="en-GB" b="1" dirty="0">
                <a:solidFill>
                  <a:srgbClr val="0070C0"/>
                </a:solidFill>
              </a:rPr>
              <a:t>196 inmates from a UK prison</a:t>
            </a:r>
          </a:p>
          <a:p>
            <a:r>
              <a:rPr lang="en-GB" dirty="0"/>
              <a:t>60% had a history of one or more head injuries in their youth</a:t>
            </a:r>
          </a:p>
          <a:p>
            <a:r>
              <a:rPr lang="en-GB" b="1" dirty="0">
                <a:solidFill>
                  <a:srgbClr val="0070C0"/>
                </a:solidFill>
              </a:rPr>
              <a:t>The 60% also tended to be younger at their first offence, had higher rates of reoffending – and had spent more time in prison over the last 5 years than the rest of the sample</a:t>
            </a:r>
          </a:p>
          <a:p>
            <a:endParaRPr lang="en-GB" dirty="0"/>
          </a:p>
          <a:p>
            <a:r>
              <a:rPr lang="en-GB" dirty="0"/>
              <a:t>+</a:t>
            </a:r>
            <a:r>
              <a:rPr lang="en-GB" dirty="0" err="1"/>
              <a:t>ve</a:t>
            </a:r>
            <a:r>
              <a:rPr lang="en-GB" dirty="0"/>
              <a:t> – evidence supported - Fazel et al, 2011, 8% of Swedes who had suffered an ABI had committed a violent crime compared to 3% of a matched control group</a:t>
            </a:r>
          </a:p>
          <a:p>
            <a:r>
              <a:rPr lang="en-GB" b="1" dirty="0">
                <a:solidFill>
                  <a:srgbClr val="0070C0"/>
                </a:solidFill>
              </a:rPr>
              <a:t>–</a:t>
            </a:r>
            <a:r>
              <a:rPr lang="en-GB" b="1" dirty="0" err="1">
                <a:solidFill>
                  <a:srgbClr val="0070C0"/>
                </a:solidFill>
              </a:rPr>
              <a:t>ve</a:t>
            </a:r>
            <a:r>
              <a:rPr lang="en-GB" b="1" dirty="0">
                <a:solidFill>
                  <a:srgbClr val="0070C0"/>
                </a:solidFill>
              </a:rPr>
              <a:t> – not necessarily a causal relationship. ABI has been linked to increased mental illness, alcohol, and drug addiction.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07751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0BAC52-7906-4A73-598E-B9CC38C125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Amygdala and aggression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10FE7B-08D0-3326-505B-99E05E0491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7079" y="1456660"/>
            <a:ext cx="11738344" cy="4443489"/>
          </a:xfrm>
        </p:spPr>
        <p:txBody>
          <a:bodyPr>
            <a:normAutofit/>
          </a:bodyPr>
          <a:lstStyle/>
          <a:p>
            <a:r>
              <a:rPr lang="en-GB" sz="2000" b="1" dirty="0">
                <a:solidFill>
                  <a:srgbClr val="0070C0"/>
                </a:solidFill>
              </a:rPr>
              <a:t>Amygdala </a:t>
            </a:r>
            <a:r>
              <a:rPr lang="en-GB" sz="2000" b="1" dirty="0">
                <a:solidFill>
                  <a:srgbClr val="0070C0"/>
                </a:solidFill>
                <a:sym typeface="Wingdings" pitchFamily="2" charset="2"/>
              </a:rPr>
              <a:t> processes fear and threat stimuli. </a:t>
            </a:r>
          </a:p>
          <a:p>
            <a:r>
              <a:rPr lang="en-GB" sz="2000" dirty="0"/>
              <a:t>Abnormalities in size, structure, or activity are linked to increased aggression and criminal behaviour.</a:t>
            </a:r>
          </a:p>
          <a:p>
            <a:r>
              <a:rPr lang="en-GB" sz="2000" b="1" dirty="0">
                <a:solidFill>
                  <a:srgbClr val="0070C0"/>
                </a:solidFill>
              </a:rPr>
              <a:t>Raine et al. (1997): Found reduced amygdala activity in certain brain areas of violent individuals, suggesting a link between underactive amygdala and aggression.</a:t>
            </a:r>
          </a:p>
          <a:p>
            <a:r>
              <a:rPr lang="en-GB" sz="2000" dirty="0"/>
              <a:t>Gao et al. (2010): Studied fear responses in children and found that those with poor fear responses at age 3 (due to abnormal amygdala function) were more likely to commit crimes later in life.</a:t>
            </a:r>
          </a:p>
          <a:p>
            <a:r>
              <a:rPr lang="en-GB" sz="2000" b="1" dirty="0" err="1">
                <a:solidFill>
                  <a:srgbClr val="0070C0"/>
                </a:solidFill>
              </a:rPr>
              <a:t>Pardini</a:t>
            </a:r>
            <a:r>
              <a:rPr lang="en-GB" sz="2000" b="1" dirty="0">
                <a:solidFill>
                  <a:srgbClr val="0070C0"/>
                </a:solidFill>
              </a:rPr>
              <a:t> et al. (2014): Conducted brain scans of 26-year-old men, revealing that those with smaller or less active amygdalae were three times more likely to show aggression, violence, and psychopathic traits.</a:t>
            </a:r>
          </a:p>
        </p:txBody>
      </p:sp>
    </p:spTree>
    <p:extLst>
      <p:ext uri="{BB962C8B-B14F-4D97-AF65-F5344CB8AC3E}">
        <p14:creationId xmlns:p14="http://schemas.microsoft.com/office/powerpoint/2010/main" val="1213963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A4692F-52E6-0833-2D89-F396CFBFE9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XYY Syndrome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FFFF5A-6797-F791-11AB-03D5A86F36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693" y="1446028"/>
            <a:ext cx="11908465" cy="4572000"/>
          </a:xfrm>
        </p:spPr>
        <p:txBody>
          <a:bodyPr>
            <a:normAutofit fontScale="77500" lnSpcReduction="20000"/>
          </a:bodyPr>
          <a:lstStyle/>
          <a:p>
            <a:r>
              <a:rPr lang="en-GB" b="1" dirty="0">
                <a:solidFill>
                  <a:srgbClr val="0070C0"/>
                </a:solidFill>
              </a:rPr>
              <a:t>Male genetic condition (1 in 1000)- with an extra Y chromosome (supermale)</a:t>
            </a:r>
          </a:p>
          <a:p>
            <a:r>
              <a:rPr lang="en-GB" dirty="0"/>
              <a:t>Some studies suggest XYY males are more likely to have criminal records - but this may be down to lower intelligence levels in these individuals</a:t>
            </a:r>
          </a:p>
          <a:p>
            <a:endParaRPr lang="en-GB" dirty="0"/>
          </a:p>
          <a:p>
            <a:r>
              <a:rPr lang="en-GB" b="1" dirty="0">
                <a:solidFill>
                  <a:srgbClr val="0070C0"/>
                </a:solidFill>
              </a:rPr>
              <a:t>Weak evidence – Re and </a:t>
            </a:r>
            <a:r>
              <a:rPr lang="en-GB" b="1" dirty="0" err="1">
                <a:solidFill>
                  <a:srgbClr val="0070C0"/>
                </a:solidFill>
              </a:rPr>
              <a:t>Birkhoff</a:t>
            </a:r>
            <a:r>
              <a:rPr lang="en-GB" b="1" dirty="0">
                <a:solidFill>
                  <a:srgbClr val="0070C0"/>
                </a:solidFill>
              </a:rPr>
              <a:t> (2015) found no link in a meta-analysis of studies into XYY and criminality over the last 50 years</a:t>
            </a:r>
          </a:p>
          <a:p>
            <a:r>
              <a:rPr lang="en-GB" dirty="0"/>
              <a:t>There is more XYY in prison populations, but this might be because XYY is linked to lower intelligence levels, learning difficulties and impulsive/behavioural control issues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56941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Wallingford Trust Theme">
  <a:themeElements>
    <a:clrScheme name="Custom 4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2D1EFF"/>
      </a:hlink>
      <a:folHlink>
        <a:srgbClr val="A5A5A5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allingford School" id="{1F5A48F2-067F-E64B-81E9-545D9188E1FD}" vid="{5FE0E4AB-C73B-C841-8BA7-B3CAFFD3DC3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506e4013-1c0c-4111-9426-d4a345a2e8ca" xsi:nil="true"/>
    <lcf76f155ced4ddcb4097134ff3c332f xmlns="ad89ce95-d1b6-4d5e-b677-7cca411aa0d9">
      <Terms xmlns="http://schemas.microsoft.com/office/infopath/2007/PartnerControls"/>
    </lcf76f155ced4ddcb4097134ff3c332f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C13A59EB86685459DDDBAE59B64CC04" ma:contentTypeVersion="16" ma:contentTypeDescription="Create a new document." ma:contentTypeScope="" ma:versionID="6a38786f8e2aaf5b42fd041ecf443b31">
  <xsd:schema xmlns:xsd="http://www.w3.org/2001/XMLSchema" xmlns:xs="http://www.w3.org/2001/XMLSchema" xmlns:p="http://schemas.microsoft.com/office/2006/metadata/properties" xmlns:ns2="ad89ce95-d1b6-4d5e-b677-7cca411aa0d9" xmlns:ns3="506e4013-1c0c-4111-9426-d4a345a2e8ca" targetNamespace="http://schemas.microsoft.com/office/2006/metadata/properties" ma:root="true" ma:fieldsID="986066f503c7bf9b86526db2f960ee1c" ns2:_="" ns3:_="">
    <xsd:import namespace="ad89ce95-d1b6-4d5e-b677-7cca411aa0d9"/>
    <xsd:import namespace="506e4013-1c0c-4111-9426-d4a345a2e8c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d89ce95-d1b6-4d5e-b677-7cca411aa0d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17" nillable="true" ma:taxonomy="true" ma:internalName="lcf76f155ced4ddcb4097134ff3c332f" ma:taxonomyFieldName="MediaServiceImageTags" ma:displayName="Image Tags" ma:readOnly="false" ma:fieldId="{5cf76f15-5ced-4ddc-b409-7134ff3c332f}" ma:taxonomyMulti="true" ma:sspId="8ad0ac55-8370-45de-8d35-391d2d05344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20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1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06e4013-1c0c-4111-9426-d4a345a2e8ca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8" nillable="true" ma:displayName="Taxonomy Catch All Column" ma:hidden="true" ma:list="{2c15fa1e-c926-42ca-bfe6-b20ae44258bd}" ma:internalName="TaxCatchAll" ma:showField="CatchAllData" ma:web="506e4013-1c0c-4111-9426-d4a345a2e8c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8B915B7-7113-480F-8E5E-ABD570CB814B}">
  <ds:schemaRefs>
    <ds:schemaRef ds:uri="506e4013-1c0c-4111-9426-d4a345a2e8ca"/>
    <ds:schemaRef ds:uri="http://purl.org/dc/dcmitype/"/>
    <ds:schemaRef ds:uri="http://schemas.microsoft.com/office/2006/metadata/properties"/>
    <ds:schemaRef ds:uri="http://purl.org/dc/terms/"/>
    <ds:schemaRef ds:uri="http://purl.org/dc/elements/1.1/"/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ad89ce95-d1b6-4d5e-b677-7cca411aa0d9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86D59CC1-EEC4-4927-AC8D-772A723945A9}">
  <ds:schemaRefs>
    <ds:schemaRef ds:uri="506e4013-1c0c-4111-9426-d4a345a2e8ca"/>
    <ds:schemaRef ds:uri="ad89ce95-d1b6-4d5e-b677-7cca411aa0d9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9F3CA279-5655-44E2-A66F-1A4D5E8BE68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Wallingford Trust Theme</Template>
  <TotalTime>40</TotalTime>
  <Words>426</Words>
  <Application>Microsoft Office PowerPoint</Application>
  <PresentationFormat>Widescreen</PresentationFormat>
  <Paragraphs>29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Wallingford Trust Theme</vt:lpstr>
      <vt:lpstr>Biological Explanations of Criminality</vt:lpstr>
      <vt:lpstr>Three main explanations</vt:lpstr>
      <vt:lpstr>The Orbitofrontal Cortex (OFC)</vt:lpstr>
      <vt:lpstr>The Amygdala</vt:lpstr>
      <vt:lpstr>Brain injury example – Williams et al. (2010)</vt:lpstr>
      <vt:lpstr>Amygdala and aggression</vt:lpstr>
      <vt:lpstr>XYY Syndrome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Vernon Leigh</dc:creator>
  <cp:lastModifiedBy>Vernon Leigh</cp:lastModifiedBy>
  <cp:revision>2</cp:revision>
  <dcterms:created xsi:type="dcterms:W3CDTF">2025-01-01T10:25:16Z</dcterms:created>
  <dcterms:modified xsi:type="dcterms:W3CDTF">2025-01-07T14:30:07Z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0x010100EC13A59EB86685459DDDBAE59B64CC04</vt:lpwstr>
  </property>
  <property fmtid="{D5CDD505-2E9C-101B-9397-08002B2CF9AE}" pid="3" name="MediaServiceImageTags">
    <vt:lpwstr/>
  </property>
</Properties>
</file>