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315" r:id="rId6"/>
    <p:sldId id="313" r:id="rId7"/>
    <p:sldId id="316" r:id="rId8"/>
    <p:sldId id="317" r:id="rId9"/>
    <p:sldId id="318" r:id="rId10"/>
    <p:sldId id="31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256"/>
            <p14:sldId id="315"/>
            <p14:sldId id="313"/>
            <p14:sldId id="316"/>
            <p14:sldId id="317"/>
            <p14:sldId id="318"/>
            <p14:sldId id="31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CF77FC-D1B1-044A-8D63-F89BC80060FC}" v="76" dt="2024-09-25T10:58:42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/>
    <p:restoredTop sz="94632"/>
  </p:normalViewPr>
  <p:slideViewPr>
    <p:cSldViewPr snapToGrid="0">
      <p:cViewPr varScale="1">
        <p:scale>
          <a:sx n="102" d="100"/>
          <a:sy n="102" d="100"/>
        </p:scale>
        <p:origin x="216" y="2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1/9/2025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Crime and Personality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E3E53-4CAC-496D-AF83-934D8D6DE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78DF1AC3-6FEC-A98F-B91F-62E864D39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Eysenck’s Personality Theory</a:t>
            </a:r>
          </a:p>
        </p:txBody>
      </p:sp>
      <p:grpSp>
        <p:nvGrpSpPr>
          <p:cNvPr id="19" name="Google Shape;155;p29">
            <a:extLst>
              <a:ext uri="{FF2B5EF4-FFF2-40B4-BE49-F238E27FC236}">
                <a16:creationId xmlns:a16="http://schemas.microsoft.com/office/drawing/2014/main" id="{9FC3049D-47D2-CAF9-F087-C60306C0DDF8}"/>
              </a:ext>
            </a:extLst>
          </p:cNvPr>
          <p:cNvGrpSpPr/>
          <p:nvPr/>
        </p:nvGrpSpPr>
        <p:grpSpPr>
          <a:xfrm>
            <a:off x="491656" y="1884295"/>
            <a:ext cx="7399741" cy="3802521"/>
            <a:chOff x="0" y="0"/>
            <a:chExt cx="2147483646" cy="2147483647"/>
          </a:xfrm>
        </p:grpSpPr>
        <p:sp>
          <p:nvSpPr>
            <p:cNvPr id="20" name="Google Shape;156;p29">
              <a:extLst>
                <a:ext uri="{FF2B5EF4-FFF2-40B4-BE49-F238E27FC236}">
                  <a16:creationId xmlns:a16="http://schemas.microsoft.com/office/drawing/2014/main" id="{43EED3C5-DCE6-20F8-5D88-EAD361F242B5}"/>
                </a:ext>
              </a:extLst>
            </p:cNvPr>
            <p:cNvSpPr txBox="1"/>
            <p:nvPr/>
          </p:nvSpPr>
          <p:spPr>
            <a:xfrm>
              <a:off x="0" y="1772526194"/>
              <a:ext cx="924611351" cy="374957452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Calibri"/>
                <a:buNone/>
              </a:pPr>
              <a:r>
                <a:rPr lang="en-GB" sz="2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Biological</a:t>
              </a:r>
              <a:endParaRPr sz="2000"/>
            </a:p>
          </p:txBody>
        </p:sp>
        <p:sp>
          <p:nvSpPr>
            <p:cNvPr id="21" name="Google Shape;157;p29">
              <a:extLst>
                <a:ext uri="{FF2B5EF4-FFF2-40B4-BE49-F238E27FC236}">
                  <a16:creationId xmlns:a16="http://schemas.microsoft.com/office/drawing/2014/main" id="{EA83F0B3-A8BB-02D2-3FD0-05193DCA8BE1}"/>
                </a:ext>
              </a:extLst>
            </p:cNvPr>
            <p:cNvSpPr txBox="1"/>
            <p:nvPr/>
          </p:nvSpPr>
          <p:spPr>
            <a:xfrm>
              <a:off x="0" y="954437163"/>
              <a:ext cx="924611351" cy="374957452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Calibri"/>
                <a:buNone/>
              </a:pPr>
              <a:r>
                <a:rPr lang="en-GB" sz="2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Psychological</a:t>
              </a:r>
              <a:endParaRPr sz="2000"/>
            </a:p>
          </p:txBody>
        </p:sp>
        <p:sp>
          <p:nvSpPr>
            <p:cNvPr id="22" name="Google Shape;158;p29">
              <a:extLst>
                <a:ext uri="{FF2B5EF4-FFF2-40B4-BE49-F238E27FC236}">
                  <a16:creationId xmlns:a16="http://schemas.microsoft.com/office/drawing/2014/main" id="{64B5D497-125E-3D81-FDC3-EA1F8170EA60}"/>
                </a:ext>
              </a:extLst>
            </p:cNvPr>
            <p:cNvSpPr txBox="1"/>
            <p:nvPr/>
          </p:nvSpPr>
          <p:spPr>
            <a:xfrm>
              <a:off x="0" y="136348131"/>
              <a:ext cx="924611351" cy="374957452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Calibri"/>
                <a:buNone/>
              </a:pPr>
              <a:r>
                <a:rPr lang="en-GB" sz="2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Social</a:t>
              </a:r>
              <a:endParaRPr sz="2000"/>
            </a:p>
          </p:txBody>
        </p:sp>
        <p:sp>
          <p:nvSpPr>
            <p:cNvPr id="23" name="Google Shape;159;p29">
              <a:extLst>
                <a:ext uri="{FF2B5EF4-FFF2-40B4-BE49-F238E27FC236}">
                  <a16:creationId xmlns:a16="http://schemas.microsoft.com/office/drawing/2014/main" id="{B2B4C9AF-A687-37DF-5361-6780763F7500}"/>
                </a:ext>
              </a:extLst>
            </p:cNvPr>
            <p:cNvSpPr txBox="1"/>
            <p:nvPr/>
          </p:nvSpPr>
          <p:spPr>
            <a:xfrm>
              <a:off x="1043915681" y="1772526194"/>
              <a:ext cx="984263345" cy="3377717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GB" sz="24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Functioning of the nervous system</a:t>
              </a:r>
              <a:endParaRPr sz="2000" dirty="0"/>
            </a:p>
          </p:txBody>
        </p:sp>
        <p:sp>
          <p:nvSpPr>
            <p:cNvPr id="24" name="Google Shape;160;p29">
              <a:extLst>
                <a:ext uri="{FF2B5EF4-FFF2-40B4-BE49-F238E27FC236}">
                  <a16:creationId xmlns:a16="http://schemas.microsoft.com/office/drawing/2014/main" id="{74A9BCD8-8338-4E84-EDCB-6F21EE4FF1FF}"/>
                </a:ext>
              </a:extLst>
            </p:cNvPr>
            <p:cNvSpPr txBox="1"/>
            <p:nvPr/>
          </p:nvSpPr>
          <p:spPr>
            <a:xfrm>
              <a:off x="1043915681" y="954437163"/>
              <a:ext cx="984263345" cy="3377717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GB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Stable psychological traits</a:t>
              </a:r>
              <a:endParaRPr sz="2000"/>
            </a:p>
          </p:txBody>
        </p:sp>
        <p:sp>
          <p:nvSpPr>
            <p:cNvPr id="25" name="Google Shape;161;p29">
              <a:extLst>
                <a:ext uri="{FF2B5EF4-FFF2-40B4-BE49-F238E27FC236}">
                  <a16:creationId xmlns:a16="http://schemas.microsoft.com/office/drawing/2014/main" id="{A9845020-4F01-08FF-5DCF-EA2A790859F2}"/>
                </a:ext>
              </a:extLst>
            </p:cNvPr>
            <p:cNvSpPr txBox="1"/>
            <p:nvPr/>
          </p:nvSpPr>
          <p:spPr>
            <a:xfrm>
              <a:off x="1043915681" y="0"/>
              <a:ext cx="1103567965" cy="6314863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GB" sz="24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Responses to socialisation (reinforcement &amp; punishment)</a:t>
              </a:r>
              <a:endParaRPr sz="2000" dirty="0"/>
            </a:p>
          </p:txBody>
        </p:sp>
        <p:sp>
          <p:nvSpPr>
            <p:cNvPr id="26" name="Google Shape;162;p29">
              <a:extLst>
                <a:ext uri="{FF2B5EF4-FFF2-40B4-BE49-F238E27FC236}">
                  <a16:creationId xmlns:a16="http://schemas.microsoft.com/office/drawing/2014/main" id="{ABAE8F0B-49F9-BC86-56BD-A8A4392DDD9E}"/>
                </a:ext>
              </a:extLst>
            </p:cNvPr>
            <p:cNvSpPr/>
            <p:nvPr/>
          </p:nvSpPr>
          <p:spPr>
            <a:xfrm rot="10800000">
              <a:off x="328088202" y="1397568681"/>
              <a:ext cx="298261627" cy="306782845"/>
            </a:xfrm>
            <a:prstGeom prst="downArrow">
              <a:avLst>
                <a:gd name="adj1" fmla="val 10800"/>
                <a:gd name="adj2" fmla="val 50000"/>
              </a:avLst>
            </a:prstGeom>
            <a:solidFill>
              <a:schemeClr val="accent1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163;p29">
              <a:extLst>
                <a:ext uri="{FF2B5EF4-FFF2-40B4-BE49-F238E27FC236}">
                  <a16:creationId xmlns:a16="http://schemas.microsoft.com/office/drawing/2014/main" id="{E3C775C6-B6CD-A5C5-901D-AA2E9696B431}"/>
                </a:ext>
              </a:extLst>
            </p:cNvPr>
            <p:cNvSpPr/>
            <p:nvPr/>
          </p:nvSpPr>
          <p:spPr>
            <a:xfrm rot="10800000">
              <a:off x="328088202" y="579479770"/>
              <a:ext cx="298261627" cy="306782845"/>
            </a:xfrm>
            <a:prstGeom prst="downArrow">
              <a:avLst>
                <a:gd name="adj1" fmla="val 10800"/>
                <a:gd name="adj2" fmla="val 50000"/>
              </a:avLst>
            </a:prstGeom>
            <a:solidFill>
              <a:schemeClr val="accent1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165;p29">
            <a:extLst>
              <a:ext uri="{FF2B5EF4-FFF2-40B4-BE49-F238E27FC236}">
                <a16:creationId xmlns:a16="http://schemas.microsoft.com/office/drawing/2014/main" id="{489FC098-7BF8-8A61-E842-7E8357AD494A}"/>
              </a:ext>
            </a:extLst>
          </p:cNvPr>
          <p:cNvSpPr/>
          <p:nvPr/>
        </p:nvSpPr>
        <p:spPr>
          <a:xfrm rot="16200000">
            <a:off x="6387661" y="3341670"/>
            <a:ext cx="3829664" cy="1027743"/>
          </a:xfrm>
          <a:prstGeom prst="downArrow">
            <a:avLst>
              <a:gd name="adj1" fmla="val 10367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3906DAD-3286-5FAB-BD42-4FC01D551BB4}"/>
              </a:ext>
            </a:extLst>
          </p:cNvPr>
          <p:cNvSpPr txBox="1"/>
          <p:nvPr/>
        </p:nvSpPr>
        <p:spPr>
          <a:xfrm>
            <a:off x="9031265" y="2587206"/>
            <a:ext cx="297109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Possible criminal behaviour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9104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67FD-BB5A-08EA-5C2D-E80596FA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dimensions to personality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181D1-EAB6-D64D-D7D6-2FB661FA4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811"/>
            <a:ext cx="11036474" cy="4351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Extraversion – how much stimulation you need</a:t>
            </a:r>
          </a:p>
          <a:p>
            <a:r>
              <a:rPr lang="en-US" dirty="0">
                <a:solidFill>
                  <a:schemeClr val="bg1"/>
                </a:solidFill>
              </a:rPr>
              <a:t>Neuroticism – how emotionally unstable you are</a:t>
            </a:r>
          </a:p>
          <a:p>
            <a:r>
              <a:rPr lang="en-US" b="1" dirty="0">
                <a:solidFill>
                  <a:srgbClr val="0070C0"/>
                </a:solidFill>
              </a:rPr>
              <a:t>Psychoticism – how cold, uncaring, solitary, aggressive you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2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422D2-EEA4-B09E-7098-59DAB14600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9357E-20CF-22A6-70BF-AFC9CB85C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biological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0FDFB-6B96-A28E-3599-2040C2BB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811"/>
            <a:ext cx="1103647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 measures your central and autonomic arousal level.  The lower your arousal level is, the more stimulation you need from your environment – i.e. High Es need lots of external stimulation.</a:t>
            </a:r>
          </a:p>
          <a:p>
            <a:r>
              <a:rPr lang="en-US" dirty="0">
                <a:solidFill>
                  <a:schemeClr val="bg1"/>
                </a:solidFill>
              </a:rPr>
              <a:t>N measures how strongly your nervous system reacts to aversive stimuli.  The stronger your responses the more extreme your emotional changes.  High N-scorers find it difficult to learn socially acceptable </a:t>
            </a:r>
            <a:r>
              <a:rPr lang="en-US" dirty="0" err="1">
                <a:solidFill>
                  <a:schemeClr val="bg1"/>
                </a:solidFill>
              </a:rPr>
              <a:t>behaviour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819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0D162E-0714-9D35-C824-24B693FA1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341" y="286374"/>
            <a:ext cx="8879588" cy="573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33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E6826-209B-A6F4-9958-D0D66F65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2E43-C677-0BF1-AE78-DEF022AF0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107B2-F417-4CBF-86AE-53890B388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811"/>
            <a:ext cx="11036474" cy="4351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High E, N and P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 </a:t>
            </a:r>
            <a:r>
              <a:rPr lang="en-US" b="1" dirty="0">
                <a:solidFill>
                  <a:srgbClr val="0070C0"/>
                </a:solidFill>
              </a:rPr>
              <a:t>higher risk of offending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 </a:t>
            </a:r>
            <a:r>
              <a:rPr lang="en-US" b="1" dirty="0">
                <a:solidFill>
                  <a:srgbClr val="0070C0"/>
                </a:solidFill>
              </a:rPr>
              <a:t>difficult for them to learn to control their immature impulses.</a:t>
            </a:r>
          </a:p>
          <a:p>
            <a:r>
              <a:rPr lang="en-US" dirty="0">
                <a:solidFill>
                  <a:schemeClr val="bg1"/>
                </a:solidFill>
              </a:rPr>
              <a:t>EN - anti-social </a:t>
            </a:r>
            <a:r>
              <a:rPr lang="en-US" dirty="0" err="1">
                <a:solidFill>
                  <a:schemeClr val="bg1"/>
                </a:solidFill>
              </a:rPr>
              <a:t>behaviour</a:t>
            </a:r>
            <a:r>
              <a:rPr lang="en-US" dirty="0">
                <a:solidFill>
                  <a:schemeClr val="bg1"/>
                </a:solidFill>
              </a:rPr>
              <a:t>, stealing</a:t>
            </a:r>
          </a:p>
          <a:p>
            <a:r>
              <a:rPr lang="en-US" b="1" dirty="0">
                <a:solidFill>
                  <a:srgbClr val="0070C0"/>
                </a:solidFill>
              </a:rPr>
              <a:t>P – violence, aggression</a:t>
            </a:r>
          </a:p>
        </p:txBody>
      </p:sp>
    </p:spTree>
    <p:extLst>
      <p:ext uri="{BB962C8B-B14F-4D97-AF65-F5344CB8AC3E}">
        <p14:creationId xmlns:p14="http://schemas.microsoft.com/office/powerpoint/2010/main" val="263069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761BB2-DA51-0134-7605-DB934F7D6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111D1-0A80-CF2C-0FE1-51C4DDAD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of situational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857A9-762E-4125-D1A7-45ED64142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Complete the A4 evaluation sheet on situational variables</a:t>
            </a:r>
          </a:p>
        </p:txBody>
      </p:sp>
    </p:spTree>
    <p:extLst>
      <p:ext uri="{BB962C8B-B14F-4D97-AF65-F5344CB8AC3E}">
        <p14:creationId xmlns:p14="http://schemas.microsoft.com/office/powerpoint/2010/main" val="3326715114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D59CC1-EEC4-4927-AC8D-772A723945A9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506e4013-1c0c-4111-9426-d4a345a2e8ca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ad89ce95-d1b6-4d5e-b677-7cca411aa0d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11</TotalTime>
  <Words>179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Wallingford Trust Theme</vt:lpstr>
      <vt:lpstr>Crime and Personality</vt:lpstr>
      <vt:lpstr>Eysenck’s Personality Theory</vt:lpstr>
      <vt:lpstr>Three dimensions to personality</vt:lpstr>
      <vt:lpstr>The biological link</vt:lpstr>
      <vt:lpstr>PowerPoint Presentation</vt:lpstr>
      <vt:lpstr>Predictions</vt:lpstr>
      <vt:lpstr>Evaluation of situational variables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lastModifiedBy>Vernon Leigh</cp:lastModifiedBy>
  <cp:revision>2</cp:revision>
  <dcterms:created xsi:type="dcterms:W3CDTF">2025-01-01T11:29:01Z</dcterms:created>
  <dcterms:modified xsi:type="dcterms:W3CDTF">2025-01-09T11:43:42Z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