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315" r:id="rId5"/>
    <p:sldId id="278" r:id="rId6"/>
    <p:sldId id="262" r:id="rId7"/>
    <p:sldId id="277" r:id="rId8"/>
    <p:sldId id="263" r:id="rId9"/>
    <p:sldId id="268" r:id="rId10"/>
    <p:sldId id="266" r:id="rId11"/>
    <p:sldId id="322" r:id="rId12"/>
    <p:sldId id="269" r:id="rId13"/>
    <p:sldId id="325" r:id="rId14"/>
    <p:sldId id="267" r:id="rId15"/>
    <p:sldId id="279" r:id="rId16"/>
    <p:sldId id="319" r:id="rId17"/>
    <p:sldId id="270" r:id="rId18"/>
    <p:sldId id="323" r:id="rId19"/>
    <p:sldId id="326" r:id="rId20"/>
    <p:sldId id="327" r:id="rId21"/>
    <p:sldId id="328" r:id="rId22"/>
    <p:sldId id="330" r:id="rId23"/>
    <p:sldId id="329" r:id="rId24"/>
    <p:sldId id="331" r:id="rId25"/>
    <p:sldId id="259" r:id="rId26"/>
    <p:sldId id="261"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556631-BAE7-4165-B80F-235F5992E2C3}">
          <p14:sldIdLst>
            <p14:sldId id="315"/>
            <p14:sldId id="278"/>
            <p14:sldId id="262"/>
            <p14:sldId id="277"/>
            <p14:sldId id="263"/>
            <p14:sldId id="268"/>
            <p14:sldId id="266"/>
            <p14:sldId id="322"/>
            <p14:sldId id="269"/>
            <p14:sldId id="325"/>
            <p14:sldId id="267"/>
            <p14:sldId id="279"/>
            <p14:sldId id="319"/>
            <p14:sldId id="270"/>
            <p14:sldId id="323"/>
            <p14:sldId id="326"/>
            <p14:sldId id="327"/>
            <p14:sldId id="328"/>
            <p14:sldId id="330"/>
            <p14:sldId id="329"/>
            <p14:sldId id="331"/>
            <p14:sldId id="259"/>
            <p14:sldId id="261"/>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F"/>
    <a:srgbClr val="E6EEFF"/>
    <a:srgbClr val="282E3C"/>
    <a:srgbClr val="3D465A"/>
    <a:srgbClr val="FEE9A4"/>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51936-624F-9248-9A56-26B37F71A064}" v="888" dt="2025-01-12T14:26:26.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74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Leigh" userId="918c6f39-c291-430c-ba7b-2773449ea29a" providerId="ADAL" clId="{B8E51936-624F-9248-9A56-26B37F71A064}"/>
    <pc:docChg chg="undo custSel addSld delSld modSld sldOrd modSection">
      <pc:chgData name="Vernon Leigh" userId="918c6f39-c291-430c-ba7b-2773449ea29a" providerId="ADAL" clId="{B8E51936-624F-9248-9A56-26B37F71A064}" dt="2025-01-12T14:26:26.349" v="1061"/>
      <pc:docMkLst>
        <pc:docMk/>
      </pc:docMkLst>
      <pc:sldChg chg="modSp del mod">
        <pc:chgData name="Vernon Leigh" userId="918c6f39-c291-430c-ba7b-2773449ea29a" providerId="ADAL" clId="{B8E51936-624F-9248-9A56-26B37F71A064}" dt="2025-01-12T13:48:21.958" v="2" actId="2696"/>
        <pc:sldMkLst>
          <pc:docMk/>
          <pc:sldMk cId="3368585069" sldId="256"/>
        </pc:sldMkLst>
        <pc:spChg chg="mod">
          <ac:chgData name="Vernon Leigh" userId="918c6f39-c291-430c-ba7b-2773449ea29a" providerId="ADAL" clId="{B8E51936-624F-9248-9A56-26B37F71A064}" dt="2025-01-12T13:48:13.597" v="1" actId="20577"/>
          <ac:spMkLst>
            <pc:docMk/>
            <pc:sldMk cId="3368585069" sldId="256"/>
            <ac:spMk id="2" creationId="{00000000-0000-0000-0000-000000000000}"/>
          </ac:spMkLst>
        </pc:spChg>
      </pc:sldChg>
      <pc:sldChg chg="modSp">
        <pc:chgData name="Vernon Leigh" userId="918c6f39-c291-430c-ba7b-2773449ea29a" providerId="ADAL" clId="{B8E51936-624F-9248-9A56-26B37F71A064}" dt="2025-01-12T14:17:53.588" v="595" actId="20577"/>
        <pc:sldMkLst>
          <pc:docMk/>
          <pc:sldMk cId="1510543812" sldId="259"/>
        </pc:sldMkLst>
        <pc:spChg chg="mod">
          <ac:chgData name="Vernon Leigh" userId="918c6f39-c291-430c-ba7b-2773449ea29a" providerId="ADAL" clId="{B8E51936-624F-9248-9A56-26B37F71A064}" dt="2025-01-12T14:17:53.588" v="595" actId="20577"/>
          <ac:spMkLst>
            <pc:docMk/>
            <pc:sldMk cId="1510543812" sldId="259"/>
            <ac:spMk id="3" creationId="{00000000-0000-0000-0000-000000000000}"/>
          </ac:spMkLst>
        </pc:spChg>
      </pc:sldChg>
      <pc:sldChg chg="modSp">
        <pc:chgData name="Vernon Leigh" userId="918c6f39-c291-430c-ba7b-2773449ea29a" providerId="ADAL" clId="{B8E51936-624F-9248-9A56-26B37F71A064}" dt="2025-01-12T14:18:02.031" v="599" actId="20577"/>
        <pc:sldMkLst>
          <pc:docMk/>
          <pc:sldMk cId="1222056404" sldId="261"/>
        </pc:sldMkLst>
        <pc:spChg chg="mod">
          <ac:chgData name="Vernon Leigh" userId="918c6f39-c291-430c-ba7b-2773449ea29a" providerId="ADAL" clId="{B8E51936-624F-9248-9A56-26B37F71A064}" dt="2025-01-12T14:18:02.031" v="599" actId="20577"/>
          <ac:spMkLst>
            <pc:docMk/>
            <pc:sldMk cId="1222056404" sldId="261"/>
            <ac:spMk id="3" creationId="{00000000-0000-0000-0000-000000000000}"/>
          </ac:spMkLst>
        </pc:spChg>
      </pc:sldChg>
      <pc:sldChg chg="ord">
        <pc:chgData name="Vernon Leigh" userId="918c6f39-c291-430c-ba7b-2773449ea29a" providerId="ADAL" clId="{B8E51936-624F-9248-9A56-26B37F71A064}" dt="2025-01-12T13:55:17.393" v="5" actId="20578"/>
        <pc:sldMkLst>
          <pc:docMk/>
          <pc:sldMk cId="3300008742" sldId="262"/>
        </pc:sldMkLst>
      </pc:sldChg>
      <pc:sldChg chg="modSp del mod">
        <pc:chgData name="Vernon Leigh" userId="918c6f39-c291-430c-ba7b-2773449ea29a" providerId="ADAL" clId="{B8E51936-624F-9248-9A56-26B37F71A064}" dt="2025-01-12T14:07:39.177" v="295" actId="2696"/>
        <pc:sldMkLst>
          <pc:docMk/>
          <pc:sldMk cId="583682603" sldId="264"/>
        </pc:sldMkLst>
        <pc:spChg chg="mod">
          <ac:chgData name="Vernon Leigh" userId="918c6f39-c291-430c-ba7b-2773449ea29a" providerId="ADAL" clId="{B8E51936-624F-9248-9A56-26B37F71A064}" dt="2025-01-12T14:05:48.367" v="261"/>
          <ac:spMkLst>
            <pc:docMk/>
            <pc:sldMk cId="583682603" sldId="264"/>
            <ac:spMk id="136" creationId="{00000000-0000-0000-0000-000000000000}"/>
          </ac:spMkLst>
        </pc:spChg>
      </pc:sldChg>
      <pc:sldChg chg="addSp modSp mod modAnim modNotesTx">
        <pc:chgData name="Vernon Leigh" userId="918c6f39-c291-430c-ba7b-2773449ea29a" providerId="ADAL" clId="{B8E51936-624F-9248-9A56-26B37F71A064}" dt="2025-01-12T14:13:27.333" v="532" actId="20577"/>
        <pc:sldMkLst>
          <pc:docMk/>
          <pc:sldMk cId="446641982" sldId="266"/>
        </pc:sldMkLst>
        <pc:spChg chg="add mod">
          <ac:chgData name="Vernon Leigh" userId="918c6f39-c291-430c-ba7b-2773449ea29a" providerId="ADAL" clId="{B8E51936-624F-9248-9A56-26B37F71A064}" dt="2025-01-12T14:12:02.605" v="462" actId="114"/>
          <ac:spMkLst>
            <pc:docMk/>
            <pc:sldMk cId="446641982" sldId="266"/>
            <ac:spMk id="2" creationId="{C78D7753-8A13-F66D-F5E9-F28217817AE9}"/>
          </ac:spMkLst>
        </pc:spChg>
        <pc:spChg chg="mod">
          <ac:chgData name="Vernon Leigh" userId="918c6f39-c291-430c-ba7b-2773449ea29a" providerId="ADAL" clId="{B8E51936-624F-9248-9A56-26B37F71A064}" dt="2025-01-12T14:05:24.958" v="258" actId="20577"/>
          <ac:spMkLst>
            <pc:docMk/>
            <pc:sldMk cId="446641982" sldId="266"/>
            <ac:spMk id="3" creationId="{F0A1F98B-E10D-89E0-4B5F-BD00F5687949}"/>
          </ac:spMkLst>
        </pc:spChg>
        <pc:spChg chg="add mod">
          <ac:chgData name="Vernon Leigh" userId="918c6f39-c291-430c-ba7b-2773449ea29a" providerId="ADAL" clId="{B8E51936-624F-9248-9A56-26B37F71A064}" dt="2025-01-12T14:11:53.379" v="458" actId="1076"/>
          <ac:spMkLst>
            <pc:docMk/>
            <pc:sldMk cId="446641982" sldId="266"/>
            <ac:spMk id="4" creationId="{09632E50-67B9-14F6-87E2-1F5562EDF952}"/>
          </ac:spMkLst>
        </pc:spChg>
        <pc:spChg chg="mod">
          <ac:chgData name="Vernon Leigh" userId="918c6f39-c291-430c-ba7b-2773449ea29a" providerId="ADAL" clId="{B8E51936-624F-9248-9A56-26B37F71A064}" dt="2025-01-12T14:12:21.998" v="463" actId="255"/>
          <ac:spMkLst>
            <pc:docMk/>
            <pc:sldMk cId="446641982" sldId="266"/>
            <ac:spMk id="159" creationId="{00000000-0000-0000-0000-000000000000}"/>
          </ac:spMkLst>
        </pc:spChg>
        <pc:spChg chg="mod">
          <ac:chgData name="Vernon Leigh" userId="918c6f39-c291-430c-ba7b-2773449ea29a" providerId="ADAL" clId="{B8E51936-624F-9248-9A56-26B37F71A064}" dt="2025-01-12T14:11:06.569" v="398" actId="1076"/>
          <ac:spMkLst>
            <pc:docMk/>
            <pc:sldMk cId="446641982" sldId="266"/>
            <ac:spMk id="160" creationId="{00000000-0000-0000-0000-000000000000}"/>
          </ac:spMkLst>
        </pc:spChg>
        <pc:spChg chg="mod">
          <ac:chgData name="Vernon Leigh" userId="918c6f39-c291-430c-ba7b-2773449ea29a" providerId="ADAL" clId="{B8E51936-624F-9248-9A56-26B37F71A064}" dt="2025-01-12T14:12:21.998" v="463" actId="255"/>
          <ac:spMkLst>
            <pc:docMk/>
            <pc:sldMk cId="446641982" sldId="266"/>
            <ac:spMk id="161" creationId="{00000000-0000-0000-0000-000000000000}"/>
          </ac:spMkLst>
        </pc:spChg>
        <pc:spChg chg="mod">
          <ac:chgData name="Vernon Leigh" userId="918c6f39-c291-430c-ba7b-2773449ea29a" providerId="ADAL" clId="{B8E51936-624F-9248-9A56-26B37F71A064}" dt="2025-01-12T14:11:06.569" v="398" actId="1076"/>
          <ac:spMkLst>
            <pc:docMk/>
            <pc:sldMk cId="446641982" sldId="266"/>
            <ac:spMk id="162" creationId="{00000000-0000-0000-0000-000000000000}"/>
          </ac:spMkLst>
        </pc:spChg>
        <pc:spChg chg="mod">
          <ac:chgData name="Vernon Leigh" userId="918c6f39-c291-430c-ba7b-2773449ea29a" providerId="ADAL" clId="{B8E51936-624F-9248-9A56-26B37F71A064}" dt="2025-01-12T14:11:06.569" v="398" actId="1076"/>
          <ac:spMkLst>
            <pc:docMk/>
            <pc:sldMk cId="446641982" sldId="266"/>
            <ac:spMk id="163" creationId="{00000000-0000-0000-0000-000000000000}"/>
          </ac:spMkLst>
        </pc:spChg>
        <pc:spChg chg="mod">
          <ac:chgData name="Vernon Leigh" userId="918c6f39-c291-430c-ba7b-2773449ea29a" providerId="ADAL" clId="{B8E51936-624F-9248-9A56-26B37F71A064}" dt="2025-01-12T14:12:21.998" v="463" actId="255"/>
          <ac:spMkLst>
            <pc:docMk/>
            <pc:sldMk cId="446641982" sldId="266"/>
            <ac:spMk id="164" creationId="{00000000-0000-0000-0000-000000000000}"/>
          </ac:spMkLst>
        </pc:spChg>
        <pc:spChg chg="mod">
          <ac:chgData name="Vernon Leigh" userId="918c6f39-c291-430c-ba7b-2773449ea29a" providerId="ADAL" clId="{B8E51936-624F-9248-9A56-26B37F71A064}" dt="2025-01-12T14:11:06.569" v="398" actId="1076"/>
          <ac:spMkLst>
            <pc:docMk/>
            <pc:sldMk cId="446641982" sldId="266"/>
            <ac:spMk id="165" creationId="{00000000-0000-0000-0000-000000000000}"/>
          </ac:spMkLst>
        </pc:spChg>
        <pc:spChg chg="mod">
          <ac:chgData name="Vernon Leigh" userId="918c6f39-c291-430c-ba7b-2773449ea29a" providerId="ADAL" clId="{B8E51936-624F-9248-9A56-26B37F71A064}" dt="2025-01-12T14:12:21.998" v="463" actId="255"/>
          <ac:spMkLst>
            <pc:docMk/>
            <pc:sldMk cId="446641982" sldId="266"/>
            <ac:spMk id="166" creationId="{00000000-0000-0000-0000-000000000000}"/>
          </ac:spMkLst>
        </pc:spChg>
      </pc:sldChg>
      <pc:sldChg chg="modSp">
        <pc:chgData name="Vernon Leigh" userId="918c6f39-c291-430c-ba7b-2773449ea29a" providerId="ADAL" clId="{B8E51936-624F-9248-9A56-26B37F71A064}" dt="2025-01-12T14:17:22.385" v="594" actId="20577"/>
        <pc:sldMkLst>
          <pc:docMk/>
          <pc:sldMk cId="4136286445" sldId="267"/>
        </pc:sldMkLst>
        <pc:spChg chg="mod">
          <ac:chgData name="Vernon Leigh" userId="918c6f39-c291-430c-ba7b-2773449ea29a" providerId="ADAL" clId="{B8E51936-624F-9248-9A56-26B37F71A064}" dt="2025-01-12T14:17:06.815" v="587" actId="20577"/>
          <ac:spMkLst>
            <pc:docMk/>
            <pc:sldMk cId="4136286445" sldId="267"/>
            <ac:spMk id="179" creationId="{00000000-0000-0000-0000-000000000000}"/>
          </ac:spMkLst>
        </pc:spChg>
        <pc:spChg chg="mod">
          <ac:chgData name="Vernon Leigh" userId="918c6f39-c291-430c-ba7b-2773449ea29a" providerId="ADAL" clId="{B8E51936-624F-9248-9A56-26B37F71A064}" dt="2025-01-12T14:16:55.278" v="582" actId="20577"/>
          <ac:spMkLst>
            <pc:docMk/>
            <pc:sldMk cId="4136286445" sldId="267"/>
            <ac:spMk id="180" creationId="{00000000-0000-0000-0000-000000000000}"/>
          </ac:spMkLst>
        </pc:spChg>
        <pc:spChg chg="mod">
          <ac:chgData name="Vernon Leigh" userId="918c6f39-c291-430c-ba7b-2773449ea29a" providerId="ADAL" clId="{B8E51936-624F-9248-9A56-26B37F71A064}" dt="2025-01-12T14:17:17.089" v="592" actId="20577"/>
          <ac:spMkLst>
            <pc:docMk/>
            <pc:sldMk cId="4136286445" sldId="267"/>
            <ac:spMk id="181" creationId="{00000000-0000-0000-0000-000000000000}"/>
          </ac:spMkLst>
        </pc:spChg>
        <pc:spChg chg="mod">
          <ac:chgData name="Vernon Leigh" userId="918c6f39-c291-430c-ba7b-2773449ea29a" providerId="ADAL" clId="{B8E51936-624F-9248-9A56-26B37F71A064}" dt="2025-01-12T14:17:22.385" v="594" actId="20577"/>
          <ac:spMkLst>
            <pc:docMk/>
            <pc:sldMk cId="4136286445" sldId="267"/>
            <ac:spMk id="182" creationId="{00000000-0000-0000-0000-000000000000}"/>
          </ac:spMkLst>
        </pc:spChg>
        <pc:spChg chg="mod">
          <ac:chgData name="Vernon Leigh" userId="918c6f39-c291-430c-ba7b-2773449ea29a" providerId="ADAL" clId="{B8E51936-624F-9248-9A56-26B37F71A064}" dt="2025-01-12T14:16:48.695" v="579" actId="20577"/>
          <ac:spMkLst>
            <pc:docMk/>
            <pc:sldMk cId="4136286445" sldId="267"/>
            <ac:spMk id="183" creationId="{00000000-0000-0000-0000-000000000000}"/>
          </ac:spMkLst>
        </pc:spChg>
      </pc:sldChg>
      <pc:sldChg chg="modSp mod modAnim">
        <pc:chgData name="Vernon Leigh" userId="918c6f39-c291-430c-ba7b-2773449ea29a" providerId="ADAL" clId="{B8E51936-624F-9248-9A56-26B37F71A064}" dt="2025-01-12T14:07:15.534" v="294" actId="20577"/>
        <pc:sldMkLst>
          <pc:docMk/>
          <pc:sldMk cId="3509973438" sldId="268"/>
        </pc:sldMkLst>
        <pc:spChg chg="mod">
          <ac:chgData name="Vernon Leigh" userId="918c6f39-c291-430c-ba7b-2773449ea29a" providerId="ADAL" clId="{B8E51936-624F-9248-9A56-26B37F71A064}" dt="2025-01-12T14:07:15.534" v="294" actId="20577"/>
          <ac:spMkLst>
            <pc:docMk/>
            <pc:sldMk cId="3509973438" sldId="268"/>
            <ac:spMk id="91" creationId="{00000000-0000-0000-0000-000000000000}"/>
          </ac:spMkLst>
        </pc:spChg>
      </pc:sldChg>
      <pc:sldChg chg="del">
        <pc:chgData name="Vernon Leigh" userId="918c6f39-c291-430c-ba7b-2773449ea29a" providerId="ADAL" clId="{B8E51936-624F-9248-9A56-26B37F71A064}" dt="2025-01-12T14:19:23.704" v="600" actId="2696"/>
        <pc:sldMkLst>
          <pc:docMk/>
          <pc:sldMk cId="1880457628" sldId="269"/>
        </pc:sldMkLst>
      </pc:sldChg>
      <pc:sldChg chg="modSp add mod">
        <pc:chgData name="Vernon Leigh" userId="918c6f39-c291-430c-ba7b-2773449ea29a" providerId="ADAL" clId="{B8E51936-624F-9248-9A56-26B37F71A064}" dt="2025-01-12T14:19:31.101" v="612" actId="20577"/>
        <pc:sldMkLst>
          <pc:docMk/>
          <pc:sldMk cId="2410612986" sldId="269"/>
        </pc:sldMkLst>
        <pc:spChg chg="mod">
          <ac:chgData name="Vernon Leigh" userId="918c6f39-c291-430c-ba7b-2773449ea29a" providerId="ADAL" clId="{B8E51936-624F-9248-9A56-26B37F71A064}" dt="2025-01-12T14:19:31.101" v="612" actId="20577"/>
          <ac:spMkLst>
            <pc:docMk/>
            <pc:sldMk cId="2410612986" sldId="269"/>
            <ac:spMk id="2" creationId="{D2AB51B6-97AD-AB58-B68A-49773FBAB5B0}"/>
          </ac:spMkLst>
        </pc:spChg>
      </pc:sldChg>
      <pc:sldChg chg="modSp mod">
        <pc:chgData name="Vernon Leigh" userId="918c6f39-c291-430c-ba7b-2773449ea29a" providerId="ADAL" clId="{B8E51936-624F-9248-9A56-26B37F71A064}" dt="2025-01-12T14:22:23.714" v="627" actId="27636"/>
        <pc:sldMkLst>
          <pc:docMk/>
          <pc:sldMk cId="1419866524" sldId="270"/>
        </pc:sldMkLst>
        <pc:spChg chg="mod">
          <ac:chgData name="Vernon Leigh" userId="918c6f39-c291-430c-ba7b-2773449ea29a" providerId="ADAL" clId="{B8E51936-624F-9248-9A56-26B37F71A064}" dt="2025-01-12T14:21:50.346" v="625" actId="20577"/>
          <ac:spMkLst>
            <pc:docMk/>
            <pc:sldMk cId="1419866524" sldId="270"/>
            <ac:spMk id="2" creationId="{2796F793-C9EF-BA3F-137B-203B2F8D83C0}"/>
          </ac:spMkLst>
        </pc:spChg>
        <pc:spChg chg="mod">
          <ac:chgData name="Vernon Leigh" userId="918c6f39-c291-430c-ba7b-2773449ea29a" providerId="ADAL" clId="{B8E51936-624F-9248-9A56-26B37F71A064}" dt="2025-01-12T14:22:23.714" v="627" actId="27636"/>
          <ac:spMkLst>
            <pc:docMk/>
            <pc:sldMk cId="1419866524" sldId="270"/>
            <ac:spMk id="103" creationId="{00000000-0000-0000-0000-000000000000}"/>
          </ac:spMkLst>
        </pc:spChg>
      </pc:sldChg>
      <pc:sldChg chg="modNotesTx">
        <pc:chgData name="Vernon Leigh" userId="918c6f39-c291-430c-ba7b-2773449ea29a" providerId="ADAL" clId="{B8E51936-624F-9248-9A56-26B37F71A064}" dt="2025-01-12T14:15:37.279" v="541" actId="20577"/>
        <pc:sldMkLst>
          <pc:docMk/>
          <pc:sldMk cId="3366296186" sldId="274"/>
        </pc:sldMkLst>
      </pc:sldChg>
      <pc:sldChg chg="modNotesTx">
        <pc:chgData name="Vernon Leigh" userId="918c6f39-c291-430c-ba7b-2773449ea29a" providerId="ADAL" clId="{B8E51936-624F-9248-9A56-26B37F71A064}" dt="2025-01-12T14:16:30.032" v="576" actId="20577"/>
        <pc:sldMkLst>
          <pc:docMk/>
          <pc:sldMk cId="109940089" sldId="276"/>
        </pc:sldMkLst>
      </pc:sldChg>
      <pc:sldChg chg="del">
        <pc:chgData name="Vernon Leigh" userId="918c6f39-c291-430c-ba7b-2773449ea29a" providerId="ADAL" clId="{B8E51936-624F-9248-9A56-26B37F71A064}" dt="2025-01-12T13:48:22.726" v="3" actId="2696"/>
        <pc:sldMkLst>
          <pc:docMk/>
          <pc:sldMk cId="1192327988" sldId="313"/>
        </pc:sldMkLst>
      </pc:sldChg>
      <pc:sldChg chg="del">
        <pc:chgData name="Vernon Leigh" userId="918c6f39-c291-430c-ba7b-2773449ea29a" providerId="ADAL" clId="{B8E51936-624F-9248-9A56-26B37F71A064}" dt="2025-01-12T13:48:23.372" v="4" actId="2696"/>
        <pc:sldMkLst>
          <pc:docMk/>
          <pc:sldMk cId="3326715114" sldId="314"/>
        </pc:sldMkLst>
      </pc:sldChg>
      <pc:sldChg chg="ord">
        <pc:chgData name="Vernon Leigh" userId="918c6f39-c291-430c-ba7b-2773449ea29a" providerId="ADAL" clId="{B8E51936-624F-9248-9A56-26B37F71A064}" dt="2025-01-12T13:55:29.796" v="6" actId="20578"/>
        <pc:sldMkLst>
          <pc:docMk/>
          <pc:sldMk cId="1434190905" sldId="316"/>
        </pc:sldMkLst>
      </pc:sldChg>
      <pc:sldChg chg="ord">
        <pc:chgData name="Vernon Leigh" userId="918c6f39-c291-430c-ba7b-2773449ea29a" providerId="ADAL" clId="{B8E51936-624F-9248-9A56-26B37F71A064}" dt="2025-01-12T13:55:29.796" v="6" actId="20578"/>
        <pc:sldMkLst>
          <pc:docMk/>
          <pc:sldMk cId="3276921755" sldId="317"/>
        </pc:sldMkLst>
      </pc:sldChg>
      <pc:sldChg chg="ord">
        <pc:chgData name="Vernon Leigh" userId="918c6f39-c291-430c-ba7b-2773449ea29a" providerId="ADAL" clId="{B8E51936-624F-9248-9A56-26B37F71A064}" dt="2025-01-12T13:55:29.796" v="6" actId="20578"/>
        <pc:sldMkLst>
          <pc:docMk/>
          <pc:sldMk cId="3966372348" sldId="318"/>
        </pc:sldMkLst>
      </pc:sldChg>
      <pc:sldChg chg="add del">
        <pc:chgData name="Vernon Leigh" userId="918c6f39-c291-430c-ba7b-2773449ea29a" providerId="ADAL" clId="{B8E51936-624F-9248-9A56-26B37F71A064}" dt="2025-01-12T14:10:53.886" v="397" actId="2696"/>
        <pc:sldMkLst>
          <pc:docMk/>
          <pc:sldMk cId="4153393401" sldId="321"/>
        </pc:sldMkLst>
      </pc:sldChg>
      <pc:sldChg chg="addSp delSp modSp add mod delAnim modAnim">
        <pc:chgData name="Vernon Leigh" userId="918c6f39-c291-430c-ba7b-2773449ea29a" providerId="ADAL" clId="{B8E51936-624F-9248-9A56-26B37F71A064}" dt="2025-01-12T14:13:11.877" v="497" actId="1076"/>
        <pc:sldMkLst>
          <pc:docMk/>
          <pc:sldMk cId="2515465093" sldId="322"/>
        </pc:sldMkLst>
        <pc:spChg chg="add mod">
          <ac:chgData name="Vernon Leigh" userId="918c6f39-c291-430c-ba7b-2773449ea29a" providerId="ADAL" clId="{B8E51936-624F-9248-9A56-26B37F71A064}" dt="2025-01-12T14:12:48.493" v="468" actId="255"/>
          <ac:spMkLst>
            <pc:docMk/>
            <pc:sldMk cId="2515465093" sldId="322"/>
            <ac:spMk id="2" creationId="{EE8952B6-6BC5-34AE-00F5-CB63EFDEA486}"/>
          </ac:spMkLst>
        </pc:spChg>
        <pc:spChg chg="mod">
          <ac:chgData name="Vernon Leigh" userId="918c6f39-c291-430c-ba7b-2773449ea29a" providerId="ADAL" clId="{B8E51936-624F-9248-9A56-26B37F71A064}" dt="2025-01-12T14:10:05.116" v="387" actId="20577"/>
          <ac:spMkLst>
            <pc:docMk/>
            <pc:sldMk cId="2515465093" sldId="322"/>
            <ac:spMk id="3" creationId="{DF9403BE-D818-F6D0-0346-2B01960743E0}"/>
          </ac:spMkLst>
        </pc:spChg>
        <pc:spChg chg="add mod">
          <ac:chgData name="Vernon Leigh" userId="918c6f39-c291-430c-ba7b-2773449ea29a" providerId="ADAL" clId="{B8E51936-624F-9248-9A56-26B37F71A064}" dt="2025-01-12T14:12:48.493" v="468" actId="255"/>
          <ac:spMkLst>
            <pc:docMk/>
            <pc:sldMk cId="2515465093" sldId="322"/>
            <ac:spMk id="4" creationId="{26FA3676-07B7-DD75-3368-98DD0B23C1D9}"/>
          </ac:spMkLst>
        </pc:spChg>
        <pc:spChg chg="add mod">
          <ac:chgData name="Vernon Leigh" userId="918c6f39-c291-430c-ba7b-2773449ea29a" providerId="ADAL" clId="{B8E51936-624F-9248-9A56-26B37F71A064}" dt="2025-01-12T14:12:48.493" v="468" actId="255"/>
          <ac:spMkLst>
            <pc:docMk/>
            <pc:sldMk cId="2515465093" sldId="322"/>
            <ac:spMk id="5" creationId="{6843EC3C-1EB2-F038-DFEE-D3F3EB71AF87}"/>
          </ac:spMkLst>
        </pc:spChg>
        <pc:spChg chg="add mod">
          <ac:chgData name="Vernon Leigh" userId="918c6f39-c291-430c-ba7b-2773449ea29a" providerId="ADAL" clId="{B8E51936-624F-9248-9A56-26B37F71A064}" dt="2025-01-12T14:13:11.877" v="497" actId="1076"/>
          <ac:spMkLst>
            <pc:docMk/>
            <pc:sldMk cId="2515465093" sldId="322"/>
            <ac:spMk id="6" creationId="{08BD7F49-41C7-F2BD-5E47-16DEA091BBD8}"/>
          </ac:spMkLst>
        </pc:spChg>
        <pc:spChg chg="add mod">
          <ac:chgData name="Vernon Leigh" userId="918c6f39-c291-430c-ba7b-2773449ea29a" providerId="ADAL" clId="{B8E51936-624F-9248-9A56-26B37F71A064}" dt="2025-01-12T14:12:34.792" v="464"/>
          <ac:spMkLst>
            <pc:docMk/>
            <pc:sldMk cId="2515465093" sldId="322"/>
            <ac:spMk id="7" creationId="{CE2F1781-7D08-0651-8178-6483E400F95B}"/>
          </ac:spMkLst>
        </pc:spChg>
        <pc:spChg chg="add mod">
          <ac:chgData name="Vernon Leigh" userId="918c6f39-c291-430c-ba7b-2773449ea29a" providerId="ADAL" clId="{B8E51936-624F-9248-9A56-26B37F71A064}" dt="2025-01-12T14:13:00.078" v="494" actId="20577"/>
          <ac:spMkLst>
            <pc:docMk/>
            <pc:sldMk cId="2515465093" sldId="322"/>
            <ac:spMk id="8" creationId="{932283E7-9245-6C26-7316-88D55004327E}"/>
          </ac:spMkLst>
        </pc:spChg>
        <pc:spChg chg="mod">
          <ac:chgData name="Vernon Leigh" userId="918c6f39-c291-430c-ba7b-2773449ea29a" providerId="ADAL" clId="{B8E51936-624F-9248-9A56-26B37F71A064}" dt="2025-01-12T14:12:48.493" v="468" actId="255"/>
          <ac:spMkLst>
            <pc:docMk/>
            <pc:sldMk cId="2515465093" sldId="322"/>
            <ac:spMk id="159" creationId="{C1EDBAA4-70D1-E946-1F36-081F26EF10AD}"/>
          </ac:spMkLst>
        </pc:spChg>
        <pc:spChg chg="del mod">
          <ac:chgData name="Vernon Leigh" userId="918c6f39-c291-430c-ba7b-2773449ea29a" providerId="ADAL" clId="{B8E51936-624F-9248-9A56-26B37F71A064}" dt="2025-01-12T14:10:26.055" v="389" actId="478"/>
          <ac:spMkLst>
            <pc:docMk/>
            <pc:sldMk cId="2515465093" sldId="322"/>
            <ac:spMk id="160" creationId="{28C3B2BF-DADA-CBAC-8A14-555A3B38C4A2}"/>
          </ac:spMkLst>
        </pc:spChg>
        <pc:spChg chg="mod">
          <ac:chgData name="Vernon Leigh" userId="918c6f39-c291-430c-ba7b-2773449ea29a" providerId="ADAL" clId="{B8E51936-624F-9248-9A56-26B37F71A064}" dt="2025-01-12T14:12:48.493" v="468" actId="255"/>
          <ac:spMkLst>
            <pc:docMk/>
            <pc:sldMk cId="2515465093" sldId="322"/>
            <ac:spMk id="161" creationId="{0E112A6F-00D0-B2B1-9C6E-29624915D96E}"/>
          </ac:spMkLst>
        </pc:spChg>
        <pc:spChg chg="del">
          <ac:chgData name="Vernon Leigh" userId="918c6f39-c291-430c-ba7b-2773449ea29a" providerId="ADAL" clId="{B8E51936-624F-9248-9A56-26B37F71A064}" dt="2025-01-12T14:10:26.055" v="389" actId="478"/>
          <ac:spMkLst>
            <pc:docMk/>
            <pc:sldMk cId="2515465093" sldId="322"/>
            <ac:spMk id="162" creationId="{17E501D5-D986-0A02-CE02-2D09AD64519E}"/>
          </ac:spMkLst>
        </pc:spChg>
        <pc:spChg chg="del mod">
          <ac:chgData name="Vernon Leigh" userId="918c6f39-c291-430c-ba7b-2773449ea29a" providerId="ADAL" clId="{B8E51936-624F-9248-9A56-26B37F71A064}" dt="2025-01-12T14:10:26.055" v="389" actId="478"/>
          <ac:spMkLst>
            <pc:docMk/>
            <pc:sldMk cId="2515465093" sldId="322"/>
            <ac:spMk id="163" creationId="{6A5946D7-CC27-8167-EB19-DE9857B94DD4}"/>
          </ac:spMkLst>
        </pc:spChg>
        <pc:spChg chg="mod">
          <ac:chgData name="Vernon Leigh" userId="918c6f39-c291-430c-ba7b-2773449ea29a" providerId="ADAL" clId="{B8E51936-624F-9248-9A56-26B37F71A064}" dt="2025-01-12T14:13:05.750" v="495" actId="14100"/>
          <ac:spMkLst>
            <pc:docMk/>
            <pc:sldMk cId="2515465093" sldId="322"/>
            <ac:spMk id="164" creationId="{3089F339-F7AB-1D95-FC14-72A04387BA2E}"/>
          </ac:spMkLst>
        </pc:spChg>
        <pc:spChg chg="del mod">
          <ac:chgData name="Vernon Leigh" userId="918c6f39-c291-430c-ba7b-2773449ea29a" providerId="ADAL" clId="{B8E51936-624F-9248-9A56-26B37F71A064}" dt="2025-01-12T14:10:26.055" v="389" actId="478"/>
          <ac:spMkLst>
            <pc:docMk/>
            <pc:sldMk cId="2515465093" sldId="322"/>
            <ac:spMk id="165" creationId="{05B91D6D-B782-104E-6BDF-D20E8CFCF2ED}"/>
          </ac:spMkLst>
        </pc:spChg>
        <pc:spChg chg="mod">
          <ac:chgData name="Vernon Leigh" userId="918c6f39-c291-430c-ba7b-2773449ea29a" providerId="ADAL" clId="{B8E51936-624F-9248-9A56-26B37F71A064}" dt="2025-01-12T14:12:48.493" v="468" actId="255"/>
          <ac:spMkLst>
            <pc:docMk/>
            <pc:sldMk cId="2515465093" sldId="322"/>
            <ac:spMk id="166" creationId="{8BD94630-D6DA-5BCC-3460-43B3F98B3622}"/>
          </ac:spMkLst>
        </pc:spChg>
      </pc:sldChg>
      <pc:sldChg chg="modSp add mod modAnim">
        <pc:chgData name="Vernon Leigh" userId="918c6f39-c291-430c-ba7b-2773449ea29a" providerId="ADAL" clId="{B8E51936-624F-9248-9A56-26B37F71A064}" dt="2025-01-12T14:26:26.349" v="1061"/>
        <pc:sldMkLst>
          <pc:docMk/>
          <pc:sldMk cId="1653084631" sldId="323"/>
        </pc:sldMkLst>
        <pc:spChg chg="mod">
          <ac:chgData name="Vernon Leigh" userId="918c6f39-c291-430c-ba7b-2773449ea29a" providerId="ADAL" clId="{B8E51936-624F-9248-9A56-26B37F71A064}" dt="2025-01-12T14:22:43.853" v="644" actId="20577"/>
          <ac:spMkLst>
            <pc:docMk/>
            <pc:sldMk cId="1653084631" sldId="323"/>
            <ac:spMk id="2" creationId="{90C35EC9-3F6D-8DD5-DF70-CEAEC720AA13}"/>
          </ac:spMkLst>
        </pc:spChg>
        <pc:spChg chg="mod">
          <ac:chgData name="Vernon Leigh" userId="918c6f39-c291-430c-ba7b-2773449ea29a" providerId="ADAL" clId="{B8E51936-624F-9248-9A56-26B37F71A064}" dt="2025-01-12T14:26:13.872" v="1059" actId="6549"/>
          <ac:spMkLst>
            <pc:docMk/>
            <pc:sldMk cId="1653084631" sldId="323"/>
            <ac:spMk id="103" creationId="{F86CFBBC-5C0C-6966-5295-CF8ACB658E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F5910-7042-44B9-AC4A-19A370CC117D}" type="datetimeFigureOut">
              <a:t>1/15/2025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0D7AD-9075-4D10-B96D-403127EEB7A1}" type="slidenum">
              <a:t>‹#›</a:t>
            </a:fld>
            <a:endParaRPr lang="en-GB"/>
          </a:p>
        </p:txBody>
      </p:sp>
    </p:spTree>
    <p:extLst>
      <p:ext uri="{BB962C8B-B14F-4D97-AF65-F5344CB8AC3E}">
        <p14:creationId xmlns:p14="http://schemas.microsoft.com/office/powerpoint/2010/main" val="259026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882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46398-C860-444E-B182-5827E11AE56E}" type="slidenum">
              <a:rPr lang="en-US"/>
              <a:t>22</a:t>
            </a:fld>
            <a:endParaRPr lang="en-US"/>
          </a:p>
        </p:txBody>
      </p:sp>
    </p:spTree>
    <p:extLst>
      <p:ext uri="{BB962C8B-B14F-4D97-AF65-F5344CB8AC3E}">
        <p14:creationId xmlns:p14="http://schemas.microsoft.com/office/powerpoint/2010/main" val="71252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46398-C860-444E-B182-5827E11AE56E}" type="slidenum">
              <a:rPr lang="en-US"/>
              <a:t>23</a:t>
            </a:fld>
            <a:endParaRPr lang="en-US"/>
          </a:p>
        </p:txBody>
      </p:sp>
    </p:spTree>
    <p:extLst>
      <p:ext uri="{BB962C8B-B14F-4D97-AF65-F5344CB8AC3E}">
        <p14:creationId xmlns:p14="http://schemas.microsoft.com/office/powerpoint/2010/main" val="77708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DD8F-7893-70FC-FD82-00F5C1592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95C3A-235E-41E6-B3AB-E2A0517A5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F5210-5716-DA2D-FE94-212F210ACA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0D2770-D4C6-10A2-980A-B33DE75A51A7}"/>
              </a:ext>
            </a:extLst>
          </p:cNvPr>
          <p:cNvSpPr>
            <a:spLocks noGrp="1"/>
          </p:cNvSpPr>
          <p:nvPr>
            <p:ph type="sldNum" sz="quarter" idx="10"/>
          </p:nvPr>
        </p:nvSpPr>
        <p:spPr/>
        <p:txBody>
          <a:bodyPr/>
          <a:lstStyle/>
          <a:p>
            <a:fld id="{8ED46398-C860-444E-B182-5827E11AE56E}" type="slidenum">
              <a:rPr lang="en-US"/>
              <a:t>24</a:t>
            </a:fld>
            <a:endParaRPr lang="en-US"/>
          </a:p>
        </p:txBody>
      </p:sp>
    </p:spTree>
    <p:extLst>
      <p:ext uri="{BB962C8B-B14F-4D97-AF65-F5344CB8AC3E}">
        <p14:creationId xmlns:p14="http://schemas.microsoft.com/office/powerpoint/2010/main" val="14199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44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11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Write out landscape for clarity</a:t>
            </a:r>
            <a:endParaRPr dirty="0"/>
          </a:p>
        </p:txBody>
      </p:sp>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081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89CD9B02-FAD8-2708-21FB-C83DA4AA3078}"/>
            </a:ext>
          </a:extLst>
        </p:cNvPr>
        <p:cNvGrpSpPr/>
        <p:nvPr/>
      </p:nvGrpSpPr>
      <p:grpSpPr>
        <a:xfrm>
          <a:off x="0" y="0"/>
          <a:ext cx="0" cy="0"/>
          <a:chOff x="0" y="0"/>
          <a:chExt cx="0" cy="0"/>
        </a:xfrm>
      </p:grpSpPr>
      <p:sp>
        <p:nvSpPr>
          <p:cNvPr id="155" name="Google Shape;155;p9:notes">
            <a:extLst>
              <a:ext uri="{FF2B5EF4-FFF2-40B4-BE49-F238E27FC236}">
                <a16:creationId xmlns:a16="http://schemas.microsoft.com/office/drawing/2014/main" id="{9A664CB1-CF39-8706-6CA1-20148024BD3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notes">
            <a:extLst>
              <a:ext uri="{FF2B5EF4-FFF2-40B4-BE49-F238E27FC236}">
                <a16:creationId xmlns:a16="http://schemas.microsoft.com/office/drawing/2014/main" id="{27853788-0B1D-C870-E131-AE387206B2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45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74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1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19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CEBADCDE-8B65-F55B-F7EC-9673D8C89D26}"/>
            </a:ext>
          </a:extLst>
        </p:cNvPr>
        <p:cNvGrpSpPr/>
        <p:nvPr/>
      </p:nvGrpSpPr>
      <p:grpSpPr>
        <a:xfrm>
          <a:off x="0" y="0"/>
          <a:ext cx="0" cy="0"/>
          <a:chOff x="0" y="0"/>
          <a:chExt cx="0" cy="0"/>
        </a:xfrm>
      </p:grpSpPr>
      <p:sp>
        <p:nvSpPr>
          <p:cNvPr id="99" name="Google Shape;99;p7:notes">
            <a:extLst>
              <a:ext uri="{FF2B5EF4-FFF2-40B4-BE49-F238E27FC236}">
                <a16:creationId xmlns:a16="http://schemas.microsoft.com/office/drawing/2014/main" id="{9B5AA309-AC26-D52E-707E-25A5A2A4AB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notes">
            <a:extLst>
              <a:ext uri="{FF2B5EF4-FFF2-40B4-BE49-F238E27FC236}">
                <a16:creationId xmlns:a16="http://schemas.microsoft.com/office/drawing/2014/main" id="{B3B822AF-2A89-6B9A-8FAB-EC8398ABBF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12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1"/>
            <a:ext cx="10515600" cy="2852737"/>
          </a:xfrm>
        </p:spPr>
        <p:txBody>
          <a:bodyPr anchor="ctr" anchorCtr="0"/>
          <a:lstStyle>
            <a:lvl1pPr marL="0" indent="0">
              <a:defRPr sz="6000"/>
            </a:lvl1pPr>
          </a:lstStyle>
          <a:p>
            <a:r>
              <a:rPr lang="en-GB"/>
              <a:t>Click to edit Master title style</a:t>
            </a:r>
          </a:p>
        </p:txBody>
      </p:sp>
      <p:sp>
        <p:nvSpPr>
          <p:cNvPr id="3" name="Text Placeholder 2"/>
          <p:cNvSpPr>
            <a:spLocks noGrp="1"/>
          </p:cNvSpPr>
          <p:nvPr>
            <p:ph type="body" idx="1"/>
          </p:nvPr>
        </p:nvSpPr>
        <p:spPr>
          <a:xfrm>
            <a:off x="831851" y="3953411"/>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5F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
        <p:nvSpPr>
          <p:cNvPr id="4" name="TextBox 3">
            <a:extLst>
              <a:ext uri="{FF2B5EF4-FFF2-40B4-BE49-F238E27FC236}">
                <a16:creationId xmlns:a16="http://schemas.microsoft.com/office/drawing/2014/main" id="{D1D5CE79-6D13-7538-3701-7536D4172AA2}"/>
              </a:ext>
            </a:extLst>
          </p:cNvPr>
          <p:cNvSpPr txBox="1"/>
          <p:nvPr userDrawn="1"/>
        </p:nvSpPr>
        <p:spPr>
          <a:xfrm>
            <a:off x="278295" y="6317687"/>
            <a:ext cx="8335617" cy="369332"/>
          </a:xfrm>
          <a:prstGeom prst="rect">
            <a:avLst/>
          </a:prstGeom>
        </p:spPr>
        <p:txBody>
          <a:bodyPr wrap="square" rtlCol="0">
            <a:spAutoFit/>
          </a:bodyPr>
          <a:lstStyle/>
          <a:p>
            <a:r>
              <a:rPr lang="en-US" dirty="0">
                <a:latin typeface="Calibri Light"/>
              </a:rPr>
              <a:t>LO TBAT outline and evaluate the Cognitive Interview ​</a:t>
            </a:r>
            <a:endParaRPr lang="en-US" dirty="0"/>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GB"/>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GB"/>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GB"/>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EFF"/>
        </a:solidFill>
        <a:effectLst/>
      </p:bgPr>
    </p:bg>
    <p:spTree>
      <p:nvGrpSpPr>
        <p:cNvPr id="1" name=""/>
        <p:cNvGrpSpPr/>
        <p:nvPr/>
      </p:nvGrpSpPr>
      <p:grpSpPr>
        <a:xfrm>
          <a:off x="0" y="0"/>
          <a:ext cx="0" cy="0"/>
          <a:chOff x="0" y="0"/>
          <a:chExt cx="0" cy="0"/>
        </a:xfrm>
      </p:grpSpPr>
      <p:sp>
        <p:nvSpPr>
          <p:cNvPr id="9" name="Rectangle 8"/>
          <p:cNvSpPr/>
          <p:nvPr userDrawn="1"/>
        </p:nvSpPr>
        <p:spPr>
          <a:xfrm>
            <a:off x="0" y="6164490"/>
            <a:ext cx="12192000" cy="714375"/>
          </a:xfrm>
          <a:prstGeom prst="rect">
            <a:avLst/>
          </a:prstGeom>
          <a:solidFill>
            <a:srgbClr val="3D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rgbClr val="FEDB65"/>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38200" y="6356354"/>
            <a:ext cx="2743200" cy="365125"/>
          </a:xfrm>
          <a:prstGeom prst="rect">
            <a:avLst/>
          </a:prstGeom>
        </p:spPr>
        <p:txBody>
          <a:bodyPr vert="horz" lIns="91440" tIns="45720" rIns="91440" bIns="45720" rtlCol="0" anchor="ctr"/>
          <a:lstStyle>
            <a:lvl1pPr algn="l">
              <a:defRPr sz="1200">
                <a:solidFill>
                  <a:srgbClr val="FEDB65"/>
                </a:solidFill>
                <a:latin typeface="Arial" panose="020B0604020202020204" pitchFamily="34" charset="0"/>
                <a:cs typeface="Arial" panose="020B0604020202020204" pitchFamily="34" charset="0"/>
              </a:defRPr>
            </a:lvl1pPr>
          </a:lstStyle>
          <a:p>
            <a:fld id="{7329EA65-CFD9-4B7C-816D-5C9F29CF89FC}" type="slidenum">
              <a:rPr lang="en-GB" smtClean="0"/>
              <a:t>‹#›</a:t>
            </a:fld>
            <a:endParaRPr lang="en-GB"/>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18357" y="6220268"/>
            <a:ext cx="2143849" cy="578807"/>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61899" y="6244282"/>
            <a:ext cx="744440" cy="554793"/>
          </a:xfrm>
          <a:prstGeom prst="rect">
            <a:avLst/>
          </a:prstGeom>
        </p:spPr>
      </p:pic>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 TBAT outline and evaluate the Cognitive Interview </a:t>
            </a:r>
            <a:br>
              <a:rPr lang="EN-US"/>
            </a:br>
            <a:r>
              <a:rPr lang="EN-US"/>
              <a:t>(Fisher and </a:t>
            </a:r>
            <a:r>
              <a:rPr lang="EN-US" err="1"/>
              <a:t>Geiselman</a:t>
            </a:r>
            <a:r>
              <a:rPr lang="EN-US"/>
              <a:t>)</a:t>
            </a:r>
          </a:p>
        </p:txBody>
      </p:sp>
      <p:sp>
        <p:nvSpPr>
          <p:cNvPr id="4" name="Text Placeholder 3">
            <a:extLst>
              <a:ext uri="{FF2B5EF4-FFF2-40B4-BE49-F238E27FC236}">
                <a16:creationId xmlns:a16="http://schemas.microsoft.com/office/drawing/2014/main" id="{060FECD7-7042-0E02-FD7D-CFDE4F52F36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Enhanced CI added</a:t>
            </a:r>
            <a:endParaRPr lang="en-GB" dirty="0"/>
          </a:p>
        </p:txBody>
      </p:sp>
      <p:sp>
        <p:nvSpPr>
          <p:cNvPr id="3" name="Content Placeholder 2"/>
          <p:cNvSpPr>
            <a:spLocks noGrp="1"/>
          </p:cNvSpPr>
          <p:nvPr>
            <p:ph idx="1"/>
          </p:nvPr>
        </p:nvSpPr>
        <p:spPr/>
        <p:txBody>
          <a:bodyPr/>
          <a:lstStyle/>
          <a:p>
            <a:r>
              <a:rPr lang="en-US" b="1" dirty="0" smtClean="0">
                <a:solidFill>
                  <a:srgbClr val="0070C0"/>
                </a:solidFill>
              </a:rPr>
              <a:t>More social </a:t>
            </a:r>
            <a:r>
              <a:rPr lang="en-US" b="1" dirty="0">
                <a:solidFill>
                  <a:srgbClr val="0070C0"/>
                </a:solidFill>
              </a:rPr>
              <a:t>aspects to the interview setting and </a:t>
            </a:r>
            <a:r>
              <a:rPr lang="en-US" b="1" dirty="0" smtClean="0">
                <a:solidFill>
                  <a:srgbClr val="0070C0"/>
                </a:solidFill>
              </a:rPr>
              <a:t>procedure</a:t>
            </a:r>
          </a:p>
          <a:p>
            <a:r>
              <a:rPr lang="en-US" dirty="0" smtClean="0"/>
              <a:t>A focus on reducing witness anxiety</a:t>
            </a:r>
          </a:p>
          <a:p>
            <a:pPr marL="0" indent="0">
              <a:buNone/>
            </a:pPr>
            <a:endParaRPr lang="en-US" dirty="0"/>
          </a:p>
        </p:txBody>
      </p:sp>
    </p:spTree>
    <p:extLst>
      <p:ext uri="{BB962C8B-B14F-4D97-AF65-F5344CB8AC3E}">
        <p14:creationId xmlns:p14="http://schemas.microsoft.com/office/powerpoint/2010/main" val="239677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19"/>
          <p:cNvSpPr/>
          <p:nvPr/>
        </p:nvSpPr>
        <p:spPr>
          <a:xfrm>
            <a:off x="6384032" y="2996952"/>
            <a:ext cx="4104456" cy="1368152"/>
          </a:xfrm>
          <a:prstGeom prst="wedgeRoundRectCallout">
            <a:avLst>
              <a:gd name="adj1" fmla="val -20833"/>
              <a:gd name="adj2" fmla="val 62500"/>
              <a:gd name="adj3" fmla="val 0"/>
            </a:avLst>
          </a:prstGeom>
          <a:gradFill>
            <a:gsLst>
              <a:gs pos="0">
                <a:srgbClr val="97B4E4"/>
              </a:gs>
              <a:gs pos="50000">
                <a:srgbClr val="BFCFEC"/>
              </a:gs>
              <a:gs pos="100000">
                <a:srgbClr val="E0E8F4"/>
              </a:gs>
            </a:gsLst>
            <a:lin ang="5400000" scaled="0"/>
          </a:gra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a:solidFill>
                  <a:schemeClr val="dk1"/>
                </a:solidFill>
                <a:latin typeface="Calibri"/>
                <a:ea typeface="Calibri"/>
                <a:cs typeface="Calibri"/>
                <a:sym typeface="Calibri"/>
              </a:rPr>
              <a:t>Think about what the surrounding environment looked like at the scene, such as rooms, the weather, any nearby people or  objects.</a:t>
            </a:r>
            <a:endParaRPr sz="2000" b="1">
              <a:solidFill>
                <a:schemeClr val="dk1"/>
              </a:solidFill>
              <a:latin typeface="Calibri"/>
              <a:ea typeface="Calibri"/>
              <a:cs typeface="Calibri"/>
              <a:sym typeface="Calibri"/>
            </a:endParaRPr>
          </a:p>
        </p:txBody>
      </p:sp>
      <p:sp>
        <p:nvSpPr>
          <p:cNvPr id="174" name="Google Shape;174;p19"/>
          <p:cNvSpPr/>
          <p:nvPr/>
        </p:nvSpPr>
        <p:spPr>
          <a:xfrm>
            <a:off x="6168008" y="1484784"/>
            <a:ext cx="4104456" cy="1152128"/>
          </a:xfrm>
          <a:prstGeom prst="wedgeRoundRectCallout">
            <a:avLst>
              <a:gd name="adj1" fmla="val -20833"/>
              <a:gd name="adj2" fmla="val 62500"/>
              <a:gd name="adj3" fmla="val 0"/>
            </a:avLst>
          </a:prstGeom>
          <a:gradFill>
            <a:gsLst>
              <a:gs pos="0">
                <a:srgbClr val="97B4E4"/>
              </a:gs>
              <a:gs pos="50000">
                <a:srgbClr val="BFCFEC"/>
              </a:gs>
              <a:gs pos="100000">
                <a:srgbClr val="E0E8F4"/>
              </a:gs>
            </a:gsLst>
            <a:lin ang="5400000" scaled="0"/>
          </a:gra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a:solidFill>
                  <a:schemeClr val="dk1"/>
                </a:solidFill>
                <a:latin typeface="Calibri"/>
                <a:ea typeface="Calibri"/>
                <a:cs typeface="Calibri"/>
                <a:sym typeface="Calibri"/>
              </a:rPr>
              <a:t>Think about how you were feeling at the time and think about your reactions to the incident. </a:t>
            </a:r>
            <a:endParaRPr sz="2000" b="1">
              <a:solidFill>
                <a:schemeClr val="dk1"/>
              </a:solidFill>
              <a:latin typeface="Calibri"/>
              <a:ea typeface="Calibri"/>
              <a:cs typeface="Calibri"/>
              <a:sym typeface="Calibri"/>
            </a:endParaRPr>
          </a:p>
        </p:txBody>
      </p:sp>
      <p:sp>
        <p:nvSpPr>
          <p:cNvPr id="175" name="Google Shape;175;p19"/>
          <p:cNvSpPr/>
          <p:nvPr/>
        </p:nvSpPr>
        <p:spPr>
          <a:xfrm>
            <a:off x="1847528" y="1628800"/>
            <a:ext cx="4104456" cy="1080120"/>
          </a:xfrm>
          <a:prstGeom prst="wedgeRoundRectCallout">
            <a:avLst>
              <a:gd name="adj1" fmla="val -20833"/>
              <a:gd name="adj2" fmla="val 62500"/>
              <a:gd name="adj3" fmla="val 0"/>
            </a:avLst>
          </a:prstGeom>
          <a:gradFill>
            <a:gsLst>
              <a:gs pos="0">
                <a:srgbClr val="97B4E4"/>
              </a:gs>
              <a:gs pos="50000">
                <a:srgbClr val="BFCFEC"/>
              </a:gs>
              <a:gs pos="100000">
                <a:srgbClr val="E0E8F4"/>
              </a:gs>
            </a:gsLst>
            <a:lin ang="5400000" scaled="0"/>
          </a:gra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a:solidFill>
                  <a:schemeClr val="dk1"/>
                </a:solidFill>
                <a:latin typeface="Calibri"/>
                <a:ea typeface="Calibri"/>
                <a:cs typeface="Calibri"/>
                <a:sym typeface="Calibri"/>
              </a:rPr>
              <a:t>Please do not edit anything out of your report, even things you think may not be important. </a:t>
            </a:r>
            <a:endParaRPr sz="2000" b="1">
              <a:solidFill>
                <a:schemeClr val="dk1"/>
              </a:solidFill>
              <a:latin typeface="Calibri"/>
              <a:ea typeface="Calibri"/>
              <a:cs typeface="Calibri"/>
              <a:sym typeface="Calibri"/>
            </a:endParaRPr>
          </a:p>
        </p:txBody>
      </p:sp>
      <p:sp>
        <p:nvSpPr>
          <p:cNvPr id="176" name="Google Shape;176;p19"/>
          <p:cNvSpPr/>
          <p:nvPr/>
        </p:nvSpPr>
        <p:spPr>
          <a:xfrm>
            <a:off x="1919536" y="3140968"/>
            <a:ext cx="3816424" cy="1584176"/>
          </a:xfrm>
          <a:prstGeom prst="wedgeRoundRectCallout">
            <a:avLst>
              <a:gd name="adj1" fmla="val -20833"/>
              <a:gd name="adj2" fmla="val 62500"/>
              <a:gd name="adj3" fmla="val 0"/>
            </a:avLst>
          </a:prstGeom>
          <a:gradFill>
            <a:gsLst>
              <a:gs pos="0">
                <a:srgbClr val="97B4E4"/>
              </a:gs>
              <a:gs pos="50000">
                <a:srgbClr val="BFCFEC"/>
              </a:gs>
              <a:gs pos="100000">
                <a:srgbClr val="E0E8F4"/>
              </a:gs>
            </a:gsLst>
            <a:lin ang="5400000" scaled="0"/>
          </a:gra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a:solidFill>
                  <a:schemeClr val="dk1"/>
                </a:solidFill>
                <a:latin typeface="Calibri"/>
                <a:ea typeface="Calibri"/>
                <a:cs typeface="Calibri"/>
                <a:sym typeface="Calibri"/>
              </a:rPr>
              <a:t>Try starting with the thing that impressed you the most in the incident and then go from there, going both forward in time and backward. </a:t>
            </a:r>
            <a:endParaRPr sz="2000" b="1">
              <a:solidFill>
                <a:schemeClr val="dk1"/>
              </a:solidFill>
              <a:latin typeface="Calibri"/>
              <a:ea typeface="Calibri"/>
              <a:cs typeface="Calibri"/>
              <a:sym typeface="Calibri"/>
            </a:endParaRPr>
          </a:p>
        </p:txBody>
      </p:sp>
      <p:sp>
        <p:nvSpPr>
          <p:cNvPr id="177" name="Google Shape;177;p19"/>
          <p:cNvSpPr/>
          <p:nvPr/>
        </p:nvSpPr>
        <p:spPr>
          <a:xfrm>
            <a:off x="4799856" y="4941168"/>
            <a:ext cx="4104456" cy="1368152"/>
          </a:xfrm>
          <a:prstGeom prst="wedgeRoundRectCallout">
            <a:avLst>
              <a:gd name="adj1" fmla="val -20833"/>
              <a:gd name="adj2" fmla="val 62500"/>
              <a:gd name="adj3" fmla="val 0"/>
            </a:avLst>
          </a:prstGeom>
          <a:gradFill>
            <a:gsLst>
              <a:gs pos="0">
                <a:srgbClr val="97B4E4"/>
              </a:gs>
              <a:gs pos="50000">
                <a:srgbClr val="BFCFEC"/>
              </a:gs>
              <a:gs pos="100000">
                <a:srgbClr val="E0E8F4"/>
              </a:gs>
            </a:gsLst>
            <a:lin ang="5400000" scaled="0"/>
          </a:gra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a:solidFill>
                  <a:schemeClr val="dk1"/>
                </a:solidFill>
                <a:latin typeface="Calibri"/>
                <a:ea typeface="Calibri"/>
                <a:cs typeface="Calibri"/>
                <a:sym typeface="Calibri"/>
              </a:rPr>
              <a:t>Try to place yourself in the role of a prominent character in the incident and think about what he or she must  have seen.</a:t>
            </a:r>
            <a:endParaRPr sz="2000" b="1">
              <a:solidFill>
                <a:schemeClr val="dk1"/>
              </a:solidFill>
              <a:latin typeface="Calibri"/>
              <a:ea typeface="Calibri"/>
              <a:cs typeface="Calibri"/>
              <a:sym typeface="Calibri"/>
            </a:endParaRPr>
          </a:p>
        </p:txBody>
      </p:sp>
      <p:sp>
        <p:nvSpPr>
          <p:cNvPr id="179" name="Google Shape;179;p19"/>
          <p:cNvSpPr/>
          <p:nvPr/>
        </p:nvSpPr>
        <p:spPr>
          <a:xfrm>
            <a:off x="9120336" y="4005064"/>
            <a:ext cx="1008112" cy="648072"/>
          </a:xfrm>
          <a:prstGeom prst="ellipse">
            <a:avLst/>
          </a:prstGeom>
          <a:solidFill>
            <a:srgbClr val="CF3DB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2000" b="1" dirty="0">
                <a:solidFill>
                  <a:schemeClr val="lt1"/>
                </a:solidFill>
                <a:latin typeface="Calibri"/>
                <a:ea typeface="Calibri"/>
                <a:cs typeface="Calibri"/>
                <a:sym typeface="Calibri"/>
              </a:rPr>
              <a:t>CR</a:t>
            </a:r>
            <a:endParaRPr sz="2000" b="1" dirty="0">
              <a:solidFill>
                <a:schemeClr val="lt1"/>
              </a:solidFill>
              <a:latin typeface="Calibri"/>
              <a:ea typeface="Calibri"/>
              <a:cs typeface="Calibri"/>
              <a:sym typeface="Calibri"/>
            </a:endParaRPr>
          </a:p>
        </p:txBody>
      </p:sp>
      <p:sp>
        <p:nvSpPr>
          <p:cNvPr id="180" name="Google Shape;180;p19"/>
          <p:cNvSpPr/>
          <p:nvPr/>
        </p:nvSpPr>
        <p:spPr>
          <a:xfrm>
            <a:off x="8832304" y="2276872"/>
            <a:ext cx="1008112" cy="648072"/>
          </a:xfrm>
          <a:prstGeom prst="ellipse">
            <a:avLst/>
          </a:prstGeom>
          <a:solidFill>
            <a:srgbClr val="CF3DB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2000" b="1" dirty="0">
                <a:solidFill>
                  <a:schemeClr val="lt1"/>
                </a:solidFill>
                <a:latin typeface="Calibri"/>
                <a:ea typeface="Calibri"/>
                <a:cs typeface="Calibri"/>
                <a:sym typeface="Calibri"/>
              </a:rPr>
              <a:t>CR</a:t>
            </a:r>
            <a:endParaRPr sz="2000" b="1" dirty="0">
              <a:solidFill>
                <a:schemeClr val="lt1"/>
              </a:solidFill>
              <a:latin typeface="Calibri"/>
              <a:ea typeface="Calibri"/>
              <a:cs typeface="Calibri"/>
              <a:sym typeface="Calibri"/>
            </a:endParaRPr>
          </a:p>
        </p:txBody>
      </p:sp>
      <p:sp>
        <p:nvSpPr>
          <p:cNvPr id="181" name="Google Shape;181;p19"/>
          <p:cNvSpPr/>
          <p:nvPr/>
        </p:nvSpPr>
        <p:spPr>
          <a:xfrm>
            <a:off x="7752184" y="5877272"/>
            <a:ext cx="1008112" cy="648072"/>
          </a:xfrm>
          <a:prstGeom prst="ellipse">
            <a:avLst/>
          </a:prstGeom>
          <a:solidFill>
            <a:srgbClr val="CF3DB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2000" b="1" dirty="0">
                <a:solidFill>
                  <a:schemeClr val="lt1"/>
                </a:solidFill>
                <a:latin typeface="Calibri"/>
                <a:ea typeface="Calibri"/>
                <a:cs typeface="Calibri"/>
                <a:sym typeface="Calibri"/>
              </a:rPr>
              <a:t>CP</a:t>
            </a:r>
            <a:endParaRPr sz="2000" b="1" dirty="0">
              <a:solidFill>
                <a:schemeClr val="lt1"/>
              </a:solidFill>
              <a:latin typeface="Calibri"/>
              <a:ea typeface="Calibri"/>
              <a:cs typeface="Calibri"/>
              <a:sym typeface="Calibri"/>
            </a:endParaRPr>
          </a:p>
        </p:txBody>
      </p:sp>
      <p:sp>
        <p:nvSpPr>
          <p:cNvPr id="182" name="Google Shape;182;p19"/>
          <p:cNvSpPr/>
          <p:nvPr/>
        </p:nvSpPr>
        <p:spPr>
          <a:xfrm>
            <a:off x="3719736" y="4293096"/>
            <a:ext cx="1008112" cy="648072"/>
          </a:xfrm>
          <a:prstGeom prst="ellipse">
            <a:avLst/>
          </a:prstGeom>
          <a:solidFill>
            <a:srgbClr val="CF3DB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2000" b="1" dirty="0">
                <a:solidFill>
                  <a:schemeClr val="lt1"/>
                </a:solidFill>
                <a:latin typeface="Calibri"/>
                <a:ea typeface="Calibri"/>
                <a:cs typeface="Calibri"/>
                <a:sym typeface="Calibri"/>
              </a:rPr>
              <a:t>RTO</a:t>
            </a:r>
            <a:endParaRPr sz="2000" b="1" dirty="0">
              <a:solidFill>
                <a:schemeClr val="lt1"/>
              </a:solidFill>
              <a:latin typeface="Calibri"/>
              <a:ea typeface="Calibri"/>
              <a:cs typeface="Calibri"/>
              <a:sym typeface="Calibri"/>
            </a:endParaRPr>
          </a:p>
        </p:txBody>
      </p:sp>
      <p:sp>
        <p:nvSpPr>
          <p:cNvPr id="183" name="Google Shape;183;p19"/>
          <p:cNvSpPr/>
          <p:nvPr/>
        </p:nvSpPr>
        <p:spPr>
          <a:xfrm>
            <a:off x="4439816" y="2276872"/>
            <a:ext cx="1008112" cy="648072"/>
          </a:xfrm>
          <a:prstGeom prst="ellipse">
            <a:avLst/>
          </a:prstGeom>
          <a:solidFill>
            <a:srgbClr val="CF3DB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GB" sz="2000" b="1" dirty="0">
                <a:solidFill>
                  <a:schemeClr val="lt1"/>
                </a:solidFill>
                <a:latin typeface="Calibri"/>
                <a:ea typeface="Calibri"/>
                <a:cs typeface="Calibri"/>
                <a:sym typeface="Calibri"/>
              </a:rPr>
              <a:t>RE</a:t>
            </a:r>
            <a:endParaRPr sz="2000" b="1" dirty="0">
              <a:solidFill>
                <a:schemeClr val="lt1"/>
              </a:solidFill>
              <a:latin typeface="Calibri"/>
              <a:ea typeface="Calibri"/>
              <a:cs typeface="Calibri"/>
              <a:sym typeface="Calibri"/>
            </a:endParaRPr>
          </a:p>
        </p:txBody>
      </p:sp>
      <p:sp>
        <p:nvSpPr>
          <p:cNvPr id="5" name="Title 4">
            <a:extLst>
              <a:ext uri="{FF2B5EF4-FFF2-40B4-BE49-F238E27FC236}">
                <a16:creationId xmlns:a16="http://schemas.microsoft.com/office/drawing/2014/main" id="{DA175B03-FF61-84D2-5FAF-B937C0827AF4}"/>
              </a:ext>
            </a:extLst>
          </p:cNvPr>
          <p:cNvSpPr>
            <a:spLocks noGrp="1"/>
          </p:cNvSpPr>
          <p:nvPr>
            <p:ph type="title"/>
          </p:nvPr>
        </p:nvSpPr>
        <p:spPr/>
        <p:txBody>
          <a:bodyPr/>
          <a:lstStyle/>
          <a:p>
            <a:r>
              <a:rPr lang="en-GB" b="1" dirty="0">
                <a:latin typeface="Calibri"/>
                <a:ea typeface="Calibri"/>
                <a:cs typeface="Calibri"/>
                <a:sym typeface="Calibri"/>
              </a:rPr>
              <a:t>Which stage do these prompts relate to?</a:t>
            </a:r>
            <a:endParaRPr lang="en-GB" dirty="0"/>
          </a:p>
        </p:txBody>
      </p:sp>
    </p:spTree>
    <p:extLst>
      <p:ext uri="{BB962C8B-B14F-4D97-AF65-F5344CB8AC3E}">
        <p14:creationId xmlns:p14="http://schemas.microsoft.com/office/powerpoint/2010/main" val="41362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gtEl>
                                        <p:attrNameLst>
                                          <p:attrName>style.visibility</p:attrName>
                                        </p:attrNameLst>
                                      </p:cBhvr>
                                      <p:to>
                                        <p:strVal val="visible"/>
                                      </p:to>
                                    </p:set>
                                    <p:animEffect transition="in" filter="fade">
                                      <p:cBhvr>
                                        <p:cTn id="27" dur="500"/>
                                        <p:tgtEl>
                                          <p:spTgt spid="1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fade">
                                      <p:cBhvr>
                                        <p:cTn id="32" dur="500"/>
                                        <p:tgtEl>
                                          <p:spTgt spid="1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500"/>
                                        <p:tgtEl>
                                          <p:spTgt spid="1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500"/>
                                        <p:tgtEl>
                                          <p:spTgt spid="1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fade">
                                      <p:cBhvr>
                                        <p:cTn id="47" dur="500"/>
                                        <p:tgtEl>
                                          <p:spTgt spid="1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1"/>
                                        </p:tgtEl>
                                        <p:attrNameLst>
                                          <p:attrName>style.visibility</p:attrName>
                                        </p:attrNameLst>
                                      </p:cBhvr>
                                      <p:to>
                                        <p:strVal val="visible"/>
                                      </p:to>
                                    </p:set>
                                    <p:animEffect transition="in" filter="fade">
                                      <p:cBhvr>
                                        <p:cTn id="5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 or CI (identify component)</a:t>
            </a:r>
          </a:p>
        </p:txBody>
      </p:sp>
      <p:sp>
        <p:nvSpPr>
          <p:cNvPr id="3" name="Content Placeholder 2"/>
          <p:cNvSpPr>
            <a:spLocks noGrp="1"/>
          </p:cNvSpPr>
          <p:nvPr>
            <p:ph idx="1"/>
          </p:nvPr>
        </p:nvSpPr>
        <p:spPr/>
        <p:txBody>
          <a:bodyPr>
            <a:normAutofit fontScale="55000" lnSpcReduction="20000"/>
          </a:bodyPr>
          <a:lstStyle/>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Which model of car did the burglars use to get away?</a:t>
            </a:r>
          </a:p>
          <a:p>
            <a:pPr marL="457200" lvl="0" indent="-457200" fontAlgn="base">
              <a:lnSpc>
                <a:spcPct val="120000"/>
              </a:lnSpc>
              <a:spcBef>
                <a:spcPct val="0"/>
              </a:spcBef>
              <a:buClr>
                <a:schemeClr val="dk1"/>
              </a:buClr>
              <a:buFont typeface="Arial"/>
              <a:buAutoNum type="arabicPeriod"/>
            </a:pPr>
            <a:r>
              <a:rPr lang="en-US" altLang="en-US" sz="4600" dirty="0">
                <a:solidFill>
                  <a:schemeClr val="bg1"/>
                </a:solidFill>
                <a:ea typeface="Calibri"/>
              </a:rPr>
              <a:t>Starting from the end of the incident, tell me what happened - but go backwards in time.</a:t>
            </a:r>
          </a:p>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What kind of weapon did the attacker have?</a:t>
            </a:r>
          </a:p>
          <a:p>
            <a:pPr marL="457200" indent="-457200" fontAlgn="base">
              <a:lnSpc>
                <a:spcPct val="120000"/>
              </a:lnSpc>
              <a:spcBef>
                <a:spcPct val="0"/>
              </a:spcBef>
              <a:buClr>
                <a:schemeClr val="dk1"/>
              </a:buClr>
              <a:buFont typeface="Arial"/>
              <a:buAutoNum type="arabicPeriod"/>
            </a:pPr>
            <a:r>
              <a:rPr lang="en-US" altLang="en-US" sz="4500" dirty="0">
                <a:solidFill>
                  <a:schemeClr val="bg1"/>
                </a:solidFill>
                <a:ea typeface="Calibri"/>
              </a:rPr>
              <a:t>Imagine yourself back just before the incident took place. What did you see/feel/hear?</a:t>
            </a:r>
          </a:p>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Did you see the suspect running away from the scene?</a:t>
            </a:r>
          </a:p>
          <a:p>
            <a:pPr marL="457200" lvl="0" indent="-457200" fontAlgn="base">
              <a:lnSpc>
                <a:spcPct val="120000"/>
              </a:lnSpc>
              <a:spcBef>
                <a:spcPct val="0"/>
              </a:spcBef>
              <a:buClr>
                <a:schemeClr val="dk1"/>
              </a:buClr>
              <a:buFont typeface="Arial"/>
              <a:buAutoNum type="arabicPeriod"/>
            </a:pPr>
            <a:r>
              <a:rPr lang="en-US" altLang="en-US" sz="4500" dirty="0">
                <a:solidFill>
                  <a:schemeClr val="bg1"/>
                </a:solidFill>
                <a:ea typeface="Calibri"/>
              </a:rPr>
              <a:t>What do you think the waiter saw/experienced during the incident?</a:t>
            </a:r>
          </a:p>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Tell me everything that happened, no matter how silly or small it seems to you.</a:t>
            </a:r>
          </a:p>
          <a:p>
            <a:pPr marL="457200" indent="-457200" fontAlgn="base">
              <a:lnSpc>
                <a:spcPct val="120000"/>
              </a:lnSpc>
              <a:spcBef>
                <a:spcPct val="0"/>
              </a:spcBef>
              <a:buClr>
                <a:schemeClr val="dk1"/>
              </a:buClr>
              <a:buFont typeface="Arial"/>
              <a:buAutoNum type="arabicPeriod"/>
            </a:pPr>
            <a:r>
              <a:rPr lang="en-US" altLang="en-US" sz="4500" dirty="0">
                <a:solidFill>
                  <a:schemeClr val="bg1"/>
                </a:solidFill>
                <a:ea typeface="Calibri"/>
              </a:rPr>
              <a:t>What time did the incident take place?</a:t>
            </a:r>
          </a:p>
          <a:p>
            <a:pPr marL="514350" indent="-514350">
              <a:buFont typeface="+mj-lt"/>
              <a:buAutoNum type="arabicPeriod"/>
            </a:pPr>
            <a:endParaRPr lang="en-GB" dirty="0"/>
          </a:p>
        </p:txBody>
      </p:sp>
    </p:spTree>
    <p:extLst>
      <p:ext uri="{BB962C8B-B14F-4D97-AF65-F5344CB8AC3E}">
        <p14:creationId xmlns:p14="http://schemas.microsoft.com/office/powerpoint/2010/main" val="26023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7292-E612-4877-52ED-FB368EC31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D7F54-8FC5-0568-5749-DF2F01840E2A}"/>
              </a:ext>
            </a:extLst>
          </p:cNvPr>
          <p:cNvSpPr>
            <a:spLocks noGrp="1"/>
          </p:cNvSpPr>
          <p:nvPr>
            <p:ph type="title"/>
          </p:nvPr>
        </p:nvSpPr>
        <p:spPr/>
        <p:txBody>
          <a:bodyPr/>
          <a:lstStyle/>
          <a:p>
            <a:r>
              <a:rPr lang="en-GB" dirty="0"/>
              <a:t>SI or CI (identify component) - answers</a:t>
            </a:r>
          </a:p>
        </p:txBody>
      </p:sp>
      <p:sp>
        <p:nvSpPr>
          <p:cNvPr id="3" name="Content Placeholder 2">
            <a:extLst>
              <a:ext uri="{FF2B5EF4-FFF2-40B4-BE49-F238E27FC236}">
                <a16:creationId xmlns:a16="http://schemas.microsoft.com/office/drawing/2014/main" id="{7D753709-1450-7A2E-9DA8-99B567DEBFCD}"/>
              </a:ext>
            </a:extLst>
          </p:cNvPr>
          <p:cNvSpPr>
            <a:spLocks noGrp="1"/>
          </p:cNvSpPr>
          <p:nvPr>
            <p:ph idx="1"/>
          </p:nvPr>
        </p:nvSpPr>
        <p:spPr/>
        <p:txBody>
          <a:bodyPr>
            <a:normAutofit fontScale="47500" lnSpcReduction="20000"/>
          </a:bodyPr>
          <a:lstStyle/>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Which model of car did the burglars use to get away? </a:t>
            </a:r>
            <a:r>
              <a:rPr lang="en-US" altLang="en-US" sz="4600" b="1" dirty="0">
                <a:solidFill>
                  <a:srgbClr val="FF0000"/>
                </a:solidFill>
                <a:ea typeface="Calibri"/>
              </a:rPr>
              <a:t>SI</a:t>
            </a:r>
          </a:p>
          <a:p>
            <a:pPr marL="457200" lvl="0" indent="-457200" fontAlgn="base">
              <a:lnSpc>
                <a:spcPct val="120000"/>
              </a:lnSpc>
              <a:spcBef>
                <a:spcPct val="0"/>
              </a:spcBef>
              <a:buClr>
                <a:schemeClr val="dk1"/>
              </a:buClr>
              <a:buFont typeface="Arial"/>
              <a:buAutoNum type="arabicPeriod"/>
            </a:pPr>
            <a:r>
              <a:rPr lang="en-US" altLang="en-US" sz="4600" dirty="0">
                <a:solidFill>
                  <a:schemeClr val="bg1"/>
                </a:solidFill>
                <a:ea typeface="Calibri"/>
              </a:rPr>
              <a:t>Starting from the end of the incident, tell me what happened - but go backwards in time. </a:t>
            </a:r>
            <a:r>
              <a:rPr lang="en-US" altLang="en-US" sz="4600" b="1" dirty="0">
                <a:solidFill>
                  <a:srgbClr val="FF0000"/>
                </a:solidFill>
                <a:ea typeface="Calibri"/>
              </a:rPr>
              <a:t>CI – changing the order</a:t>
            </a:r>
            <a:endParaRPr lang="en-US" altLang="en-US" sz="4600" dirty="0">
              <a:solidFill>
                <a:schemeClr val="bg1"/>
              </a:solidFill>
              <a:ea typeface="Calibri"/>
            </a:endParaRPr>
          </a:p>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What kind of weapon did the attacker have? </a:t>
            </a:r>
            <a:r>
              <a:rPr lang="en-US" altLang="en-US" sz="4600" b="1" dirty="0">
                <a:solidFill>
                  <a:srgbClr val="FF0000"/>
                </a:solidFill>
                <a:ea typeface="Calibri"/>
              </a:rPr>
              <a:t>SI</a:t>
            </a:r>
            <a:endParaRPr lang="en-US" altLang="en-US" sz="4600" b="1" dirty="0">
              <a:solidFill>
                <a:srgbClr val="0070C0"/>
              </a:solidFill>
              <a:ea typeface="Calibri"/>
            </a:endParaRPr>
          </a:p>
          <a:p>
            <a:pPr marL="457200" indent="-457200" fontAlgn="base">
              <a:lnSpc>
                <a:spcPct val="120000"/>
              </a:lnSpc>
              <a:spcBef>
                <a:spcPct val="0"/>
              </a:spcBef>
              <a:buClr>
                <a:schemeClr val="dk1"/>
              </a:buClr>
              <a:buFont typeface="Arial"/>
              <a:buAutoNum type="arabicPeriod"/>
            </a:pPr>
            <a:r>
              <a:rPr lang="en-US" altLang="en-US" sz="4500" dirty="0">
                <a:solidFill>
                  <a:schemeClr val="bg1"/>
                </a:solidFill>
                <a:ea typeface="Calibri"/>
              </a:rPr>
              <a:t>Imagine yourself back just before the incident took place. What did you see/feel/hear? </a:t>
            </a:r>
            <a:r>
              <a:rPr lang="en-US" altLang="en-US" sz="4400" b="1" dirty="0">
                <a:solidFill>
                  <a:srgbClr val="FF0000"/>
                </a:solidFill>
                <a:ea typeface="Calibri"/>
              </a:rPr>
              <a:t>CI – context reinstatement</a:t>
            </a:r>
            <a:endParaRPr lang="en-US" altLang="en-US" sz="4500" dirty="0">
              <a:solidFill>
                <a:schemeClr val="bg1"/>
              </a:solidFill>
              <a:ea typeface="Calibri"/>
            </a:endParaRPr>
          </a:p>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Did you see the suspect running away from the scene? </a:t>
            </a:r>
            <a:r>
              <a:rPr lang="en-US" altLang="en-US" sz="4600" b="1" dirty="0">
                <a:solidFill>
                  <a:srgbClr val="FF0000"/>
                </a:solidFill>
                <a:ea typeface="Calibri"/>
              </a:rPr>
              <a:t>SI</a:t>
            </a:r>
            <a:endParaRPr lang="en-US" altLang="en-US" sz="4600" b="1" dirty="0">
              <a:solidFill>
                <a:srgbClr val="0070C0"/>
              </a:solidFill>
              <a:ea typeface="Calibri"/>
            </a:endParaRPr>
          </a:p>
          <a:p>
            <a:pPr marL="457200" lvl="0" indent="-457200" fontAlgn="base">
              <a:lnSpc>
                <a:spcPct val="120000"/>
              </a:lnSpc>
              <a:spcBef>
                <a:spcPct val="0"/>
              </a:spcBef>
              <a:buClr>
                <a:schemeClr val="dk1"/>
              </a:buClr>
              <a:buFont typeface="Arial"/>
              <a:buAutoNum type="arabicPeriod"/>
            </a:pPr>
            <a:r>
              <a:rPr lang="en-US" altLang="en-US" sz="4500" dirty="0">
                <a:solidFill>
                  <a:schemeClr val="bg1"/>
                </a:solidFill>
                <a:ea typeface="Calibri"/>
              </a:rPr>
              <a:t>What do you think the waiter saw/experienced during the incident? </a:t>
            </a:r>
            <a:r>
              <a:rPr lang="en-US" altLang="en-US" sz="4400" b="1" dirty="0">
                <a:solidFill>
                  <a:srgbClr val="FF0000"/>
                </a:solidFill>
                <a:ea typeface="Calibri"/>
              </a:rPr>
              <a:t>CI – changing perspective</a:t>
            </a:r>
            <a:endParaRPr lang="en-US" altLang="en-US" sz="4500" dirty="0">
              <a:solidFill>
                <a:schemeClr val="bg1"/>
              </a:solidFill>
              <a:ea typeface="Calibri"/>
            </a:endParaRPr>
          </a:p>
          <a:p>
            <a:pPr marL="457200" lvl="0" indent="-457200" fontAlgn="base">
              <a:lnSpc>
                <a:spcPct val="120000"/>
              </a:lnSpc>
              <a:spcBef>
                <a:spcPct val="0"/>
              </a:spcBef>
              <a:buClr>
                <a:schemeClr val="dk1"/>
              </a:buClr>
              <a:buFont typeface="Arial"/>
              <a:buAutoNum type="arabicPeriod"/>
            </a:pPr>
            <a:r>
              <a:rPr lang="en-US" altLang="en-US" sz="4600" b="1" dirty="0">
                <a:solidFill>
                  <a:srgbClr val="0070C0"/>
                </a:solidFill>
                <a:ea typeface="Calibri"/>
              </a:rPr>
              <a:t>Tell me everything that happened, no matter how silly or small it seems to you. </a:t>
            </a:r>
            <a:r>
              <a:rPr lang="en-US" altLang="en-US" sz="4600" b="1" dirty="0">
                <a:solidFill>
                  <a:srgbClr val="FF0000"/>
                </a:solidFill>
                <a:ea typeface="Calibri"/>
              </a:rPr>
              <a:t>CI - recall everything</a:t>
            </a:r>
            <a:endParaRPr lang="en-US" altLang="en-US" sz="4600" b="1" dirty="0">
              <a:solidFill>
                <a:srgbClr val="0070C0"/>
              </a:solidFill>
              <a:ea typeface="Calibri"/>
            </a:endParaRPr>
          </a:p>
          <a:p>
            <a:pPr marL="457200" indent="-457200" fontAlgn="base">
              <a:lnSpc>
                <a:spcPct val="120000"/>
              </a:lnSpc>
              <a:spcBef>
                <a:spcPct val="0"/>
              </a:spcBef>
              <a:buClr>
                <a:schemeClr val="dk1"/>
              </a:buClr>
              <a:buFont typeface="Arial"/>
              <a:buAutoNum type="arabicPeriod"/>
            </a:pPr>
            <a:r>
              <a:rPr lang="en-US" altLang="en-US" sz="4500" dirty="0">
                <a:solidFill>
                  <a:schemeClr val="bg1"/>
                </a:solidFill>
                <a:ea typeface="Calibri"/>
              </a:rPr>
              <a:t>What time did the incident take place? </a:t>
            </a:r>
            <a:r>
              <a:rPr lang="en-US" altLang="en-US" sz="4400" b="1" dirty="0">
                <a:solidFill>
                  <a:srgbClr val="FF0000"/>
                </a:solidFill>
                <a:ea typeface="Calibri"/>
              </a:rPr>
              <a:t>SI</a:t>
            </a:r>
            <a:endParaRPr lang="en-US" altLang="en-US" sz="4500" dirty="0">
              <a:solidFill>
                <a:schemeClr val="bg1"/>
              </a:solidFill>
              <a:ea typeface="Calibri"/>
            </a:endParaRPr>
          </a:p>
          <a:p>
            <a:pPr marL="514350" indent="-514350">
              <a:buFont typeface="+mj-lt"/>
              <a:buAutoNum type="arabicPeriod"/>
            </a:pPr>
            <a:endParaRPr lang="en-GB" dirty="0"/>
          </a:p>
        </p:txBody>
      </p:sp>
    </p:spTree>
    <p:extLst>
      <p:ext uri="{BB962C8B-B14F-4D97-AF65-F5344CB8AC3E}">
        <p14:creationId xmlns:p14="http://schemas.microsoft.com/office/powerpoint/2010/main" val="17994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1">
            <a:extLst>
              <a:ext uri="{FF2B5EF4-FFF2-40B4-BE49-F238E27FC236}">
                <a16:creationId xmlns:a16="http://schemas.microsoft.com/office/drawing/2014/main" id="{2796F793-C9EF-BA3F-137B-203B2F8D83C0}"/>
              </a:ext>
            </a:extLst>
          </p:cNvPr>
          <p:cNvSpPr>
            <a:spLocks noGrp="1"/>
          </p:cNvSpPr>
          <p:nvPr>
            <p:ph type="title"/>
          </p:nvPr>
        </p:nvSpPr>
        <p:spPr/>
        <p:txBody>
          <a:bodyPr/>
          <a:lstStyle/>
          <a:p>
            <a:r>
              <a:rPr lang="en-US" dirty="0">
                <a:solidFill>
                  <a:schemeClr val="dk1"/>
                </a:solidFill>
                <a:latin typeface="Calibri"/>
                <a:ea typeface="Calibri"/>
                <a:cs typeface="Calibri"/>
                <a:sym typeface="Calibri"/>
              </a:rPr>
              <a:t>Evaluation - Does it work?</a:t>
            </a:r>
            <a:endParaRPr lang="en-GB" dirty="0"/>
          </a:p>
        </p:txBody>
      </p:sp>
      <p:sp>
        <p:nvSpPr>
          <p:cNvPr id="103" name="Google Shape;103;p16"/>
          <p:cNvSpPr txBox="1">
            <a:spLocks noGrp="1"/>
          </p:cNvSpPr>
          <p:nvPr>
            <p:ph idx="1"/>
          </p:nvPr>
        </p:nvSpPr>
        <p:spPr>
          <a:prstGeom prst="rect">
            <a:avLst/>
          </a:prstGeom>
          <a:noFill/>
          <a:ln>
            <a:noFill/>
          </a:ln>
        </p:spPr>
        <p:txBody>
          <a:bodyPr spcFirstLastPara="1" vert="horz" wrap="square" lIns="91425" tIns="45700" rIns="91425" bIns="45700" rtlCol="0" anchor="t" anchorCtr="0">
            <a:normAutofit fontScale="92500" lnSpcReduction="20000"/>
          </a:bodyPr>
          <a:lstStyle/>
          <a:p>
            <a:pPr marL="342900" indent="-342900">
              <a:spcBef>
                <a:spcPts val="0"/>
              </a:spcBef>
              <a:buClr>
                <a:schemeClr val="dk1"/>
              </a:buClr>
              <a:buSzPts val="2700"/>
              <a:buFont typeface="Arial"/>
              <a:buChar char="•"/>
            </a:pPr>
            <a:r>
              <a:rPr lang="en-US" sz="2700" b="1" dirty="0" err="1">
                <a:solidFill>
                  <a:srgbClr val="0070C0"/>
                </a:solidFill>
                <a:ea typeface="Calibri"/>
                <a:sym typeface="Calibri"/>
              </a:rPr>
              <a:t>Kohnken</a:t>
            </a:r>
            <a:r>
              <a:rPr lang="en-US" sz="2700" b="1" dirty="0">
                <a:solidFill>
                  <a:srgbClr val="0070C0"/>
                </a:solidFill>
                <a:ea typeface="Calibri"/>
                <a:sym typeface="Calibri"/>
              </a:rPr>
              <a:t> et al (1999) – meta-analysis of 53 studies showed 34% increase in the amount of correct information recalled vs standard interview techniques</a:t>
            </a:r>
            <a:endParaRPr b="1" dirty="0">
              <a:solidFill>
                <a:srgbClr val="0070C0"/>
              </a:solidFill>
            </a:endParaRPr>
          </a:p>
          <a:p>
            <a:pPr marL="342900" indent="-342900">
              <a:spcBef>
                <a:spcPts val="540"/>
              </a:spcBef>
              <a:buClr>
                <a:schemeClr val="dk1"/>
              </a:buClr>
              <a:buSzPts val="2700"/>
              <a:buFont typeface="Arial"/>
              <a:buChar char="•"/>
            </a:pPr>
            <a:r>
              <a:rPr lang="en-US" sz="2700" dirty="0">
                <a:solidFill>
                  <a:schemeClr val="dk1"/>
                </a:solidFill>
                <a:latin typeface="Calibri"/>
                <a:ea typeface="Calibri"/>
                <a:cs typeface="Calibri"/>
                <a:sym typeface="Calibri"/>
              </a:rPr>
              <a:t>Milne and Bull (2002)</a:t>
            </a:r>
            <a:endParaRPr dirty="0"/>
          </a:p>
          <a:p>
            <a:pPr marL="742950" lvl="1" indent="-285750">
              <a:spcBef>
                <a:spcPts val="480"/>
              </a:spcBef>
              <a:buClr>
                <a:schemeClr val="dk1"/>
              </a:buClr>
              <a:buSzPts val="2400"/>
              <a:buFont typeface="Arial"/>
              <a:buChar char="–"/>
            </a:pPr>
            <a:r>
              <a:rPr lang="en-US" dirty="0">
                <a:solidFill>
                  <a:schemeClr val="dk1"/>
                </a:solidFill>
                <a:latin typeface="Calibri"/>
                <a:ea typeface="Calibri"/>
                <a:cs typeface="Calibri"/>
                <a:sym typeface="Calibri"/>
              </a:rPr>
              <a:t>Looked at each component separately</a:t>
            </a:r>
            <a:endParaRPr dirty="0"/>
          </a:p>
          <a:p>
            <a:pPr marL="742950" lvl="1" indent="-285750">
              <a:spcBef>
                <a:spcPts val="480"/>
              </a:spcBef>
              <a:buClr>
                <a:schemeClr val="dk1"/>
              </a:buClr>
              <a:buSzPts val="2400"/>
              <a:buFont typeface="Arial"/>
              <a:buChar char="–"/>
            </a:pPr>
            <a:r>
              <a:rPr lang="en-US" dirty="0">
                <a:solidFill>
                  <a:schemeClr val="dk1"/>
                </a:solidFill>
                <a:latin typeface="Calibri"/>
                <a:ea typeface="Calibri"/>
                <a:cs typeface="Calibri"/>
                <a:sym typeface="Calibri"/>
              </a:rPr>
              <a:t>When participants used 1 technique – same recall as control group</a:t>
            </a:r>
            <a:endParaRPr dirty="0"/>
          </a:p>
          <a:p>
            <a:pPr marL="742950" lvl="1" indent="-285750">
              <a:spcBef>
                <a:spcPts val="480"/>
              </a:spcBef>
              <a:buClr>
                <a:schemeClr val="dk1"/>
              </a:buClr>
              <a:buSzPts val="2400"/>
              <a:buFont typeface="Arial"/>
              <a:buChar char="–"/>
            </a:pPr>
            <a:r>
              <a:rPr lang="en-US" dirty="0">
                <a:solidFill>
                  <a:schemeClr val="dk1"/>
                </a:solidFill>
                <a:latin typeface="Calibri"/>
                <a:ea typeface="Calibri"/>
                <a:cs typeface="Calibri"/>
                <a:sym typeface="Calibri"/>
              </a:rPr>
              <a:t>When participants used report everything and mental reinstatement – significantly higher recall than all other conditions</a:t>
            </a:r>
            <a:endParaRPr dirty="0"/>
          </a:p>
        </p:txBody>
      </p:sp>
    </p:spTree>
    <p:extLst>
      <p:ext uri="{BB962C8B-B14F-4D97-AF65-F5344CB8AC3E}">
        <p14:creationId xmlns:p14="http://schemas.microsoft.com/office/powerpoint/2010/main" val="14198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9731780-0FB1-2AC2-B47B-032EFB77F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35EC9-3F6D-8DD5-DF70-CEAEC720AA13}"/>
              </a:ext>
            </a:extLst>
          </p:cNvPr>
          <p:cNvSpPr>
            <a:spLocks noGrp="1"/>
          </p:cNvSpPr>
          <p:nvPr>
            <p:ph type="title"/>
          </p:nvPr>
        </p:nvSpPr>
        <p:spPr/>
        <p:txBody>
          <a:bodyPr/>
          <a:lstStyle/>
          <a:p>
            <a:r>
              <a:rPr lang="en-US" dirty="0">
                <a:solidFill>
                  <a:schemeClr val="dk1"/>
                </a:solidFill>
                <a:latin typeface="Calibri"/>
                <a:ea typeface="Calibri"/>
                <a:cs typeface="Calibri"/>
                <a:sym typeface="Calibri"/>
              </a:rPr>
              <a:t>Evaluation – Is it practical?</a:t>
            </a:r>
            <a:endParaRPr lang="en-GB" dirty="0"/>
          </a:p>
        </p:txBody>
      </p:sp>
      <p:sp>
        <p:nvSpPr>
          <p:cNvPr id="103" name="Google Shape;103;p16">
            <a:extLst>
              <a:ext uri="{FF2B5EF4-FFF2-40B4-BE49-F238E27FC236}">
                <a16:creationId xmlns:a16="http://schemas.microsoft.com/office/drawing/2014/main" id="{F86CFBBC-5C0C-6966-5295-CF8ACB658E4E}"/>
              </a:ext>
            </a:extLst>
          </p:cNvPr>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700"/>
              <a:buFont typeface="Arial"/>
              <a:buChar char="•"/>
            </a:pPr>
            <a:r>
              <a:rPr lang="en-US" sz="2700" b="1" dirty="0">
                <a:solidFill>
                  <a:srgbClr val="0070C0"/>
                </a:solidFill>
                <a:ea typeface="Calibri"/>
                <a:sym typeface="Calibri"/>
              </a:rPr>
              <a:t>Take a lot more time to do than standard interview</a:t>
            </a:r>
            <a:endParaRPr b="1" dirty="0">
              <a:solidFill>
                <a:srgbClr val="0070C0"/>
              </a:solidFill>
            </a:endParaRPr>
          </a:p>
          <a:p>
            <a:pPr marL="342900" indent="-342900">
              <a:spcBef>
                <a:spcPts val="540"/>
              </a:spcBef>
              <a:buClr>
                <a:schemeClr val="dk1"/>
              </a:buClr>
              <a:buSzPts val="2700"/>
              <a:buFont typeface="Arial"/>
              <a:buChar char="•"/>
            </a:pPr>
            <a:r>
              <a:rPr lang="en-US" sz="2700" dirty="0">
                <a:solidFill>
                  <a:schemeClr val="dk1"/>
                </a:solidFill>
                <a:latin typeface="Calibri"/>
                <a:ea typeface="Calibri"/>
                <a:cs typeface="Calibri"/>
                <a:sym typeface="Calibri"/>
              </a:rPr>
              <a:t>Needs specialist training</a:t>
            </a:r>
          </a:p>
          <a:p>
            <a:pPr marL="342900" indent="-342900">
              <a:spcBef>
                <a:spcPts val="540"/>
              </a:spcBef>
              <a:buClr>
                <a:schemeClr val="dk1"/>
              </a:buClr>
              <a:buSzPts val="2700"/>
              <a:buFont typeface="Arial"/>
              <a:buChar char="•"/>
            </a:pPr>
            <a:r>
              <a:rPr lang="en-US" sz="2700" b="1" dirty="0">
                <a:solidFill>
                  <a:srgbClr val="0070C0"/>
                </a:solidFill>
                <a:ea typeface="Calibri"/>
              </a:rPr>
              <a:t>Studies use different versions of the CI –can’t easily compare them</a:t>
            </a:r>
          </a:p>
          <a:p>
            <a:pPr marL="342900" indent="-342900">
              <a:spcBef>
                <a:spcPts val="540"/>
              </a:spcBef>
              <a:buClr>
                <a:schemeClr val="dk1"/>
              </a:buClr>
              <a:buSzPts val="2700"/>
              <a:buFont typeface="Arial"/>
              <a:buChar char="•"/>
            </a:pPr>
            <a:r>
              <a:rPr lang="en-US" sz="2700" dirty="0">
                <a:solidFill>
                  <a:schemeClr val="dk1"/>
                </a:solidFill>
                <a:latin typeface="Calibri"/>
                <a:ea typeface="Calibri"/>
                <a:cs typeface="Calibri"/>
                <a:sym typeface="Calibri"/>
              </a:rPr>
              <a:t>CI might create more inaccurate </a:t>
            </a:r>
            <a:r>
              <a:rPr lang="en-US" sz="2700" dirty="0" smtClean="0">
                <a:solidFill>
                  <a:schemeClr val="dk1"/>
                </a:solidFill>
                <a:latin typeface="Calibri"/>
                <a:ea typeface="Calibri"/>
                <a:cs typeface="Calibri"/>
                <a:sym typeface="Calibri"/>
              </a:rPr>
              <a:t>material: </a:t>
            </a:r>
            <a:r>
              <a:rPr lang="en-US" sz="2700" dirty="0" err="1">
                <a:solidFill>
                  <a:schemeClr val="dk1"/>
                </a:solidFill>
                <a:ea typeface="Calibri"/>
              </a:rPr>
              <a:t>Kohnken</a:t>
            </a:r>
            <a:r>
              <a:rPr lang="en-US" sz="2700" dirty="0">
                <a:solidFill>
                  <a:schemeClr val="dk1"/>
                </a:solidFill>
                <a:ea typeface="Calibri"/>
              </a:rPr>
              <a:t> et al. (1990) – </a:t>
            </a:r>
            <a:r>
              <a:rPr lang="en-US" sz="2700" b="1" i="1" dirty="0">
                <a:solidFill>
                  <a:schemeClr val="dk1"/>
                </a:solidFill>
                <a:ea typeface="Calibri"/>
              </a:rPr>
              <a:t>both</a:t>
            </a:r>
            <a:r>
              <a:rPr lang="en-US" sz="2700" dirty="0">
                <a:solidFill>
                  <a:schemeClr val="dk1"/>
                </a:solidFill>
                <a:ea typeface="Calibri"/>
              </a:rPr>
              <a:t> </a:t>
            </a:r>
            <a:r>
              <a:rPr lang="en-US" sz="2700" dirty="0" smtClean="0">
                <a:solidFill>
                  <a:schemeClr val="dk1"/>
                </a:solidFill>
                <a:ea typeface="Calibri"/>
              </a:rPr>
              <a:t>amount of accurate </a:t>
            </a:r>
            <a:r>
              <a:rPr lang="en-US" sz="2700" dirty="0">
                <a:solidFill>
                  <a:schemeClr val="dk1"/>
                </a:solidFill>
                <a:ea typeface="Calibri"/>
              </a:rPr>
              <a:t>(81%) and inaccurate information (61%) </a:t>
            </a:r>
            <a:r>
              <a:rPr lang="en-US" sz="2700" dirty="0" smtClean="0">
                <a:solidFill>
                  <a:schemeClr val="dk1"/>
                </a:solidFill>
                <a:ea typeface="Calibri"/>
              </a:rPr>
              <a:t>increased</a:t>
            </a:r>
            <a:endParaRPr lang="en-US" sz="2700" dirty="0">
              <a:solidFill>
                <a:schemeClr val="dk1"/>
              </a:solidFill>
              <a:ea typeface="Calibri"/>
            </a:endParaRPr>
          </a:p>
        </p:txBody>
      </p:sp>
    </p:spTree>
    <p:extLst>
      <p:ext uri="{BB962C8B-B14F-4D97-AF65-F5344CB8AC3E}">
        <p14:creationId xmlns:p14="http://schemas.microsoft.com/office/powerpoint/2010/main" val="16530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Interview Notes</a:t>
            </a:r>
            <a:r>
              <a:rPr lang="en-GB" dirty="0"/>
              <a:t> </a:t>
            </a:r>
            <a:r>
              <a:rPr lang="en-GB" dirty="0" smtClean="0"/>
              <a:t>(p 63-64)</a:t>
            </a:r>
            <a:endParaRPr lang="en-GB" dirty="0"/>
          </a:p>
        </p:txBody>
      </p:sp>
      <p:sp>
        <p:nvSpPr>
          <p:cNvPr id="4" name="Text Placeholder 3"/>
          <p:cNvSpPr>
            <a:spLocks noGrp="1"/>
          </p:cNvSpPr>
          <p:nvPr>
            <p:ph type="body" idx="1"/>
          </p:nvPr>
        </p:nvSpPr>
        <p:spPr/>
        <p:txBody>
          <a:bodyPr>
            <a:normAutofit/>
          </a:bodyPr>
          <a:lstStyle/>
          <a:p>
            <a:r>
              <a:rPr lang="en-GB" sz="3200" dirty="0" smtClean="0"/>
              <a:t>Description</a:t>
            </a:r>
            <a:endParaRPr lang="en-GB" sz="3200" dirty="0"/>
          </a:p>
        </p:txBody>
      </p:sp>
      <p:sp>
        <p:nvSpPr>
          <p:cNvPr id="5" name="Content Placeholder 4"/>
          <p:cNvSpPr>
            <a:spLocks noGrp="1"/>
          </p:cNvSpPr>
          <p:nvPr>
            <p:ph sz="half" idx="2"/>
          </p:nvPr>
        </p:nvSpPr>
        <p:spPr/>
        <p:txBody>
          <a:bodyPr>
            <a:normAutofit/>
          </a:bodyPr>
          <a:lstStyle/>
          <a:p>
            <a:r>
              <a:rPr lang="en-GB" sz="2800" b="1" dirty="0" smtClean="0">
                <a:solidFill>
                  <a:srgbClr val="0070C0"/>
                </a:solidFill>
              </a:rPr>
              <a:t>Clear explanation for each CI stage, what it involves and why (psychologically)</a:t>
            </a:r>
          </a:p>
          <a:p>
            <a:r>
              <a:rPr lang="en-GB" sz="2800" dirty="0" smtClean="0"/>
              <a:t>Brief description of enhanced CI</a:t>
            </a:r>
            <a:endParaRPr lang="en-GB" sz="2800" dirty="0"/>
          </a:p>
        </p:txBody>
      </p:sp>
      <p:sp>
        <p:nvSpPr>
          <p:cNvPr id="6" name="Text Placeholder 5"/>
          <p:cNvSpPr>
            <a:spLocks noGrp="1"/>
          </p:cNvSpPr>
          <p:nvPr>
            <p:ph type="body" sz="quarter" idx="3"/>
          </p:nvPr>
        </p:nvSpPr>
        <p:spPr/>
        <p:txBody>
          <a:bodyPr/>
          <a:lstStyle/>
          <a:p>
            <a:r>
              <a:rPr lang="en-GB" sz="3200" dirty="0" smtClean="0"/>
              <a:t>Evaluation</a:t>
            </a:r>
            <a:endParaRPr lang="en-GB" sz="3200"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71904956"/>
              </p:ext>
            </p:extLst>
          </p:nvPr>
        </p:nvGraphicFramePr>
        <p:xfrm>
          <a:off x="6172198" y="2505073"/>
          <a:ext cx="5915968" cy="3117758"/>
        </p:xfrm>
        <a:graphic>
          <a:graphicData uri="http://schemas.openxmlformats.org/drawingml/2006/table">
            <a:tbl>
              <a:tblPr firstRow="1" bandRow="1">
                <a:tableStyleId>{5C22544A-7EE6-4342-B048-85BDC9FD1C3A}</a:tableStyleId>
              </a:tblPr>
              <a:tblGrid>
                <a:gridCol w="2957984">
                  <a:extLst>
                    <a:ext uri="{9D8B030D-6E8A-4147-A177-3AD203B41FA5}">
                      <a16:colId xmlns:a16="http://schemas.microsoft.com/office/drawing/2014/main" val="3181483376"/>
                    </a:ext>
                  </a:extLst>
                </a:gridCol>
                <a:gridCol w="2957984">
                  <a:extLst>
                    <a:ext uri="{9D8B030D-6E8A-4147-A177-3AD203B41FA5}">
                      <a16:colId xmlns:a16="http://schemas.microsoft.com/office/drawing/2014/main" val="997370561"/>
                    </a:ext>
                  </a:extLst>
                </a:gridCol>
              </a:tblGrid>
              <a:tr h="480365">
                <a:tc>
                  <a:txBody>
                    <a:bodyPr/>
                    <a:lstStyle/>
                    <a:p>
                      <a:r>
                        <a:rPr lang="en-GB" sz="2800" dirty="0" smtClean="0"/>
                        <a:t>Strengths</a:t>
                      </a:r>
                      <a:endParaRPr lang="en-GB" sz="2800" dirty="0"/>
                    </a:p>
                  </a:txBody>
                  <a:tcPr/>
                </a:tc>
                <a:tc>
                  <a:txBody>
                    <a:bodyPr/>
                    <a:lstStyle/>
                    <a:p>
                      <a:r>
                        <a:rPr lang="en-GB" sz="2800" dirty="0" smtClean="0"/>
                        <a:t>Weaknesses</a:t>
                      </a:r>
                      <a:endParaRPr lang="en-GB" sz="2800" dirty="0"/>
                    </a:p>
                  </a:txBody>
                  <a:tcPr/>
                </a:tc>
                <a:extLst>
                  <a:ext uri="{0D108BD9-81ED-4DB2-BD59-A6C34878D82A}">
                    <a16:rowId xmlns:a16="http://schemas.microsoft.com/office/drawing/2014/main" val="604267567"/>
                  </a:ext>
                </a:extLst>
              </a:tr>
              <a:tr h="480365">
                <a:tc>
                  <a:txBody>
                    <a:bodyPr/>
                    <a:lstStyle/>
                    <a:p>
                      <a:endParaRPr lang="en-GB" sz="2800"/>
                    </a:p>
                  </a:txBody>
                  <a:tcPr/>
                </a:tc>
                <a:tc>
                  <a:txBody>
                    <a:bodyPr/>
                    <a:lstStyle/>
                    <a:p>
                      <a:r>
                        <a:rPr lang="en-GB" sz="2800" b="1" dirty="0" smtClean="0">
                          <a:solidFill>
                            <a:srgbClr val="0070C0"/>
                          </a:solidFill>
                        </a:rPr>
                        <a:t>Time consuming</a:t>
                      </a:r>
                      <a:endParaRPr lang="en-GB" sz="2800" b="1" dirty="0">
                        <a:solidFill>
                          <a:srgbClr val="0070C0"/>
                        </a:solidFill>
                      </a:endParaRPr>
                    </a:p>
                  </a:txBody>
                  <a:tcPr/>
                </a:tc>
                <a:extLst>
                  <a:ext uri="{0D108BD9-81ED-4DB2-BD59-A6C34878D82A}">
                    <a16:rowId xmlns:a16="http://schemas.microsoft.com/office/drawing/2014/main" val="2597296801"/>
                  </a:ext>
                </a:extLst>
              </a:tr>
              <a:tr h="517609">
                <a:tc>
                  <a:txBody>
                    <a:bodyPr/>
                    <a:lstStyle/>
                    <a:p>
                      <a:r>
                        <a:rPr lang="en-GB" sz="2800" dirty="0" smtClean="0"/>
                        <a:t>Milne</a:t>
                      </a:r>
                      <a:r>
                        <a:rPr lang="en-GB" sz="2800" baseline="0" dirty="0" smtClean="0"/>
                        <a:t> + Bull (2002)</a:t>
                      </a:r>
                      <a:endParaRPr lang="en-GB" sz="2800" dirty="0"/>
                    </a:p>
                  </a:txBody>
                  <a:tcPr/>
                </a:tc>
                <a:tc>
                  <a:txBody>
                    <a:bodyPr/>
                    <a:lstStyle/>
                    <a:p>
                      <a:r>
                        <a:rPr lang="en-GB" sz="2800" dirty="0" err="1" smtClean="0"/>
                        <a:t>eXtra</a:t>
                      </a:r>
                      <a:r>
                        <a:rPr lang="en-GB" sz="2800" dirty="0" smtClean="0"/>
                        <a:t>: Variations</a:t>
                      </a:r>
                      <a:endParaRPr lang="en-GB" sz="2800" dirty="0"/>
                    </a:p>
                  </a:txBody>
                  <a:tcPr/>
                </a:tc>
                <a:extLst>
                  <a:ext uri="{0D108BD9-81ED-4DB2-BD59-A6C34878D82A}">
                    <a16:rowId xmlns:a16="http://schemas.microsoft.com/office/drawing/2014/main" val="490068413"/>
                  </a:ext>
                </a:extLst>
              </a:tr>
              <a:tr h="1563278">
                <a:tc>
                  <a:txBody>
                    <a:bodyPr/>
                    <a:lstStyle/>
                    <a:p>
                      <a:r>
                        <a:rPr lang="en-GB" sz="2800" b="1" dirty="0" err="1" smtClean="0">
                          <a:solidFill>
                            <a:srgbClr val="0070C0"/>
                          </a:solidFill>
                        </a:rPr>
                        <a:t>Köhnken</a:t>
                      </a:r>
                      <a:r>
                        <a:rPr lang="en-GB" sz="2800" b="1" dirty="0" smtClean="0">
                          <a:solidFill>
                            <a:srgbClr val="0070C0"/>
                          </a:solidFill>
                        </a:rPr>
                        <a:t> et al. (1999) </a:t>
                      </a:r>
                    </a:p>
                    <a:p>
                      <a:r>
                        <a:rPr lang="en-GB" sz="2800" b="1" dirty="0" smtClean="0">
                          <a:solidFill>
                            <a:srgbClr val="0070C0"/>
                          </a:solidFill>
                        </a:rPr>
                        <a:t>Meta-analysis</a:t>
                      </a:r>
                      <a:endParaRPr lang="en-GB" sz="2800" b="1" dirty="0">
                        <a:solidFill>
                          <a:srgbClr val="0070C0"/>
                        </a:solidFill>
                      </a:endParaRPr>
                    </a:p>
                  </a:txBody>
                  <a:tcPr/>
                </a:tc>
                <a:tc>
                  <a:txBody>
                    <a:bodyPr/>
                    <a:lstStyle/>
                    <a:p>
                      <a:r>
                        <a:rPr lang="en-GB" sz="2800" b="1" dirty="0" err="1" smtClean="0">
                          <a:solidFill>
                            <a:srgbClr val="0070C0"/>
                          </a:solidFill>
                        </a:rPr>
                        <a:t>Köhnken</a:t>
                      </a:r>
                      <a:r>
                        <a:rPr lang="en-GB" sz="2800" b="1" dirty="0" smtClean="0">
                          <a:solidFill>
                            <a:srgbClr val="0070C0"/>
                          </a:solidFill>
                        </a:rPr>
                        <a:t> CI</a:t>
                      </a:r>
                      <a:r>
                        <a:rPr lang="en-GB" sz="2800" b="1" baseline="0" dirty="0" smtClean="0">
                          <a:solidFill>
                            <a:srgbClr val="0070C0"/>
                          </a:solidFill>
                        </a:rPr>
                        <a:t> </a:t>
                      </a:r>
                      <a:r>
                        <a:rPr lang="en-GB" sz="2800" b="1" baseline="0" dirty="0" smtClean="0">
                          <a:solidFill>
                            <a:srgbClr val="0070C0"/>
                          </a:solidFill>
                          <a:sym typeface="Wingdings" panose="05000000000000000000" pitchFamily="2" charset="2"/>
                        </a:rPr>
                        <a:t></a:t>
                      </a:r>
                      <a:r>
                        <a:rPr lang="en-GB" sz="2800" b="1" dirty="0" smtClean="0">
                          <a:solidFill>
                            <a:srgbClr val="0070C0"/>
                          </a:solidFill>
                        </a:rPr>
                        <a:t> more incorrect information</a:t>
                      </a:r>
                      <a:endParaRPr lang="en-GB" sz="2800" b="1" dirty="0">
                        <a:solidFill>
                          <a:srgbClr val="0070C0"/>
                        </a:solidFill>
                      </a:endParaRPr>
                    </a:p>
                  </a:txBody>
                  <a:tcPr/>
                </a:tc>
                <a:extLst>
                  <a:ext uri="{0D108BD9-81ED-4DB2-BD59-A6C34878D82A}">
                    <a16:rowId xmlns:a16="http://schemas.microsoft.com/office/drawing/2014/main" val="2901671524"/>
                  </a:ext>
                </a:extLst>
              </a:tr>
            </a:tbl>
          </a:graphicData>
        </a:graphic>
      </p:graphicFrame>
    </p:spTree>
    <p:extLst>
      <p:ext uri="{BB962C8B-B14F-4D97-AF65-F5344CB8AC3E}">
        <p14:creationId xmlns:p14="http://schemas.microsoft.com/office/powerpoint/2010/main" val="23416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858"/>
          <a:stretch/>
        </p:blipFill>
        <p:spPr>
          <a:xfrm>
            <a:off x="0" y="1325564"/>
            <a:ext cx="8882743" cy="5564880"/>
          </a:xfrm>
          <a:prstGeom prst="rect">
            <a:avLst/>
          </a:prstGeom>
        </p:spPr>
      </p:pic>
      <p:sp>
        <p:nvSpPr>
          <p:cNvPr id="5" name="Title 4"/>
          <p:cNvSpPr>
            <a:spLocks noGrp="1"/>
          </p:cNvSpPr>
          <p:nvPr>
            <p:ph type="title"/>
          </p:nvPr>
        </p:nvSpPr>
        <p:spPr/>
        <p:txBody>
          <a:bodyPr/>
          <a:lstStyle/>
          <a:p>
            <a:r>
              <a:rPr lang="en-GB" dirty="0" smtClean="0"/>
              <a:t>Apply It Methods</a:t>
            </a:r>
            <a:endParaRPr lang="en-GB" dirty="0"/>
          </a:p>
        </p:txBody>
      </p:sp>
    </p:spTree>
    <p:extLst>
      <p:ext uri="{BB962C8B-B14F-4D97-AF65-F5344CB8AC3E}">
        <p14:creationId xmlns:p14="http://schemas.microsoft.com/office/powerpoint/2010/main" val="21038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 It Answers</a:t>
            </a:r>
            <a:endParaRPr lang="en-GB"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Independent groups design. This is where there are two groups of different people carrying out the two conditions of the independent variable. In this study, all of the participants would watch the film of the robbery. Then one half of the participants would undergo the standard police interview. The other half (a group of different people) would undergo the cognitive interview. The participants would be randomly allocated to the two groups to avoid participant variables</a:t>
            </a:r>
            <a:r>
              <a:rPr lang="en-US" dirty="0" smtClean="0"/>
              <a:t>.</a:t>
            </a:r>
            <a:endParaRPr lang="en-US" dirty="0"/>
          </a:p>
        </p:txBody>
      </p:sp>
    </p:spTree>
    <p:extLst>
      <p:ext uri="{BB962C8B-B14F-4D97-AF65-F5344CB8AC3E}">
        <p14:creationId xmlns:p14="http://schemas.microsoft.com/office/powerpoint/2010/main" val="3438220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 It Answers</a:t>
            </a:r>
            <a:endParaRPr lang="en-GB"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2"/>
            </a:pPr>
            <a:r>
              <a:rPr lang="en-US" dirty="0" smtClean="0"/>
              <a:t>A </a:t>
            </a:r>
            <a:r>
              <a:rPr lang="en-US" dirty="0"/>
              <a:t>strength is that it allows the researcher to use the same stimulus materials for both groups. In this case, to show the same film to every participant. This avoids the possibility of a confounding variable arising because there were two different films that were not comparable. A limitation is that pre-existing differences between participants may affect the results. It could be that participants who recall more in the cognitive interview are practised in the recall techniques the CI uses. This problem can be overcome by allocating the participants to the two groups randomly.</a:t>
            </a:r>
          </a:p>
          <a:p>
            <a:pPr marL="514350" indent="-514350">
              <a:buFont typeface="+mj-lt"/>
              <a:buAutoNum type="arabicPeriod" startAt="2"/>
            </a:pPr>
            <a:r>
              <a:rPr lang="en-US" dirty="0" smtClean="0"/>
              <a:t>The </a:t>
            </a:r>
            <a:r>
              <a:rPr lang="en-US" dirty="0"/>
              <a:t>sampling method was volunteer</a:t>
            </a:r>
            <a:r>
              <a:rPr lang="en-US" dirty="0" smtClean="0"/>
              <a:t>.</a:t>
            </a:r>
            <a:endParaRPr lang="en-US" dirty="0"/>
          </a:p>
        </p:txBody>
      </p:sp>
    </p:spTree>
    <p:extLst>
      <p:ext uri="{BB962C8B-B14F-4D97-AF65-F5344CB8AC3E}">
        <p14:creationId xmlns:p14="http://schemas.microsoft.com/office/powerpoint/2010/main" val="3438220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 with EWT</a:t>
            </a:r>
          </a:p>
        </p:txBody>
      </p:sp>
      <p:sp>
        <p:nvSpPr>
          <p:cNvPr id="3" name="Content Placeholder 2"/>
          <p:cNvSpPr>
            <a:spLocks noGrp="1"/>
          </p:cNvSpPr>
          <p:nvPr>
            <p:ph idx="1"/>
          </p:nvPr>
        </p:nvSpPr>
        <p:spPr/>
        <p:txBody>
          <a:bodyPr>
            <a:normAutofit fontScale="92500"/>
          </a:bodyPr>
          <a:lstStyle/>
          <a:p>
            <a:r>
              <a:rPr lang="en-GB" b="1" dirty="0">
                <a:solidFill>
                  <a:srgbClr val="0070C0"/>
                </a:solidFill>
              </a:rPr>
              <a:t>EW might make up details</a:t>
            </a:r>
          </a:p>
          <a:p>
            <a:r>
              <a:rPr lang="en-GB" dirty="0"/>
              <a:t>EW might not tell the truth</a:t>
            </a:r>
          </a:p>
          <a:p>
            <a:r>
              <a:rPr lang="en-GB" b="1" dirty="0">
                <a:solidFill>
                  <a:srgbClr val="0070C0"/>
                </a:solidFill>
              </a:rPr>
              <a:t>EW might forget details</a:t>
            </a:r>
          </a:p>
          <a:p>
            <a:r>
              <a:rPr lang="en-GB" dirty="0"/>
              <a:t>Memory isn’t encoded exactly (previous experiences, schema)</a:t>
            </a:r>
          </a:p>
          <a:p>
            <a:r>
              <a:rPr lang="en-GB" b="1" dirty="0">
                <a:solidFill>
                  <a:srgbClr val="0070C0"/>
                </a:solidFill>
              </a:rPr>
              <a:t>Leading questions (interviewer)</a:t>
            </a:r>
          </a:p>
          <a:p>
            <a:r>
              <a:rPr lang="en-GB" dirty="0"/>
              <a:t>False convictions</a:t>
            </a:r>
          </a:p>
        </p:txBody>
      </p:sp>
    </p:spTree>
    <p:extLst>
      <p:ext uri="{BB962C8B-B14F-4D97-AF65-F5344CB8AC3E}">
        <p14:creationId xmlns:p14="http://schemas.microsoft.com/office/powerpoint/2010/main" val="4890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 It Answers</a:t>
            </a:r>
            <a:endParaRPr lang="en-GB"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startAt="4"/>
            </a:pPr>
            <a:r>
              <a:rPr lang="en-US" dirty="0" smtClean="0"/>
              <a:t>Investigator </a:t>
            </a:r>
            <a:r>
              <a:rPr lang="en-US" dirty="0"/>
              <a:t>effects refer to the influence the interviewer might have on the participant because of their characteristics and the social interaction between them. For example, whether the interviewer is a man or a woman might have an influence on what the participant can recall because women might be more friendly and outgoing.</a:t>
            </a:r>
          </a:p>
          <a:p>
            <a:pPr marL="514350" indent="-514350">
              <a:buFont typeface="+mj-lt"/>
              <a:buAutoNum type="arabicPeriod" startAt="4"/>
            </a:pPr>
            <a:r>
              <a:rPr lang="en-US" dirty="0" smtClean="0"/>
              <a:t>The </a:t>
            </a:r>
            <a:r>
              <a:rPr lang="en-US" dirty="0"/>
              <a:t>researchers would have carried out the study on a much smaller scale, with perhaps just one or two people in the standard interview and the cognitive interview conditions. This would allow them to establish a standardised procedure. For example, so that all the participants are asked the same number of questions, the interviews all take the same length of time, etc. They could also identify any practical difficulties with their procedure. For example, whether it was necessary to have the same interviewer conducting both the standard and cognitive interviews.</a:t>
            </a:r>
          </a:p>
          <a:p>
            <a:endParaRPr lang="en-GB" dirty="0"/>
          </a:p>
        </p:txBody>
      </p:sp>
    </p:spTree>
    <p:extLst>
      <p:ext uri="{BB962C8B-B14F-4D97-AF65-F5344CB8AC3E}">
        <p14:creationId xmlns:p14="http://schemas.microsoft.com/office/powerpoint/2010/main" val="3438220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 it questions</a:t>
            </a:r>
            <a:endParaRPr lang="en-GB" dirty="0"/>
          </a:p>
        </p:txBody>
      </p:sp>
      <p:pic>
        <p:nvPicPr>
          <p:cNvPr id="3" name="Picture 2"/>
          <p:cNvPicPr>
            <a:picLocks noChangeAspect="1"/>
          </p:cNvPicPr>
          <p:nvPr/>
        </p:nvPicPr>
        <p:blipFill>
          <a:blip r:embed="rId2"/>
          <a:stretch>
            <a:fillRect/>
          </a:stretch>
        </p:blipFill>
        <p:spPr>
          <a:xfrm>
            <a:off x="861282" y="2028629"/>
            <a:ext cx="10469436" cy="2800741"/>
          </a:xfrm>
          <a:prstGeom prst="rect">
            <a:avLst/>
          </a:prstGeom>
        </p:spPr>
      </p:pic>
    </p:spTree>
    <p:extLst>
      <p:ext uri="{BB962C8B-B14F-4D97-AF65-F5344CB8AC3E}">
        <p14:creationId xmlns:p14="http://schemas.microsoft.com/office/powerpoint/2010/main" val="184772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 Quiz</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514350" indent="-514350">
              <a:buFont typeface="+mj-lt"/>
              <a:buAutoNum type="arabicPeriod"/>
            </a:pPr>
            <a:r>
              <a:rPr lang="EN-US" b="1" dirty="0">
                <a:solidFill>
                  <a:srgbClr val="0070C0"/>
                </a:solidFill>
              </a:rPr>
              <a:t>Who developed the CI?</a:t>
            </a:r>
          </a:p>
          <a:p>
            <a:pPr marL="514350" indent="-514350">
              <a:buFont typeface="+mj-lt"/>
              <a:buAutoNum type="arabicPeriod"/>
            </a:pPr>
            <a:r>
              <a:rPr lang="EN-US" dirty="0"/>
              <a:t>What are the 4 stages</a:t>
            </a:r>
            <a:r>
              <a:rPr lang="en-US" dirty="0"/>
              <a:t>?</a:t>
            </a:r>
            <a:endParaRPr lang="EN-US" dirty="0"/>
          </a:p>
          <a:p>
            <a:pPr marL="514350" indent="-514350">
              <a:buFont typeface="+mj-lt"/>
              <a:buAutoNum type="arabicPeriod"/>
            </a:pPr>
            <a:r>
              <a:rPr lang="EN-US" b="1" dirty="0">
                <a:solidFill>
                  <a:srgbClr val="0070C0"/>
                </a:solidFill>
              </a:rPr>
              <a:t>Which stage depends on cue-dependent memory?</a:t>
            </a:r>
          </a:p>
          <a:p>
            <a:pPr marL="514350" indent="-514350">
              <a:buFont typeface="+mj-lt"/>
              <a:buAutoNum type="arabicPeriod"/>
            </a:pPr>
            <a:r>
              <a:rPr lang="EN-US" dirty="0"/>
              <a:t>State two practical problems with the CI</a:t>
            </a:r>
          </a:p>
          <a:p>
            <a:pPr marL="514350" indent="-514350">
              <a:buFont typeface="+mj-lt"/>
              <a:buAutoNum type="arabicPeriod"/>
            </a:pPr>
            <a:r>
              <a:rPr lang="EN-US" b="1" dirty="0">
                <a:solidFill>
                  <a:srgbClr val="0070C0"/>
                </a:solidFill>
              </a:rPr>
              <a:t>What support is there for the CI from </a:t>
            </a:r>
            <a:r>
              <a:rPr lang="EN-US" b="1" dirty="0" err="1">
                <a:solidFill>
                  <a:srgbClr val="0070C0"/>
                </a:solidFill>
              </a:rPr>
              <a:t>Geiselman</a:t>
            </a:r>
            <a:r>
              <a:rPr lang="EN-US" b="1" dirty="0">
                <a:solidFill>
                  <a:srgbClr val="0070C0"/>
                </a:solidFill>
              </a:rPr>
              <a:t> et al. (1985)?</a:t>
            </a:r>
          </a:p>
          <a:p>
            <a:pPr marL="514350" indent="-514350">
              <a:buFont typeface="+mj-lt"/>
              <a:buAutoNum type="arabicPeriod"/>
            </a:pPr>
            <a:r>
              <a:rPr lang="EN-US" dirty="0"/>
              <a:t>What is the purpose of the CI?</a:t>
            </a:r>
          </a:p>
          <a:p>
            <a:pPr marL="514350" indent="-514350">
              <a:buFont typeface="+mj-lt"/>
              <a:buAutoNum type="arabicPeriod"/>
            </a:pPr>
            <a:r>
              <a:rPr lang="EN-US" b="1" dirty="0">
                <a:solidFill>
                  <a:srgbClr val="0070C0"/>
                </a:solidFill>
              </a:rPr>
              <a:t>What are the two cognitive ideas the CI is based on?</a:t>
            </a:r>
          </a:p>
        </p:txBody>
      </p:sp>
    </p:spTree>
    <p:extLst>
      <p:ext uri="{BB962C8B-B14F-4D97-AF65-F5344CB8AC3E}">
        <p14:creationId xmlns:p14="http://schemas.microsoft.com/office/powerpoint/2010/main" val="15105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CI Quiz</a:t>
            </a:r>
            <a:r>
              <a:rPr lang="en-US" dirty="0"/>
              <a:t> – Answers 1</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marL="514350" indent="-514350">
              <a:buFont typeface="+mj-lt"/>
              <a:buAutoNum type="arabicPeriod"/>
            </a:pPr>
            <a:r>
              <a:rPr lang="EN-US" sz="2800" dirty="0"/>
              <a:t>Who developed the CI? </a:t>
            </a:r>
            <a:r>
              <a:rPr lang="EN-US" sz="2800" dirty="0">
                <a:solidFill>
                  <a:srgbClr val="FF0000"/>
                </a:solidFill>
              </a:rPr>
              <a:t>Fisher and </a:t>
            </a:r>
            <a:r>
              <a:rPr lang="EN-US" sz="2800" dirty="0" err="1">
                <a:solidFill>
                  <a:srgbClr val="FF0000"/>
                </a:solidFill>
              </a:rPr>
              <a:t>Geiselman</a:t>
            </a:r>
            <a:endParaRPr lang="EN-US" sz="2800" dirty="0"/>
          </a:p>
          <a:p>
            <a:pPr marL="514350" indent="-514350">
              <a:buFont typeface="+mj-lt"/>
              <a:buAutoNum type="arabicPeriod"/>
            </a:pPr>
            <a:r>
              <a:rPr lang="EN-US" sz="2800" dirty="0"/>
              <a:t>What are the 4 stages</a:t>
            </a:r>
            <a:r>
              <a:rPr lang="en-US" sz="2800" dirty="0"/>
              <a:t>?</a:t>
            </a:r>
            <a:r>
              <a:rPr lang="EN-US" sz="2800" dirty="0"/>
              <a:t> </a:t>
            </a:r>
            <a:r>
              <a:rPr lang="EN-US" sz="2800" dirty="0">
                <a:solidFill>
                  <a:srgbClr val="FF0000"/>
                </a:solidFill>
              </a:rPr>
              <a:t>Context reinstatement, recall everything, recall in different order, recall from different perspective</a:t>
            </a:r>
            <a:endParaRPr lang="EN-US" sz="2800" dirty="0"/>
          </a:p>
          <a:p>
            <a:pPr marL="514350" indent="-514350">
              <a:buFont typeface="+mj-lt"/>
              <a:buAutoNum type="arabicPeriod"/>
            </a:pPr>
            <a:r>
              <a:rPr lang="EN-US" sz="2800" dirty="0"/>
              <a:t>Which stage depends on cue-dependent memory? </a:t>
            </a:r>
            <a:r>
              <a:rPr lang="EN-US" sz="2800" dirty="0">
                <a:solidFill>
                  <a:srgbClr val="FF0000"/>
                </a:solidFill>
              </a:rPr>
              <a:t>Context reinstatement</a:t>
            </a:r>
          </a:p>
          <a:p>
            <a:pPr marL="514350" indent="-514350">
              <a:buFont typeface="+mj-lt"/>
              <a:buAutoNum type="arabicPeriod"/>
            </a:pPr>
            <a:r>
              <a:rPr lang="EN-US" sz="2800" dirty="0"/>
              <a:t>State two practical problems with the CI </a:t>
            </a:r>
            <a:r>
              <a:rPr lang="EN-US" sz="2800" dirty="0">
                <a:solidFill>
                  <a:srgbClr val="FF0000"/>
                </a:solidFill>
              </a:rPr>
              <a:t>requires time to do (more than standard interview) and needs training to administer</a:t>
            </a: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12220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F0A02-905E-3C93-94A6-198DDD602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26E21-CA64-62FE-8076-E1662F8FD3C2}"/>
              </a:ext>
            </a:extLst>
          </p:cNvPr>
          <p:cNvSpPr>
            <a:spLocks noGrp="1"/>
          </p:cNvSpPr>
          <p:nvPr>
            <p:ph type="title"/>
          </p:nvPr>
        </p:nvSpPr>
        <p:spPr/>
        <p:txBody>
          <a:bodyPr/>
          <a:lstStyle/>
          <a:p>
            <a:r>
              <a:rPr lang="EN-US" dirty="0"/>
              <a:t>CI Quiz</a:t>
            </a:r>
            <a:r>
              <a:rPr lang="en-US" dirty="0"/>
              <a:t> – Answers 2</a:t>
            </a:r>
            <a:endParaRPr lang="EN-US" dirty="0"/>
          </a:p>
        </p:txBody>
      </p:sp>
      <p:sp>
        <p:nvSpPr>
          <p:cNvPr id="3" name="Content Placeholder 2">
            <a:extLst>
              <a:ext uri="{FF2B5EF4-FFF2-40B4-BE49-F238E27FC236}">
                <a16:creationId xmlns:a16="http://schemas.microsoft.com/office/drawing/2014/main" id="{7BCA222D-ADCD-422A-7D10-F8C8F05F83C2}"/>
              </a:ext>
            </a:extLst>
          </p:cNvPr>
          <p:cNvSpPr>
            <a:spLocks noGrp="1"/>
          </p:cNvSpPr>
          <p:nvPr>
            <p:ph idx="1"/>
          </p:nvPr>
        </p:nvSpPr>
        <p:spPr/>
        <p:txBody>
          <a:bodyPr vert="horz" lIns="91440" tIns="45720" rIns="91440" bIns="45720" rtlCol="0" anchor="t">
            <a:noAutofit/>
          </a:bodyPr>
          <a:lstStyle/>
          <a:p>
            <a:pPr marL="514350" indent="-514350">
              <a:buFont typeface="+mj-lt"/>
              <a:buAutoNum type="arabicPeriod"/>
            </a:pPr>
            <a:r>
              <a:rPr lang="EN-US" sz="2000" dirty="0"/>
              <a:t>What support is there for the CI from </a:t>
            </a:r>
            <a:r>
              <a:rPr lang="EN-US" sz="2000" dirty="0" err="1"/>
              <a:t>Geiselman</a:t>
            </a:r>
            <a:r>
              <a:rPr lang="EN-US" sz="2000" dirty="0"/>
              <a:t> et al. (1985)? </a:t>
            </a:r>
            <a:r>
              <a:rPr lang="EN-US" sz="2000" dirty="0">
                <a:solidFill>
                  <a:srgbClr val="FF0000"/>
                </a:solidFill>
              </a:rPr>
              <a:t>CI got significant more correct items than SI – and needed fewer questions to be asked (no difference in errors though)</a:t>
            </a:r>
          </a:p>
          <a:p>
            <a:pPr marL="514350" indent="-514350">
              <a:buFont typeface="+mj-lt"/>
              <a:buAutoNum type="arabicPeriod"/>
            </a:pPr>
            <a:r>
              <a:rPr lang="EN-US" sz="2000" dirty="0">
                <a:solidFill>
                  <a:srgbClr val="000000"/>
                </a:solidFill>
              </a:rPr>
              <a:t>What is the purpose of the CI? </a:t>
            </a:r>
            <a:r>
              <a:rPr lang="EN-US" sz="2000" dirty="0">
                <a:solidFill>
                  <a:srgbClr val="FF0000"/>
                </a:solidFill>
              </a:rPr>
              <a:t>To develop an interview technique that is more valid, reliable (accurate) and ethical than the standard interview used by the police</a:t>
            </a:r>
            <a:endParaRPr lang="EN-US" sz="2000" dirty="0">
              <a:solidFill>
                <a:srgbClr val="000000"/>
              </a:solidFill>
            </a:endParaRPr>
          </a:p>
          <a:p>
            <a:pPr marL="514350" indent="-514350">
              <a:buFont typeface="+mj-lt"/>
              <a:buAutoNum type="arabicPeriod"/>
            </a:pPr>
            <a:r>
              <a:rPr lang="EN-US" sz="2000" dirty="0"/>
              <a:t>What are the two cognitive ideas the CI is based on? </a:t>
            </a:r>
            <a:r>
              <a:rPr lang="EN-US" sz="2000" dirty="0">
                <a:solidFill>
                  <a:srgbClr val="FF0000"/>
                </a:solidFill>
              </a:rPr>
              <a:t>1) Memories of events are linked to associations – and cue-dependent 2) Retrieving a memory works better if we can reinstate the original context of that memory </a:t>
            </a:r>
          </a:p>
          <a:p>
            <a:pPr marL="514350" indent="-514350">
              <a:buFont typeface="+mj-lt"/>
              <a:buAutoNum type="arabicPeriod"/>
            </a:pPr>
            <a:endParaRPr lang="EN-US" sz="2000" dirty="0"/>
          </a:p>
          <a:p>
            <a:pPr marL="514350" indent="-514350">
              <a:buFont typeface="+mj-lt"/>
              <a:buAutoNum type="arabicPeriod"/>
            </a:pPr>
            <a:endParaRPr lang="EN-US" sz="2000" dirty="0"/>
          </a:p>
        </p:txBody>
      </p:sp>
    </p:spTree>
    <p:extLst>
      <p:ext uri="{BB962C8B-B14F-4D97-AF65-F5344CB8AC3E}">
        <p14:creationId xmlns:p14="http://schemas.microsoft.com/office/powerpoint/2010/main" val="249289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4871864" y="1052737"/>
            <a:ext cx="2088232" cy="392113"/>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chemeClr val="dk1"/>
              </a:buClr>
              <a:buSzPts val="1800"/>
            </a:pPr>
            <a:r>
              <a:rPr lang="en-GB" b="1">
                <a:solidFill>
                  <a:schemeClr val="dk1"/>
                </a:solidFill>
                <a:latin typeface="Calibri"/>
                <a:ea typeface="Calibri"/>
                <a:cs typeface="Calibri"/>
                <a:sym typeface="Calibri"/>
              </a:rPr>
              <a:t>The incident</a:t>
            </a:r>
            <a:endParaRPr b="1">
              <a:solidFill>
                <a:schemeClr val="dk1"/>
              </a:solidFill>
              <a:latin typeface="Calibri"/>
              <a:ea typeface="Calibri"/>
              <a:cs typeface="Calibri"/>
              <a:sym typeface="Calibri"/>
            </a:endParaRPr>
          </a:p>
          <a:p>
            <a:pPr>
              <a:spcBef>
                <a:spcPts val="1000"/>
              </a:spcBef>
              <a:buClr>
                <a:schemeClr val="dk1"/>
              </a:buClr>
              <a:buSzPts val="1800"/>
            </a:pPr>
            <a:endParaRPr>
              <a:solidFill>
                <a:schemeClr val="dk1"/>
              </a:solidFill>
              <a:latin typeface="Arial"/>
              <a:ea typeface="Arial"/>
              <a:cs typeface="Arial"/>
              <a:sym typeface="Arial"/>
            </a:endParaRPr>
          </a:p>
        </p:txBody>
      </p:sp>
      <p:pic>
        <p:nvPicPr>
          <p:cNvPr id="94" name="Google Shape;94;p14" descr="tn00571_[1]"/>
          <p:cNvPicPr preferRelativeResize="0"/>
          <p:nvPr/>
        </p:nvPicPr>
        <p:blipFill rotWithShape="1">
          <a:blip r:embed="rId3">
            <a:alphaModFix/>
          </a:blip>
          <a:srcRect/>
          <a:stretch/>
        </p:blipFill>
        <p:spPr>
          <a:xfrm>
            <a:off x="6240016" y="1052736"/>
            <a:ext cx="720080" cy="432048"/>
          </a:xfrm>
          <a:prstGeom prst="rect">
            <a:avLst/>
          </a:prstGeom>
          <a:noFill/>
          <a:ln>
            <a:noFill/>
          </a:ln>
        </p:spPr>
      </p:pic>
      <p:sp>
        <p:nvSpPr>
          <p:cNvPr id="95" name="Google Shape;95;p14"/>
          <p:cNvSpPr txBox="1"/>
          <p:nvPr/>
        </p:nvSpPr>
        <p:spPr>
          <a:xfrm>
            <a:off x="4799856" y="2564904"/>
            <a:ext cx="2232248" cy="432048"/>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ctr">
              <a:buClr>
                <a:schemeClr val="dk1"/>
              </a:buClr>
              <a:buSzPts val="1800"/>
            </a:pPr>
            <a:r>
              <a:rPr lang="en-GB" b="1">
                <a:solidFill>
                  <a:schemeClr val="dk1"/>
                </a:solidFill>
                <a:latin typeface="Calibri"/>
                <a:ea typeface="Calibri"/>
                <a:cs typeface="Calibri"/>
                <a:sym typeface="Calibri"/>
              </a:rPr>
              <a:t>Encoded information</a:t>
            </a:r>
            <a:endParaRPr sz="3200" b="1">
              <a:solidFill>
                <a:schemeClr val="dk1"/>
              </a:solidFill>
              <a:latin typeface="Arial"/>
              <a:ea typeface="Arial"/>
              <a:cs typeface="Arial"/>
              <a:sym typeface="Arial"/>
            </a:endParaRPr>
          </a:p>
        </p:txBody>
      </p:sp>
      <p:sp>
        <p:nvSpPr>
          <p:cNvPr id="96" name="Google Shape;96;p14"/>
          <p:cNvSpPr txBox="1"/>
          <p:nvPr/>
        </p:nvSpPr>
        <p:spPr>
          <a:xfrm>
            <a:off x="1919536" y="1340768"/>
            <a:ext cx="2520280" cy="1152128"/>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chemeClr val="dk1"/>
              </a:buClr>
              <a:buSzPts val="1400"/>
            </a:pPr>
            <a:r>
              <a:rPr lang="en-GB" sz="1400" b="1">
                <a:solidFill>
                  <a:schemeClr val="dk1"/>
                </a:solidFill>
                <a:latin typeface="Calibri"/>
                <a:ea typeface="Calibri"/>
                <a:cs typeface="Calibri"/>
                <a:sym typeface="Calibri"/>
              </a:rPr>
              <a:t>Encoding challenges</a:t>
            </a:r>
            <a:endParaRPr/>
          </a:p>
          <a:p>
            <a:pPr>
              <a:spcBef>
                <a:spcPts val="1000"/>
              </a:spcBef>
              <a:buClr>
                <a:schemeClr val="dk1"/>
              </a:buClr>
              <a:buSzPts val="1400"/>
            </a:pPr>
            <a:r>
              <a:rPr lang="en-GB" sz="1400" b="1" i="1">
                <a:solidFill>
                  <a:schemeClr val="dk1"/>
                </a:solidFill>
                <a:latin typeface="Calibri"/>
                <a:ea typeface="Calibri"/>
                <a:cs typeface="Calibri"/>
                <a:sym typeface="Calibri"/>
              </a:rPr>
              <a:t>Setting(lighting, distance...)</a:t>
            </a:r>
            <a:endParaRPr/>
          </a:p>
          <a:p>
            <a:pPr>
              <a:buClr>
                <a:schemeClr val="dk1"/>
              </a:buClr>
              <a:buSzPts val="1400"/>
            </a:pPr>
            <a:r>
              <a:rPr lang="en-GB" sz="1400" b="1" i="1">
                <a:solidFill>
                  <a:schemeClr val="dk1"/>
                </a:solidFill>
                <a:latin typeface="Calibri"/>
                <a:ea typeface="Calibri"/>
                <a:cs typeface="Calibri"/>
                <a:sym typeface="Calibri"/>
              </a:rPr>
              <a:t>Distractions</a:t>
            </a:r>
            <a:endParaRPr/>
          </a:p>
          <a:p>
            <a:pPr>
              <a:buClr>
                <a:schemeClr val="dk1"/>
              </a:buClr>
              <a:buSzPts val="1400"/>
            </a:pPr>
            <a:r>
              <a:rPr lang="en-GB" sz="1400" b="1" i="1">
                <a:solidFill>
                  <a:schemeClr val="dk1"/>
                </a:solidFill>
                <a:latin typeface="Calibri"/>
                <a:ea typeface="Calibri"/>
                <a:cs typeface="Calibri"/>
                <a:sym typeface="Calibri"/>
              </a:rPr>
              <a:t>Stress, guilt</a:t>
            </a:r>
            <a:endParaRPr/>
          </a:p>
          <a:p>
            <a:pPr>
              <a:buClr>
                <a:schemeClr val="dk1"/>
              </a:buClr>
              <a:buSzPts val="1800"/>
            </a:pPr>
            <a:endParaRPr>
              <a:solidFill>
                <a:schemeClr val="dk1"/>
              </a:solidFill>
              <a:latin typeface="Arial"/>
              <a:ea typeface="Arial"/>
              <a:cs typeface="Arial"/>
              <a:sym typeface="Arial"/>
            </a:endParaRPr>
          </a:p>
        </p:txBody>
      </p:sp>
      <p:sp>
        <p:nvSpPr>
          <p:cNvPr id="97" name="Google Shape;97;p14"/>
          <p:cNvSpPr txBox="1"/>
          <p:nvPr/>
        </p:nvSpPr>
        <p:spPr>
          <a:xfrm>
            <a:off x="4871864" y="3429000"/>
            <a:ext cx="2088232" cy="350838"/>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ctr">
              <a:buClr>
                <a:schemeClr val="dk1"/>
              </a:buClr>
              <a:buSzPts val="1800"/>
            </a:pPr>
            <a:r>
              <a:rPr lang="en-GB" b="1">
                <a:solidFill>
                  <a:schemeClr val="dk1"/>
                </a:solidFill>
                <a:latin typeface="Calibri"/>
                <a:ea typeface="Calibri"/>
                <a:cs typeface="Calibri"/>
                <a:sym typeface="Calibri"/>
              </a:rPr>
              <a:t>Stored information</a:t>
            </a:r>
            <a:endParaRPr sz="2400" b="1">
              <a:solidFill>
                <a:schemeClr val="dk1"/>
              </a:solidFill>
              <a:latin typeface="Arial"/>
              <a:ea typeface="Arial"/>
              <a:cs typeface="Arial"/>
              <a:sym typeface="Arial"/>
            </a:endParaRPr>
          </a:p>
        </p:txBody>
      </p:sp>
      <p:sp>
        <p:nvSpPr>
          <p:cNvPr id="98" name="Google Shape;98;p14"/>
          <p:cNvSpPr txBox="1"/>
          <p:nvPr/>
        </p:nvSpPr>
        <p:spPr>
          <a:xfrm>
            <a:off x="1991544" y="4005064"/>
            <a:ext cx="2088232" cy="93610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chemeClr val="dk1"/>
              </a:buClr>
              <a:buSzPts val="1600"/>
            </a:pPr>
            <a:r>
              <a:rPr lang="en-GB" sz="1600" b="1">
                <a:solidFill>
                  <a:schemeClr val="dk1"/>
                </a:solidFill>
                <a:latin typeface="Calibri"/>
                <a:ea typeface="Calibri"/>
                <a:cs typeface="Calibri"/>
                <a:sym typeface="Calibri"/>
              </a:rPr>
              <a:t>Retrieval challenges</a:t>
            </a:r>
            <a:endParaRPr/>
          </a:p>
          <a:p>
            <a:pPr>
              <a:spcBef>
                <a:spcPts val="1000"/>
              </a:spcBef>
              <a:buClr>
                <a:schemeClr val="dk1"/>
              </a:buClr>
              <a:buSzPts val="1600"/>
            </a:pPr>
            <a:r>
              <a:rPr lang="en-GB" sz="1600" b="1" i="1">
                <a:solidFill>
                  <a:schemeClr val="dk1"/>
                </a:solidFill>
                <a:latin typeface="Calibri"/>
                <a:ea typeface="Calibri"/>
                <a:cs typeface="Calibri"/>
                <a:sym typeface="Calibri"/>
              </a:rPr>
              <a:t>Schemas</a:t>
            </a:r>
            <a:endParaRPr/>
          </a:p>
          <a:p>
            <a:pPr>
              <a:buClr>
                <a:schemeClr val="dk1"/>
              </a:buClr>
              <a:buSzPts val="1600"/>
            </a:pPr>
            <a:r>
              <a:rPr lang="en-GB" sz="1600" b="1" i="1">
                <a:solidFill>
                  <a:schemeClr val="dk1"/>
                </a:solidFill>
                <a:latin typeface="Calibri"/>
                <a:ea typeface="Calibri"/>
                <a:cs typeface="Calibri"/>
                <a:sym typeface="Calibri"/>
              </a:rPr>
              <a:t>Emotional factors</a:t>
            </a:r>
            <a:endParaRPr sz="2800" b="1" i="1">
              <a:solidFill>
                <a:schemeClr val="dk1"/>
              </a:solidFill>
              <a:latin typeface="Arial"/>
              <a:ea typeface="Arial"/>
              <a:cs typeface="Arial"/>
              <a:sym typeface="Arial"/>
            </a:endParaRPr>
          </a:p>
        </p:txBody>
      </p:sp>
      <p:sp>
        <p:nvSpPr>
          <p:cNvPr id="99" name="Google Shape;99;p14"/>
          <p:cNvSpPr txBox="1"/>
          <p:nvPr/>
        </p:nvSpPr>
        <p:spPr>
          <a:xfrm>
            <a:off x="7824193" y="3789040"/>
            <a:ext cx="2143125" cy="1352550"/>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chemeClr val="dk1"/>
              </a:buClr>
              <a:buSzPts val="1600"/>
            </a:pPr>
            <a:r>
              <a:rPr lang="en-GB" sz="1600" b="1">
                <a:solidFill>
                  <a:schemeClr val="dk1"/>
                </a:solidFill>
                <a:latin typeface="Calibri"/>
                <a:ea typeface="Calibri"/>
                <a:cs typeface="Calibri"/>
                <a:sym typeface="Calibri"/>
              </a:rPr>
              <a:t>Interviewer challenges</a:t>
            </a:r>
            <a:endParaRPr sz="1600" b="1">
              <a:solidFill>
                <a:schemeClr val="dk1"/>
              </a:solidFill>
              <a:latin typeface="Times New Roman"/>
              <a:ea typeface="Times New Roman"/>
              <a:cs typeface="Times New Roman"/>
              <a:sym typeface="Times New Roman"/>
            </a:endParaRPr>
          </a:p>
          <a:p>
            <a:pPr>
              <a:spcBef>
                <a:spcPts val="1000"/>
              </a:spcBef>
              <a:buClr>
                <a:schemeClr val="dk1"/>
              </a:buClr>
              <a:buSzPts val="1600"/>
            </a:pPr>
            <a:r>
              <a:rPr lang="en-GB" sz="1600" b="1" i="1">
                <a:solidFill>
                  <a:schemeClr val="dk1"/>
                </a:solidFill>
                <a:latin typeface="Calibri"/>
                <a:ea typeface="Calibri"/>
                <a:cs typeface="Calibri"/>
                <a:sym typeface="Calibri"/>
              </a:rPr>
              <a:t>Types of questions</a:t>
            </a:r>
            <a:endParaRPr/>
          </a:p>
          <a:p>
            <a:pPr>
              <a:buClr>
                <a:schemeClr val="dk1"/>
              </a:buClr>
              <a:buSzPts val="1600"/>
            </a:pPr>
            <a:r>
              <a:rPr lang="en-GB" sz="1600" b="1" i="1">
                <a:solidFill>
                  <a:schemeClr val="dk1"/>
                </a:solidFill>
                <a:latin typeface="Calibri"/>
                <a:ea typeface="Calibri"/>
                <a:cs typeface="Calibri"/>
                <a:sym typeface="Calibri"/>
              </a:rPr>
              <a:t>Body language</a:t>
            </a:r>
            <a:endParaRPr/>
          </a:p>
          <a:p>
            <a:pPr>
              <a:buClr>
                <a:schemeClr val="dk1"/>
              </a:buClr>
              <a:buSzPts val="1600"/>
            </a:pPr>
            <a:r>
              <a:rPr lang="en-GB" sz="1600" b="1" i="1">
                <a:solidFill>
                  <a:schemeClr val="dk1"/>
                </a:solidFill>
                <a:latin typeface="Calibri"/>
                <a:ea typeface="Calibri"/>
                <a:cs typeface="Calibri"/>
                <a:sym typeface="Calibri"/>
              </a:rPr>
              <a:t>Schemas</a:t>
            </a:r>
            <a:endParaRPr/>
          </a:p>
          <a:p>
            <a:pPr>
              <a:buClr>
                <a:schemeClr val="dk1"/>
              </a:buClr>
              <a:buSzPts val="1600"/>
            </a:pPr>
            <a:r>
              <a:rPr lang="en-GB" sz="1600" b="1" i="1">
                <a:solidFill>
                  <a:schemeClr val="dk1"/>
                </a:solidFill>
                <a:latin typeface="Calibri"/>
                <a:ea typeface="Calibri"/>
                <a:cs typeface="Calibri"/>
                <a:sym typeface="Calibri"/>
              </a:rPr>
              <a:t>Emotions</a:t>
            </a:r>
            <a:endParaRPr/>
          </a:p>
          <a:p>
            <a:pPr>
              <a:buClr>
                <a:schemeClr val="dk1"/>
              </a:buClr>
              <a:buSzPts val="1400"/>
            </a:pPr>
            <a:endParaRPr sz="1400">
              <a:solidFill>
                <a:schemeClr val="dk1"/>
              </a:solidFill>
              <a:latin typeface="Times New Roman"/>
              <a:ea typeface="Times New Roman"/>
              <a:cs typeface="Times New Roman"/>
              <a:sym typeface="Times New Roman"/>
            </a:endParaRPr>
          </a:p>
          <a:p>
            <a:pPr>
              <a:buClr>
                <a:schemeClr val="dk1"/>
              </a:buClr>
              <a:buSzPts val="1400"/>
            </a:pPr>
            <a:endParaRPr sz="1400">
              <a:solidFill>
                <a:schemeClr val="dk1"/>
              </a:solidFill>
              <a:latin typeface="Times New Roman"/>
              <a:ea typeface="Times New Roman"/>
              <a:cs typeface="Times New Roman"/>
              <a:sym typeface="Times New Roman"/>
            </a:endParaRPr>
          </a:p>
          <a:p>
            <a:pPr>
              <a:buClr>
                <a:schemeClr val="dk1"/>
              </a:buClr>
              <a:buSzPts val="1800"/>
            </a:pPr>
            <a:endParaRPr>
              <a:solidFill>
                <a:schemeClr val="dk1"/>
              </a:solidFill>
              <a:latin typeface="Arial"/>
              <a:ea typeface="Arial"/>
              <a:cs typeface="Arial"/>
              <a:sym typeface="Arial"/>
            </a:endParaRPr>
          </a:p>
        </p:txBody>
      </p:sp>
      <p:sp>
        <p:nvSpPr>
          <p:cNvPr id="100" name="Google Shape;100;p14"/>
          <p:cNvSpPr txBox="1"/>
          <p:nvPr/>
        </p:nvSpPr>
        <p:spPr>
          <a:xfrm>
            <a:off x="4727848" y="5085184"/>
            <a:ext cx="2520280" cy="376238"/>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gn="ctr">
              <a:buClr>
                <a:schemeClr val="dk1"/>
              </a:buClr>
              <a:buSzPts val="1800"/>
            </a:pPr>
            <a:r>
              <a:rPr lang="en-GB" b="1">
                <a:solidFill>
                  <a:schemeClr val="dk1"/>
                </a:solidFill>
                <a:latin typeface="Calibri"/>
                <a:ea typeface="Calibri"/>
                <a:cs typeface="Calibri"/>
                <a:sym typeface="Calibri"/>
              </a:rPr>
              <a:t>Retrieved information</a:t>
            </a:r>
            <a:endParaRPr sz="1600" b="1">
              <a:solidFill>
                <a:schemeClr val="dk1"/>
              </a:solidFill>
              <a:latin typeface="Times New Roman"/>
              <a:ea typeface="Times New Roman"/>
              <a:cs typeface="Times New Roman"/>
              <a:sym typeface="Times New Roman"/>
            </a:endParaRPr>
          </a:p>
          <a:p>
            <a:pPr algn="ctr">
              <a:buClr>
                <a:schemeClr val="dk1"/>
              </a:buClr>
              <a:buSzPts val="1400"/>
            </a:pPr>
            <a:endParaRPr sz="1400">
              <a:solidFill>
                <a:schemeClr val="dk1"/>
              </a:solidFill>
              <a:latin typeface="Times New Roman"/>
              <a:ea typeface="Times New Roman"/>
              <a:cs typeface="Times New Roman"/>
              <a:sym typeface="Times New Roman"/>
            </a:endParaRPr>
          </a:p>
          <a:p>
            <a:pPr algn="ctr">
              <a:buClr>
                <a:schemeClr val="dk1"/>
              </a:buClr>
              <a:buSzPts val="1800"/>
            </a:pPr>
            <a:endParaRPr>
              <a:solidFill>
                <a:schemeClr val="dk1"/>
              </a:solidFill>
              <a:latin typeface="Arial"/>
              <a:ea typeface="Arial"/>
              <a:cs typeface="Arial"/>
              <a:sym typeface="Arial"/>
            </a:endParaRPr>
          </a:p>
        </p:txBody>
      </p:sp>
      <p:sp>
        <p:nvSpPr>
          <p:cNvPr id="101" name="Google Shape;101;p14"/>
          <p:cNvSpPr/>
          <p:nvPr/>
        </p:nvSpPr>
        <p:spPr>
          <a:xfrm>
            <a:off x="5879976" y="1484784"/>
            <a:ext cx="72008" cy="108012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2" name="Google Shape;102;p14"/>
          <p:cNvSpPr/>
          <p:nvPr/>
        </p:nvSpPr>
        <p:spPr>
          <a:xfrm>
            <a:off x="5879976" y="2996952"/>
            <a:ext cx="72008" cy="43204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3" name="Google Shape;103;p14"/>
          <p:cNvSpPr/>
          <p:nvPr/>
        </p:nvSpPr>
        <p:spPr>
          <a:xfrm>
            <a:off x="5879976" y="3789040"/>
            <a:ext cx="72008" cy="129614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4" name="Google Shape;104;p14"/>
          <p:cNvSpPr/>
          <p:nvPr/>
        </p:nvSpPr>
        <p:spPr>
          <a:xfrm>
            <a:off x="4439816" y="1916832"/>
            <a:ext cx="1440160" cy="72008"/>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5" name="Google Shape;105;p14"/>
          <p:cNvSpPr/>
          <p:nvPr/>
        </p:nvSpPr>
        <p:spPr>
          <a:xfrm>
            <a:off x="4079776" y="4437112"/>
            <a:ext cx="1800200" cy="72008"/>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6" name="Google Shape;106;p14"/>
          <p:cNvSpPr/>
          <p:nvPr/>
        </p:nvSpPr>
        <p:spPr>
          <a:xfrm rot="10800000">
            <a:off x="5951984" y="4437112"/>
            <a:ext cx="1872208" cy="72008"/>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8" name="Google Shape;108;p14"/>
          <p:cNvSpPr txBox="1"/>
          <p:nvPr/>
        </p:nvSpPr>
        <p:spPr>
          <a:xfrm>
            <a:off x="1991544" y="1628801"/>
            <a:ext cx="2304256" cy="1015663"/>
          </a:xfrm>
          <a:prstGeom prst="rect">
            <a:avLst/>
          </a:prstGeom>
          <a:solidFill>
            <a:srgbClr val="92D050"/>
          </a:solidFill>
          <a:ln>
            <a:noFill/>
          </a:ln>
        </p:spPr>
        <p:txBody>
          <a:bodyPr spcFirstLastPara="1" wrap="square" lIns="91425" tIns="45700" rIns="91425" bIns="45700" anchor="t" anchorCtr="0">
            <a:noAutofit/>
          </a:bodyPr>
          <a:lstStyle/>
          <a:p>
            <a:pPr algn="ctr"/>
            <a:r>
              <a:rPr lang="en-GB" sz="6000" b="1">
                <a:solidFill>
                  <a:srgbClr val="BDD1F9"/>
                </a:solidFill>
                <a:latin typeface="Calibri"/>
                <a:ea typeface="Calibri"/>
                <a:cs typeface="Calibri"/>
                <a:sym typeface="Calibri"/>
              </a:rPr>
              <a:t>?</a:t>
            </a:r>
            <a:endParaRPr sz="6000" b="1">
              <a:solidFill>
                <a:srgbClr val="BDD1F9"/>
              </a:solidFill>
              <a:latin typeface="Calibri"/>
              <a:ea typeface="Calibri"/>
              <a:cs typeface="Calibri"/>
              <a:sym typeface="Calibri"/>
            </a:endParaRPr>
          </a:p>
        </p:txBody>
      </p:sp>
      <p:sp>
        <p:nvSpPr>
          <p:cNvPr id="109" name="Google Shape;109;p14"/>
          <p:cNvSpPr txBox="1"/>
          <p:nvPr/>
        </p:nvSpPr>
        <p:spPr>
          <a:xfrm>
            <a:off x="7752184" y="4149081"/>
            <a:ext cx="2304256" cy="1015663"/>
          </a:xfrm>
          <a:prstGeom prst="rect">
            <a:avLst/>
          </a:prstGeom>
          <a:solidFill>
            <a:srgbClr val="92D050"/>
          </a:solidFill>
          <a:ln>
            <a:noFill/>
          </a:ln>
        </p:spPr>
        <p:txBody>
          <a:bodyPr spcFirstLastPara="1" wrap="square" lIns="91425" tIns="45700" rIns="91425" bIns="45700" anchor="t" anchorCtr="0">
            <a:noAutofit/>
          </a:bodyPr>
          <a:lstStyle/>
          <a:p>
            <a:pPr algn="ctr"/>
            <a:r>
              <a:rPr lang="en-GB" sz="6000" b="1">
                <a:solidFill>
                  <a:srgbClr val="BDD1F9"/>
                </a:solidFill>
                <a:latin typeface="Calibri"/>
                <a:ea typeface="Calibri"/>
                <a:cs typeface="Calibri"/>
                <a:sym typeface="Calibri"/>
              </a:rPr>
              <a:t>?</a:t>
            </a:r>
            <a:endParaRPr sz="6000" b="1">
              <a:solidFill>
                <a:srgbClr val="BDD1F9"/>
              </a:solidFill>
              <a:latin typeface="Calibri"/>
              <a:ea typeface="Calibri"/>
              <a:cs typeface="Calibri"/>
              <a:sym typeface="Calibri"/>
            </a:endParaRPr>
          </a:p>
        </p:txBody>
      </p:sp>
      <p:sp>
        <p:nvSpPr>
          <p:cNvPr id="110" name="Google Shape;110;p14"/>
          <p:cNvSpPr txBox="1"/>
          <p:nvPr/>
        </p:nvSpPr>
        <p:spPr>
          <a:xfrm>
            <a:off x="1847528" y="4293097"/>
            <a:ext cx="2304256" cy="1015663"/>
          </a:xfrm>
          <a:prstGeom prst="rect">
            <a:avLst/>
          </a:prstGeom>
          <a:solidFill>
            <a:srgbClr val="92D050"/>
          </a:solidFill>
          <a:ln>
            <a:noFill/>
          </a:ln>
        </p:spPr>
        <p:txBody>
          <a:bodyPr spcFirstLastPara="1" wrap="square" lIns="91425" tIns="45700" rIns="91425" bIns="45700" anchor="t" anchorCtr="0">
            <a:noAutofit/>
          </a:bodyPr>
          <a:lstStyle/>
          <a:p>
            <a:pPr algn="ctr"/>
            <a:r>
              <a:rPr lang="en-GB" sz="6000" b="1">
                <a:solidFill>
                  <a:srgbClr val="BDD1F9"/>
                </a:solidFill>
                <a:latin typeface="Calibri"/>
                <a:ea typeface="Calibri"/>
                <a:cs typeface="Calibri"/>
                <a:sym typeface="Calibri"/>
              </a:rPr>
              <a:t>?</a:t>
            </a:r>
            <a:endParaRPr sz="6000" b="1">
              <a:solidFill>
                <a:srgbClr val="BDD1F9"/>
              </a:solidFill>
              <a:latin typeface="Calibri"/>
              <a:ea typeface="Calibri"/>
              <a:cs typeface="Calibri"/>
              <a:sym typeface="Calibri"/>
            </a:endParaRPr>
          </a:p>
        </p:txBody>
      </p:sp>
      <p:sp>
        <p:nvSpPr>
          <p:cNvPr id="4" name="Title 3">
            <a:extLst>
              <a:ext uri="{FF2B5EF4-FFF2-40B4-BE49-F238E27FC236}">
                <a16:creationId xmlns:a16="http://schemas.microsoft.com/office/drawing/2014/main" id="{939061D1-B701-E8DA-CA6E-C1DDBAC65D6F}"/>
              </a:ext>
            </a:extLst>
          </p:cNvPr>
          <p:cNvSpPr>
            <a:spLocks noGrp="1"/>
          </p:cNvSpPr>
          <p:nvPr>
            <p:ph type="title"/>
          </p:nvPr>
        </p:nvSpPr>
        <p:spPr>
          <a:xfrm>
            <a:off x="0" y="1"/>
            <a:ext cx="12192000" cy="901167"/>
          </a:xfrm>
        </p:spPr>
        <p:txBody>
          <a:bodyPr/>
          <a:lstStyle/>
          <a:p>
            <a:r>
              <a:rPr lang="en-GB" sz="4000" b="1" dirty="0">
                <a:latin typeface="Calibri"/>
                <a:ea typeface="Calibri"/>
                <a:cs typeface="Calibri"/>
                <a:sym typeface="Calibri"/>
              </a:rPr>
              <a:t>A few of the problems of eyewitness testimony</a:t>
            </a:r>
            <a:endParaRPr lang="en-GB" dirty="0"/>
          </a:p>
        </p:txBody>
      </p:sp>
    </p:spTree>
    <p:extLst>
      <p:ext uri="{BB962C8B-B14F-4D97-AF65-F5344CB8AC3E}">
        <p14:creationId xmlns:p14="http://schemas.microsoft.com/office/powerpoint/2010/main" val="33000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1"/>
                                        <p:tgtEl>
                                          <p:spTgt spid="10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500"/>
                                        <p:tgtEl>
                                          <p:spTgt spid="10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108"/>
                                        </p:tgtEl>
                                        <p:attrNameLst>
                                          <p:attrName>ppt_y</p:attrName>
                                        </p:attrNameLst>
                                      </p:cBhvr>
                                      <p:tavLst>
                                        <p:tav tm="0">
                                          <p:val>
                                            <p:strVal val="#ppt_y"/>
                                          </p:val>
                                        </p:tav>
                                        <p:tav tm="100000">
                                          <p:val>
                                            <p:strVal val="#ppt_y+1"/>
                                          </p:val>
                                        </p:tav>
                                      </p:tavLst>
                                    </p:anim>
                                    <p:set>
                                      <p:cBhvr>
                                        <p:cTn id="30" dur="1" fill="hold">
                                          <p:stCondLst>
                                            <p:cond delay="500"/>
                                          </p:stCondLst>
                                        </p:cTn>
                                        <p:tgtEl>
                                          <p:spTgt spid="10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500"/>
                                        <p:tgtEl>
                                          <p:spTgt spid="95"/>
                                        </p:tgtEl>
                                        <p:attrNameLst>
                                          <p:attrName>ppt_w</p:attrName>
                                        </p:attrNameLst>
                                      </p:cBhvr>
                                      <p:tavLst>
                                        <p:tav tm="0">
                                          <p:val>
                                            <p:strVal val="0"/>
                                          </p:val>
                                        </p:tav>
                                        <p:tav tm="100000">
                                          <p:val>
                                            <p:strVal val="#ppt_w"/>
                                          </p:val>
                                        </p:tav>
                                      </p:tavLst>
                                    </p:anim>
                                    <p:anim calcmode="lin" valueType="num">
                                      <p:cBhvr additive="base">
                                        <p:cTn id="41" dur="500"/>
                                        <p:tgtEl>
                                          <p:spTgt spid="95"/>
                                        </p:tgtEl>
                                        <p:attrNameLst>
                                          <p:attrName>ppt_h</p:attrName>
                                        </p:attrNameLst>
                                      </p:cBhvr>
                                      <p:tavLst>
                                        <p:tav tm="0">
                                          <p:val>
                                            <p:str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102"/>
                                        </p:tgtEl>
                                        <p:attrNameLst>
                                          <p:attrName>style.visibility</p:attrName>
                                        </p:attrNameLst>
                                      </p:cBhvr>
                                      <p:to>
                                        <p:strVal val="visible"/>
                                      </p:to>
                                    </p:set>
                                    <p:anim calcmode="lin" valueType="num">
                                      <p:cBhvr additive="base">
                                        <p:cTn id="46" dur="500"/>
                                        <p:tgtEl>
                                          <p:spTgt spid="102"/>
                                        </p:tgtEl>
                                        <p:attrNameLst>
                                          <p:attrName>ppt_w</p:attrName>
                                        </p:attrNameLst>
                                      </p:cBhvr>
                                      <p:tavLst>
                                        <p:tav tm="0">
                                          <p:val>
                                            <p:strVal val="0"/>
                                          </p:val>
                                        </p:tav>
                                        <p:tav tm="100000">
                                          <p:val>
                                            <p:strVal val="#ppt_w"/>
                                          </p:val>
                                        </p:tav>
                                      </p:tavLst>
                                    </p:anim>
                                    <p:anim calcmode="lin" valueType="num">
                                      <p:cBhvr additive="base">
                                        <p:cTn id="47" dur="500"/>
                                        <p:tgtEl>
                                          <p:spTgt spid="102"/>
                                        </p:tgtEl>
                                        <p:attrNameLst>
                                          <p:attrName>ppt_h</p:attrName>
                                        </p:attrNameLst>
                                      </p:cBhvr>
                                      <p:tavLst>
                                        <p:tav tm="0">
                                          <p:val>
                                            <p:str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p:tgtEl>
                                          <p:spTgt spid="97"/>
                                        </p:tgtEl>
                                        <p:attrNameLst>
                                          <p:attrName>ppt_w</p:attrName>
                                        </p:attrNameLst>
                                      </p:cBhvr>
                                      <p:tavLst>
                                        <p:tav tm="0">
                                          <p:val>
                                            <p:strVal val="0"/>
                                          </p:val>
                                        </p:tav>
                                        <p:tav tm="100000">
                                          <p:val>
                                            <p:strVal val="#ppt_w"/>
                                          </p:val>
                                        </p:tav>
                                      </p:tavLst>
                                    </p:anim>
                                    <p:anim calcmode="lin" valueType="num">
                                      <p:cBhvr additive="base">
                                        <p:cTn id="53" dur="500"/>
                                        <p:tgtEl>
                                          <p:spTgt spid="97"/>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500"/>
                                        <p:tgtEl>
                                          <p:spTgt spid="103"/>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p:tgtEl>
                                          <p:spTgt spid="100"/>
                                        </p:tgtEl>
                                        <p:attrNameLst>
                                          <p:attrName>ppt_w</p:attrName>
                                        </p:attrNameLst>
                                      </p:cBhvr>
                                      <p:tavLst>
                                        <p:tav tm="0">
                                          <p:val>
                                            <p:strVal val="0"/>
                                          </p:val>
                                        </p:tav>
                                        <p:tav tm="100000">
                                          <p:val>
                                            <p:strVal val="#ppt_w"/>
                                          </p:val>
                                        </p:tav>
                                      </p:tavLst>
                                    </p:anim>
                                    <p:anim calcmode="lin" valueType="num">
                                      <p:cBhvr additive="base">
                                        <p:cTn id="64" dur="500"/>
                                        <p:tgtEl>
                                          <p:spTgt spid="100"/>
                                        </p:tgtEl>
                                        <p:attrNameLst>
                                          <p:attrName>ppt_h</p:attrName>
                                        </p:attrNameLst>
                                      </p:cBhvr>
                                      <p:tavLst>
                                        <p:tav tm="0">
                                          <p:val>
                                            <p:str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fade">
                                      <p:cBhvr>
                                        <p:cTn id="69" dur="500"/>
                                        <p:tgtEl>
                                          <p:spTgt spid="11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110"/>
                                        </p:tgtEl>
                                        <p:attrNameLst>
                                          <p:attrName>ppt_y</p:attrName>
                                        </p:attrNameLst>
                                      </p:cBhvr>
                                      <p:tavLst>
                                        <p:tav tm="0">
                                          <p:val>
                                            <p:strVal val="#ppt_y"/>
                                          </p:val>
                                        </p:tav>
                                        <p:tav tm="100000">
                                          <p:val>
                                            <p:strVal val="#ppt_y+1"/>
                                          </p:val>
                                        </p:tav>
                                      </p:tavLst>
                                    </p:anim>
                                    <p:set>
                                      <p:cBhvr>
                                        <p:cTn id="79" dur="1" fill="hold">
                                          <p:stCondLst>
                                            <p:cond delay="500"/>
                                          </p:stCondLst>
                                        </p:cTn>
                                        <p:tgtEl>
                                          <p:spTgt spid="11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5"/>
                                        </p:tgtEl>
                                        <p:attrNameLst>
                                          <p:attrName>style.visibility</p:attrName>
                                        </p:attrNameLst>
                                      </p:cBhvr>
                                      <p:to>
                                        <p:strVal val="visible"/>
                                      </p:to>
                                    </p:set>
                                    <p:animEffect transition="in" filter="fade">
                                      <p:cBhvr>
                                        <p:cTn id="84" dur="500"/>
                                        <p:tgtEl>
                                          <p:spTgt spid="10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500"/>
                                        <p:tgtEl>
                                          <p:spTgt spid="109"/>
                                        </p:tgtEl>
                                      </p:cBhvr>
                                    </p:animEffect>
                                  </p:childTnLst>
                                </p:cTn>
                              </p:par>
                            </p:childTnLst>
                          </p:cTn>
                        </p:par>
                      </p:childTnLst>
                    </p:cTn>
                  </p:par>
                  <p:par>
                    <p:cTn id="90" fill="hold">
                      <p:stCondLst>
                        <p:cond delay="indefinite"/>
                      </p:stCondLst>
                      <p:childTnLst>
                        <p:par>
                          <p:cTn id="91" fill="hold">
                            <p:stCondLst>
                              <p:cond delay="0"/>
                            </p:stCondLst>
                            <p:childTnLst>
                              <p:par>
                                <p:cTn id="92" presetID="23" presetClass="entr" presetSubtype="16" fill="hold" nodeType="clickEffect">
                                  <p:stCondLst>
                                    <p:cond delay="0"/>
                                  </p:stCondLst>
                                  <p:childTnLst>
                                    <p:set>
                                      <p:cBhvr>
                                        <p:cTn id="93" dur="1" fill="hold">
                                          <p:stCondLst>
                                            <p:cond delay="0"/>
                                          </p:stCondLst>
                                        </p:cTn>
                                        <p:tgtEl>
                                          <p:spTgt spid="99"/>
                                        </p:tgtEl>
                                        <p:attrNameLst>
                                          <p:attrName>style.visibility</p:attrName>
                                        </p:attrNameLst>
                                      </p:cBhvr>
                                      <p:to>
                                        <p:strVal val="visible"/>
                                      </p:to>
                                    </p:set>
                                    <p:anim calcmode="lin" valueType="num">
                                      <p:cBhvr additive="base">
                                        <p:cTn id="94" dur="500"/>
                                        <p:tgtEl>
                                          <p:spTgt spid="99"/>
                                        </p:tgtEl>
                                        <p:attrNameLst>
                                          <p:attrName>ppt_w</p:attrName>
                                        </p:attrNameLst>
                                      </p:cBhvr>
                                      <p:tavLst>
                                        <p:tav tm="0">
                                          <p:val>
                                            <p:strVal val="0"/>
                                          </p:val>
                                        </p:tav>
                                        <p:tav tm="100000">
                                          <p:val>
                                            <p:strVal val="#ppt_w"/>
                                          </p:val>
                                        </p:tav>
                                      </p:tavLst>
                                    </p:anim>
                                    <p:anim calcmode="lin" valueType="num">
                                      <p:cBhvr additive="base">
                                        <p:cTn id="95" dur="500"/>
                                        <p:tgtEl>
                                          <p:spTgt spid="99"/>
                                        </p:tgtEl>
                                        <p:attrNameLst>
                                          <p:attrName>ppt_h</p:attrName>
                                        </p:attrNameLst>
                                      </p:cBhvr>
                                      <p:tavLst>
                                        <p:tav tm="0">
                                          <p:val>
                                            <p:str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109"/>
                                        </p:tgtEl>
                                        <p:attrNameLst>
                                          <p:attrName>ppt_y</p:attrName>
                                        </p:attrNameLst>
                                      </p:cBhvr>
                                      <p:tavLst>
                                        <p:tav tm="0">
                                          <p:val>
                                            <p:strVal val="#ppt_y"/>
                                          </p:val>
                                        </p:tav>
                                        <p:tav tm="100000">
                                          <p:val>
                                            <p:strVal val="#ppt_y+1"/>
                                          </p:val>
                                        </p:tav>
                                      </p:tavLst>
                                    </p:anim>
                                    <p:set>
                                      <p:cBhvr>
                                        <p:cTn id="100" dur="1" fill="hold">
                                          <p:stCondLst>
                                            <p:cond delay="500"/>
                                          </p:stCondLst>
                                        </p:cTn>
                                        <p:tgtEl>
                                          <p:spTgt spid="10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4CF0-70A2-AB45-B7AC-0FD309A7694D}"/>
              </a:ext>
            </a:extLst>
          </p:cNvPr>
          <p:cNvSpPr>
            <a:spLocks noGrp="1"/>
          </p:cNvSpPr>
          <p:nvPr>
            <p:ph type="title"/>
          </p:nvPr>
        </p:nvSpPr>
        <p:spPr/>
        <p:txBody>
          <a:bodyPr/>
          <a:lstStyle/>
          <a:p>
            <a:r>
              <a:rPr lang="en-US" dirty="0"/>
              <a:t>The standard witness interview</a:t>
            </a:r>
          </a:p>
        </p:txBody>
      </p:sp>
      <p:sp>
        <p:nvSpPr>
          <p:cNvPr id="3" name="Content Placeholder 2">
            <a:extLst>
              <a:ext uri="{FF2B5EF4-FFF2-40B4-BE49-F238E27FC236}">
                <a16:creationId xmlns:a16="http://schemas.microsoft.com/office/drawing/2014/main" id="{D7FAFDCB-EC58-4D45-B055-0E194BD902CF}"/>
              </a:ext>
            </a:extLst>
          </p:cNvPr>
          <p:cNvSpPr>
            <a:spLocks noGrp="1"/>
          </p:cNvSpPr>
          <p:nvPr>
            <p:ph idx="1"/>
          </p:nvPr>
        </p:nvSpPr>
        <p:spPr/>
        <p:txBody>
          <a:bodyPr/>
          <a:lstStyle/>
          <a:p>
            <a:r>
              <a:rPr lang="en-US" b="1" dirty="0">
                <a:solidFill>
                  <a:srgbClr val="0070C0"/>
                </a:solidFill>
              </a:rPr>
              <a:t>Closed questions</a:t>
            </a:r>
          </a:p>
          <a:p>
            <a:r>
              <a:rPr lang="en-US" dirty="0"/>
              <a:t>Questions asked in quick succession</a:t>
            </a:r>
          </a:p>
          <a:p>
            <a:r>
              <a:rPr lang="en-US" b="1" dirty="0">
                <a:solidFill>
                  <a:srgbClr val="0070C0"/>
                </a:solidFill>
              </a:rPr>
              <a:t>Witness can be interrupted</a:t>
            </a:r>
          </a:p>
          <a:p>
            <a:r>
              <a:rPr lang="en-US" dirty="0"/>
              <a:t>Witness can be asked to guess/speculate</a:t>
            </a:r>
          </a:p>
          <a:p>
            <a:r>
              <a:rPr lang="en-US" b="1" dirty="0">
                <a:solidFill>
                  <a:srgbClr val="0070C0"/>
                </a:solidFill>
              </a:rPr>
              <a:t>No attempt to reduce witness anxiety</a:t>
            </a:r>
          </a:p>
        </p:txBody>
      </p:sp>
    </p:spTree>
    <p:extLst>
      <p:ext uri="{BB962C8B-B14F-4D97-AF65-F5344CB8AC3E}">
        <p14:creationId xmlns:p14="http://schemas.microsoft.com/office/powerpoint/2010/main" val="21554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5"/>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3200"/>
              <a:buFont typeface="Arial"/>
              <a:buChar char="•"/>
            </a:pPr>
            <a:r>
              <a:rPr lang="en-GB" sz="3200" b="1" dirty="0">
                <a:solidFill>
                  <a:srgbClr val="0070C0"/>
                </a:solidFill>
                <a:ea typeface="Calibri"/>
                <a:sym typeface="Calibri"/>
              </a:rPr>
              <a:t>Improve the effectiveness of interviewers when questioning witnesses</a:t>
            </a:r>
            <a:endParaRPr b="1" dirty="0">
              <a:solidFill>
                <a:srgbClr val="0070C0"/>
              </a:solidFill>
            </a:endParaRPr>
          </a:p>
          <a:p>
            <a:pPr marL="342900" indent="-342900">
              <a:spcBef>
                <a:spcPts val="640"/>
              </a:spcBef>
              <a:buClr>
                <a:schemeClr val="dk1"/>
              </a:buClr>
              <a:buSzPts val="3200"/>
              <a:buFont typeface="Arial"/>
              <a:buChar char="•"/>
            </a:pPr>
            <a:r>
              <a:rPr lang="en-GB" sz="3200" dirty="0">
                <a:solidFill>
                  <a:schemeClr val="dk1"/>
                </a:solidFill>
                <a:latin typeface="Calibri"/>
                <a:ea typeface="Calibri"/>
                <a:cs typeface="Calibri"/>
                <a:sym typeface="Calibri"/>
              </a:rPr>
              <a:t>Apply the results of psychological research which showed that memory is not like a video camera but an active process.</a:t>
            </a:r>
            <a:endParaRPr sz="3200" dirty="0">
              <a:solidFill>
                <a:schemeClr val="dk1"/>
              </a:solidFill>
              <a:latin typeface="Calibri"/>
              <a:ea typeface="Calibri"/>
              <a:cs typeface="Calibri"/>
              <a:sym typeface="Calibri"/>
            </a:endParaRPr>
          </a:p>
        </p:txBody>
      </p:sp>
      <p:pic>
        <p:nvPicPr>
          <p:cNvPr id="117" name="Google Shape;117;p15"/>
          <p:cNvPicPr preferRelativeResize="0"/>
          <p:nvPr/>
        </p:nvPicPr>
        <p:blipFill rotWithShape="1">
          <a:blip r:embed="rId3">
            <a:alphaModFix/>
          </a:blip>
          <a:srcRect/>
          <a:stretch/>
        </p:blipFill>
        <p:spPr>
          <a:xfrm>
            <a:off x="10958872" y="4153724"/>
            <a:ext cx="789856" cy="1196752"/>
          </a:xfrm>
          <a:prstGeom prst="rect">
            <a:avLst/>
          </a:prstGeom>
          <a:noFill/>
          <a:ln>
            <a:noFill/>
          </a:ln>
        </p:spPr>
      </p:pic>
      <p:pic>
        <p:nvPicPr>
          <p:cNvPr id="118" name="Google Shape;118;p15"/>
          <p:cNvPicPr preferRelativeResize="0"/>
          <p:nvPr/>
        </p:nvPicPr>
        <p:blipFill rotWithShape="1">
          <a:blip r:embed="rId4">
            <a:alphaModFix/>
          </a:blip>
          <a:srcRect/>
          <a:stretch/>
        </p:blipFill>
        <p:spPr>
          <a:xfrm>
            <a:off x="400470" y="3398547"/>
            <a:ext cx="285152" cy="432048"/>
          </a:xfrm>
          <a:prstGeom prst="rect">
            <a:avLst/>
          </a:prstGeom>
          <a:noFill/>
          <a:ln>
            <a:noFill/>
          </a:ln>
        </p:spPr>
      </p:pic>
      <p:pic>
        <p:nvPicPr>
          <p:cNvPr id="119" name="Google Shape;119;p15"/>
          <p:cNvPicPr preferRelativeResize="0"/>
          <p:nvPr/>
        </p:nvPicPr>
        <p:blipFill rotWithShape="1">
          <a:blip r:embed="rId4">
            <a:alphaModFix/>
          </a:blip>
          <a:srcRect/>
          <a:stretch/>
        </p:blipFill>
        <p:spPr>
          <a:xfrm>
            <a:off x="443272" y="1836732"/>
            <a:ext cx="285152" cy="432048"/>
          </a:xfrm>
          <a:prstGeom prst="rect">
            <a:avLst/>
          </a:prstGeom>
          <a:noFill/>
          <a:ln>
            <a:noFill/>
          </a:ln>
        </p:spPr>
      </p:pic>
      <p:sp>
        <p:nvSpPr>
          <p:cNvPr id="3" name="Title 2">
            <a:extLst>
              <a:ext uri="{FF2B5EF4-FFF2-40B4-BE49-F238E27FC236}">
                <a16:creationId xmlns:a16="http://schemas.microsoft.com/office/drawing/2014/main" id="{B780DDA0-E285-2B7B-A8D7-055563DDCCD9}"/>
              </a:ext>
            </a:extLst>
          </p:cNvPr>
          <p:cNvSpPr>
            <a:spLocks noGrp="1"/>
          </p:cNvSpPr>
          <p:nvPr>
            <p:ph type="title"/>
          </p:nvPr>
        </p:nvSpPr>
        <p:spPr/>
        <p:txBody>
          <a:bodyPr/>
          <a:lstStyle/>
          <a:p>
            <a:r>
              <a:rPr lang="en-GB" dirty="0"/>
              <a:t>Aim of the Cognitive Interview</a:t>
            </a:r>
          </a:p>
        </p:txBody>
      </p:sp>
    </p:spTree>
    <p:extLst>
      <p:ext uri="{BB962C8B-B14F-4D97-AF65-F5344CB8AC3E}">
        <p14:creationId xmlns:p14="http://schemas.microsoft.com/office/powerpoint/2010/main" val="17666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a:extLst>
              <a:ext uri="{FF2B5EF4-FFF2-40B4-BE49-F238E27FC236}">
                <a16:creationId xmlns:a16="http://schemas.microsoft.com/office/drawing/2014/main" id="{3F0CE2C5-A48A-CBB3-323C-37FE15FC5954}"/>
              </a:ext>
            </a:extLst>
          </p:cNvPr>
          <p:cNvSpPr>
            <a:spLocks noGrp="1"/>
          </p:cNvSpPr>
          <p:nvPr>
            <p:ph type="title"/>
          </p:nvPr>
        </p:nvSpPr>
        <p:spPr/>
        <p:txBody>
          <a:bodyPr/>
          <a:lstStyle/>
          <a:p>
            <a:r>
              <a:rPr lang="en-US" dirty="0">
                <a:solidFill>
                  <a:schemeClr val="dk1"/>
                </a:solidFill>
                <a:latin typeface="Calibri"/>
                <a:ea typeface="Calibri"/>
                <a:cs typeface="Calibri"/>
                <a:sym typeface="Calibri"/>
              </a:rPr>
              <a:t>Fisher and </a:t>
            </a:r>
            <a:r>
              <a:rPr lang="en-US" dirty="0" err="1">
                <a:solidFill>
                  <a:schemeClr val="dk1"/>
                </a:solidFill>
                <a:latin typeface="Calibri"/>
                <a:ea typeface="Calibri"/>
                <a:cs typeface="Calibri"/>
                <a:sym typeface="Calibri"/>
              </a:rPr>
              <a:t>Geiselman</a:t>
            </a:r>
            <a:r>
              <a:rPr lang="en-US" dirty="0">
                <a:solidFill>
                  <a:schemeClr val="dk1"/>
                </a:solidFill>
                <a:latin typeface="Calibri"/>
                <a:ea typeface="Calibri"/>
                <a:cs typeface="Calibri"/>
                <a:sym typeface="Calibri"/>
              </a:rPr>
              <a:t> (</a:t>
            </a:r>
            <a:r>
              <a:rPr lang="en-US" dirty="0" smtClean="0">
                <a:solidFill>
                  <a:schemeClr val="dk1"/>
                </a:solidFill>
                <a:latin typeface="Calibri"/>
                <a:ea typeface="Calibri"/>
                <a:cs typeface="Calibri"/>
                <a:sym typeface="Calibri"/>
              </a:rPr>
              <a:t>1984)</a:t>
            </a:r>
            <a:endParaRPr lang="en-GB" dirty="0"/>
          </a:p>
        </p:txBody>
      </p:sp>
      <p:sp>
        <p:nvSpPr>
          <p:cNvPr id="91" name="Google Shape;91;p14"/>
          <p:cNvSpPr txBox="1">
            <a:spLocks noGrp="1"/>
          </p:cNvSpPr>
          <p:nvPr>
            <p:ph idx="1"/>
          </p:nvPr>
        </p:nvSpPr>
        <p:spPr>
          <a:prstGeom prst="rect">
            <a:avLst/>
          </a:prstGeom>
          <a:noFill/>
          <a:ln>
            <a:noFill/>
          </a:ln>
        </p:spPr>
        <p:txBody>
          <a:bodyPr spcFirstLastPara="1" vert="horz" wrap="square" lIns="91425" tIns="45700" rIns="91425" bIns="45700" rtlCol="0" anchor="t" anchorCtr="0">
            <a:normAutofit fontScale="92500" lnSpcReduction="10000"/>
          </a:bodyPr>
          <a:lstStyle/>
          <a:p>
            <a:pPr marL="342900" indent="-342900">
              <a:spcBef>
                <a:spcPts val="0"/>
              </a:spcBef>
              <a:buClr>
                <a:schemeClr val="dk1"/>
              </a:buClr>
              <a:buSzPts val="3000"/>
              <a:buFont typeface="Arial"/>
              <a:buChar char="•"/>
            </a:pPr>
            <a:r>
              <a:rPr lang="en-US" sz="3000" b="1" dirty="0">
                <a:solidFill>
                  <a:srgbClr val="0070C0"/>
                </a:solidFill>
                <a:latin typeface="Calibri"/>
                <a:ea typeface="Calibri"/>
                <a:cs typeface="Calibri"/>
                <a:sym typeface="Calibri"/>
              </a:rPr>
              <a:t>Reviewed psychological studies on memory and police interviewing techniques</a:t>
            </a:r>
            <a:endParaRPr b="1" dirty="0">
              <a:solidFill>
                <a:srgbClr val="0070C0"/>
              </a:solidFill>
            </a:endParaRPr>
          </a:p>
          <a:p>
            <a:pPr marL="342900" indent="-342900">
              <a:spcBef>
                <a:spcPts val="600"/>
              </a:spcBef>
              <a:buClr>
                <a:schemeClr val="dk1"/>
              </a:buClr>
              <a:buSzPts val="3000"/>
              <a:buFont typeface="Arial"/>
              <a:buChar char="•"/>
            </a:pPr>
            <a:r>
              <a:rPr lang="en-US" sz="3000" dirty="0">
                <a:solidFill>
                  <a:schemeClr val="dk1"/>
                </a:solidFill>
                <a:latin typeface="Calibri"/>
                <a:ea typeface="Calibri"/>
                <a:cs typeface="Calibri"/>
                <a:sym typeface="Calibri"/>
              </a:rPr>
              <a:t>Developed a 4-component interview technique</a:t>
            </a:r>
            <a:endParaRPr dirty="0"/>
          </a:p>
          <a:p>
            <a:pPr marL="742950" lvl="1" indent="-285750">
              <a:spcBef>
                <a:spcPts val="520"/>
              </a:spcBef>
              <a:buClr>
                <a:schemeClr val="dk1"/>
              </a:buClr>
              <a:buSzPts val="2600"/>
              <a:buFont typeface="Arial"/>
              <a:buChar char="–"/>
            </a:pPr>
            <a:r>
              <a:rPr lang="en-US" sz="2600" b="1" dirty="0">
                <a:solidFill>
                  <a:srgbClr val="0070C0"/>
                </a:solidFill>
                <a:latin typeface="Calibri"/>
                <a:ea typeface="Calibri"/>
                <a:cs typeface="Calibri"/>
                <a:sym typeface="Calibri"/>
              </a:rPr>
              <a:t>Report everything</a:t>
            </a:r>
            <a:endParaRPr lang="en-US" sz="2800" b="1" dirty="0">
              <a:solidFill>
                <a:srgbClr val="0070C0"/>
              </a:solidFill>
            </a:endParaRPr>
          </a:p>
          <a:p>
            <a:pPr marL="742950" lvl="1" indent="-285750">
              <a:spcBef>
                <a:spcPts val="520"/>
              </a:spcBef>
              <a:buClr>
                <a:schemeClr val="dk1"/>
              </a:buClr>
              <a:buSzPts val="2600"/>
              <a:buFont typeface="Arial"/>
              <a:buChar char="–"/>
            </a:pPr>
            <a:r>
              <a:rPr lang="en-US" sz="2600" dirty="0">
                <a:solidFill>
                  <a:schemeClr val="bg1"/>
                </a:solidFill>
                <a:latin typeface="Calibri"/>
                <a:ea typeface="Calibri"/>
                <a:cs typeface="Calibri"/>
                <a:sym typeface="Calibri"/>
              </a:rPr>
              <a:t>Mental reinstatement of original context (using retrieval cues)</a:t>
            </a:r>
            <a:endParaRPr lang="en-US" sz="2800" dirty="0">
              <a:solidFill>
                <a:schemeClr val="bg1"/>
              </a:solidFill>
            </a:endParaRPr>
          </a:p>
          <a:p>
            <a:pPr marL="742950" lvl="1" indent="-285750">
              <a:spcBef>
                <a:spcPts val="520"/>
              </a:spcBef>
              <a:buClr>
                <a:schemeClr val="dk1"/>
              </a:buClr>
              <a:buSzPts val="2600"/>
              <a:buFont typeface="Arial"/>
              <a:buChar char="–"/>
            </a:pPr>
            <a:r>
              <a:rPr lang="en-US" sz="2600" b="1" dirty="0">
                <a:solidFill>
                  <a:srgbClr val="0070C0"/>
                </a:solidFill>
                <a:latin typeface="Calibri"/>
                <a:ea typeface="Calibri"/>
                <a:cs typeface="Calibri"/>
                <a:sym typeface="Calibri"/>
              </a:rPr>
              <a:t>Reverse the order</a:t>
            </a:r>
            <a:endParaRPr lang="en-US" sz="2600" b="1" dirty="0">
              <a:solidFill>
                <a:srgbClr val="0070C0"/>
              </a:solidFill>
              <a:latin typeface="Calibri"/>
              <a:ea typeface="Calibri"/>
              <a:cs typeface="Calibri"/>
            </a:endParaRPr>
          </a:p>
          <a:p>
            <a:pPr marL="742950" lvl="1" indent="-285750">
              <a:spcBef>
                <a:spcPts val="520"/>
              </a:spcBef>
              <a:buClr>
                <a:schemeClr val="dk1"/>
              </a:buClr>
              <a:buSzPts val="2600"/>
              <a:buFont typeface="Arial"/>
              <a:buChar char="–"/>
            </a:pPr>
            <a:r>
              <a:rPr lang="en-US" sz="2600" dirty="0">
                <a:solidFill>
                  <a:schemeClr val="dk1"/>
                </a:solidFill>
                <a:latin typeface="Calibri"/>
                <a:ea typeface="Calibri"/>
                <a:cs typeface="Calibri"/>
                <a:sym typeface="Calibri"/>
              </a:rPr>
              <a:t>Changing the perspective (recall from multiple perspectives)</a:t>
            </a:r>
          </a:p>
          <a:p>
            <a:pPr marL="742950" lvl="1" indent="-285750">
              <a:spcBef>
                <a:spcPts val="520"/>
              </a:spcBef>
              <a:buClr>
                <a:schemeClr val="dk1"/>
              </a:buClr>
              <a:buSzPts val="2600"/>
              <a:buFont typeface="Arial"/>
              <a:buChar char="–"/>
            </a:pPr>
            <a:endParaRPr dirty="0"/>
          </a:p>
        </p:txBody>
      </p:sp>
    </p:spTree>
    <p:extLst>
      <p:ext uri="{BB962C8B-B14F-4D97-AF65-F5344CB8AC3E}">
        <p14:creationId xmlns:p14="http://schemas.microsoft.com/office/powerpoint/2010/main" val="35099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8"/>
          <p:cNvSpPr/>
          <p:nvPr/>
        </p:nvSpPr>
        <p:spPr>
          <a:xfrm>
            <a:off x="148282" y="2972467"/>
            <a:ext cx="5634682" cy="864096"/>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2. Context reinstatement</a:t>
            </a:r>
            <a:endParaRPr sz="2000" dirty="0"/>
          </a:p>
        </p:txBody>
      </p:sp>
      <p:sp>
        <p:nvSpPr>
          <p:cNvPr id="160" name="Google Shape;160;p18"/>
          <p:cNvSpPr/>
          <p:nvPr/>
        </p:nvSpPr>
        <p:spPr>
          <a:xfrm>
            <a:off x="6145427" y="2967106"/>
            <a:ext cx="5988907" cy="864096"/>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ea typeface="Calibri"/>
                <a:cs typeface="Calibri"/>
                <a:sym typeface="Calibri"/>
              </a:rPr>
              <a:t>Recall the scene, the weather, what you were thinking and feeling</a:t>
            </a:r>
            <a:endParaRPr lang="en-GB" sz="3200" b="1" dirty="0">
              <a:solidFill>
                <a:schemeClr val="lt1"/>
              </a:solidFill>
              <a:ea typeface="Calibri"/>
              <a:cs typeface="Calibri"/>
              <a:sym typeface="Calibri"/>
            </a:endParaRPr>
          </a:p>
        </p:txBody>
      </p:sp>
      <p:sp>
        <p:nvSpPr>
          <p:cNvPr id="161" name="Google Shape;161;p18"/>
          <p:cNvSpPr/>
          <p:nvPr/>
        </p:nvSpPr>
        <p:spPr>
          <a:xfrm>
            <a:off x="148282" y="1920552"/>
            <a:ext cx="5634682" cy="864096"/>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1. Report everything</a:t>
            </a:r>
            <a:endParaRPr sz="2000" dirty="0"/>
          </a:p>
        </p:txBody>
      </p:sp>
      <p:sp>
        <p:nvSpPr>
          <p:cNvPr id="162" name="Google Shape;162;p18"/>
          <p:cNvSpPr/>
          <p:nvPr/>
        </p:nvSpPr>
        <p:spPr>
          <a:xfrm>
            <a:off x="6145428" y="1920552"/>
            <a:ext cx="5988907" cy="848893"/>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ea typeface="Calibri"/>
                <a:cs typeface="Calibri"/>
                <a:sym typeface="Calibri"/>
              </a:rPr>
              <a:t>Report every detail you can even if they seem irrelevant or trivial</a:t>
            </a:r>
            <a:endParaRPr lang="en-GB" sz="3200" b="1" dirty="0">
              <a:solidFill>
                <a:schemeClr val="lt1"/>
              </a:solidFill>
              <a:ea typeface="Calibri"/>
              <a:cs typeface="Calibri"/>
              <a:sym typeface="Calibri"/>
            </a:endParaRPr>
          </a:p>
        </p:txBody>
      </p:sp>
      <p:sp>
        <p:nvSpPr>
          <p:cNvPr id="163" name="Google Shape;163;p18"/>
          <p:cNvSpPr/>
          <p:nvPr/>
        </p:nvSpPr>
        <p:spPr>
          <a:xfrm>
            <a:off x="6137189" y="4019021"/>
            <a:ext cx="5988908" cy="871457"/>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ea typeface="Calibri"/>
                <a:cs typeface="Calibri"/>
                <a:sym typeface="Calibri"/>
              </a:rPr>
              <a:t>Describe the event in reverse order</a:t>
            </a:r>
          </a:p>
        </p:txBody>
      </p:sp>
      <p:sp>
        <p:nvSpPr>
          <p:cNvPr id="164" name="Google Shape;164;p18"/>
          <p:cNvSpPr/>
          <p:nvPr/>
        </p:nvSpPr>
        <p:spPr>
          <a:xfrm>
            <a:off x="98856" y="5072936"/>
            <a:ext cx="5684108" cy="1008112"/>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4. Recall from different  perspective</a:t>
            </a:r>
            <a:endParaRPr sz="2000" dirty="0"/>
          </a:p>
        </p:txBody>
      </p:sp>
      <p:sp>
        <p:nvSpPr>
          <p:cNvPr id="165" name="Google Shape;165;p18"/>
          <p:cNvSpPr/>
          <p:nvPr/>
        </p:nvSpPr>
        <p:spPr>
          <a:xfrm>
            <a:off x="6096000" y="5072936"/>
            <a:ext cx="5997147" cy="954201"/>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smtClean="0">
                <a:solidFill>
                  <a:schemeClr val="lt1"/>
                </a:solidFill>
                <a:ea typeface="Calibri"/>
                <a:cs typeface="Calibri"/>
                <a:sym typeface="Calibri"/>
              </a:rPr>
              <a:t>Describe what you thought the other witness (person in front of you) saw</a:t>
            </a:r>
            <a:endParaRPr lang="en-GB" sz="3200" b="1" dirty="0">
              <a:solidFill>
                <a:schemeClr val="lt1"/>
              </a:solidFill>
              <a:ea typeface="Calibri"/>
              <a:cs typeface="Calibri"/>
              <a:sym typeface="Calibri"/>
            </a:endParaRPr>
          </a:p>
        </p:txBody>
      </p:sp>
      <p:sp>
        <p:nvSpPr>
          <p:cNvPr id="166" name="Google Shape;166;p18"/>
          <p:cNvSpPr/>
          <p:nvPr/>
        </p:nvSpPr>
        <p:spPr>
          <a:xfrm>
            <a:off x="131806" y="4026382"/>
            <a:ext cx="5684108" cy="864096"/>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3. Recall in reverse order</a:t>
            </a:r>
            <a:endParaRPr sz="2000" dirty="0"/>
          </a:p>
        </p:txBody>
      </p:sp>
      <p:sp>
        <p:nvSpPr>
          <p:cNvPr id="3" name="Title 2">
            <a:extLst>
              <a:ext uri="{FF2B5EF4-FFF2-40B4-BE49-F238E27FC236}">
                <a16:creationId xmlns:a16="http://schemas.microsoft.com/office/drawing/2014/main" id="{F0A1F98B-E10D-89E0-4B5F-BD00F5687949}"/>
              </a:ext>
            </a:extLst>
          </p:cNvPr>
          <p:cNvSpPr>
            <a:spLocks noGrp="1"/>
          </p:cNvSpPr>
          <p:nvPr>
            <p:ph type="title"/>
          </p:nvPr>
        </p:nvSpPr>
        <p:spPr/>
        <p:txBody>
          <a:bodyPr/>
          <a:lstStyle/>
          <a:p>
            <a:r>
              <a:rPr lang="en-GB" dirty="0" smtClean="0"/>
              <a:t>The </a:t>
            </a:r>
            <a:r>
              <a:rPr lang="en-GB" dirty="0"/>
              <a:t>4 components / stages of the </a:t>
            </a:r>
            <a:r>
              <a:rPr lang="en-GB" dirty="0" smtClean="0"/>
              <a:t>CI</a:t>
            </a:r>
            <a:br>
              <a:rPr lang="en-GB" dirty="0" smtClean="0"/>
            </a:br>
            <a:r>
              <a:rPr lang="en-GB" dirty="0" smtClean="0"/>
              <a:t>Fisher and </a:t>
            </a:r>
            <a:r>
              <a:rPr lang="en-GB" dirty="0" err="1" smtClean="0"/>
              <a:t>Geiselman</a:t>
            </a:r>
            <a:r>
              <a:rPr lang="en-GB" dirty="0" smtClean="0"/>
              <a:t> (1984)</a:t>
            </a:r>
            <a:endParaRPr lang="en-GB" dirty="0"/>
          </a:p>
        </p:txBody>
      </p:sp>
      <p:sp>
        <p:nvSpPr>
          <p:cNvPr id="2" name="Google Shape;161;p18">
            <a:extLst>
              <a:ext uri="{FF2B5EF4-FFF2-40B4-BE49-F238E27FC236}">
                <a16:creationId xmlns:a16="http://schemas.microsoft.com/office/drawing/2014/main" id="{C78D7753-8A13-F66D-F5E9-F28217817AE9}"/>
              </a:ext>
            </a:extLst>
          </p:cNvPr>
          <p:cNvSpPr/>
          <p:nvPr/>
        </p:nvSpPr>
        <p:spPr>
          <a:xfrm>
            <a:off x="156519" y="1375897"/>
            <a:ext cx="5634682" cy="471033"/>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800" b="1" i="1" dirty="0">
                <a:solidFill>
                  <a:schemeClr val="lt1"/>
                </a:solidFill>
                <a:latin typeface="Calibri"/>
                <a:ea typeface="Calibri"/>
                <a:cs typeface="Calibri"/>
                <a:sym typeface="Calibri"/>
              </a:rPr>
              <a:t>CI Component/Stage</a:t>
            </a:r>
            <a:endParaRPr sz="1600" i="1" dirty="0"/>
          </a:p>
        </p:txBody>
      </p:sp>
      <p:sp>
        <p:nvSpPr>
          <p:cNvPr id="4" name="Google Shape;162;p18">
            <a:extLst>
              <a:ext uri="{FF2B5EF4-FFF2-40B4-BE49-F238E27FC236}">
                <a16:creationId xmlns:a16="http://schemas.microsoft.com/office/drawing/2014/main" id="{09632E50-67B9-14F6-87E2-1F5562EDF952}"/>
              </a:ext>
            </a:extLst>
          </p:cNvPr>
          <p:cNvSpPr/>
          <p:nvPr/>
        </p:nvSpPr>
        <p:spPr>
          <a:xfrm>
            <a:off x="6137189" y="1338856"/>
            <a:ext cx="5988907" cy="508074"/>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i="1" dirty="0">
                <a:solidFill>
                  <a:schemeClr val="lt1"/>
                </a:solidFill>
                <a:ea typeface="Calibri"/>
                <a:cs typeface="Calibri"/>
                <a:sym typeface="Calibri"/>
              </a:rPr>
              <a:t>What witnesses are asked to do</a:t>
            </a:r>
            <a:endParaRPr lang="en-GB" sz="3200" b="1" i="1" dirty="0">
              <a:solidFill>
                <a:schemeClr val="lt1"/>
              </a:solidFill>
              <a:ea typeface="Calibri"/>
              <a:cs typeface="Calibri"/>
              <a:sym typeface="Calibri"/>
            </a:endParaRPr>
          </a:p>
        </p:txBody>
      </p:sp>
    </p:spTree>
    <p:extLst>
      <p:ext uri="{BB962C8B-B14F-4D97-AF65-F5344CB8AC3E}">
        <p14:creationId xmlns:p14="http://schemas.microsoft.com/office/powerpoint/2010/main" val="4466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64" grpId="0" animBg="1"/>
      <p:bldP spid="165" grpId="0" animBg="1"/>
      <p:bldP spid="1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56011B4A-204C-7ACE-5A43-8502ABB39825}"/>
            </a:ext>
          </a:extLst>
        </p:cNvPr>
        <p:cNvGrpSpPr/>
        <p:nvPr/>
      </p:nvGrpSpPr>
      <p:grpSpPr>
        <a:xfrm>
          <a:off x="0" y="0"/>
          <a:ext cx="0" cy="0"/>
          <a:chOff x="0" y="0"/>
          <a:chExt cx="0" cy="0"/>
        </a:xfrm>
      </p:grpSpPr>
      <p:sp>
        <p:nvSpPr>
          <p:cNvPr id="159" name="Google Shape;159;p18">
            <a:extLst>
              <a:ext uri="{FF2B5EF4-FFF2-40B4-BE49-F238E27FC236}">
                <a16:creationId xmlns:a16="http://schemas.microsoft.com/office/drawing/2014/main" id="{C1EDBAA4-70D1-E946-1F36-081F26EF10AD}"/>
              </a:ext>
            </a:extLst>
          </p:cNvPr>
          <p:cNvSpPr/>
          <p:nvPr/>
        </p:nvSpPr>
        <p:spPr>
          <a:xfrm>
            <a:off x="115330" y="3046675"/>
            <a:ext cx="5634682" cy="864096"/>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2. Context reinstatement</a:t>
            </a:r>
            <a:endParaRPr sz="2000" dirty="0"/>
          </a:p>
        </p:txBody>
      </p:sp>
      <p:sp>
        <p:nvSpPr>
          <p:cNvPr id="161" name="Google Shape;161;p18">
            <a:extLst>
              <a:ext uri="{FF2B5EF4-FFF2-40B4-BE49-F238E27FC236}">
                <a16:creationId xmlns:a16="http://schemas.microsoft.com/office/drawing/2014/main" id="{0E112A6F-00D0-B2B1-9C6E-29624915D96E}"/>
              </a:ext>
            </a:extLst>
          </p:cNvPr>
          <p:cNvSpPr/>
          <p:nvPr/>
        </p:nvSpPr>
        <p:spPr>
          <a:xfrm>
            <a:off x="115330" y="1994760"/>
            <a:ext cx="5634682" cy="864096"/>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1. Report everything</a:t>
            </a:r>
            <a:endParaRPr sz="2000" dirty="0"/>
          </a:p>
        </p:txBody>
      </p:sp>
      <p:sp>
        <p:nvSpPr>
          <p:cNvPr id="164" name="Google Shape;164;p18">
            <a:extLst>
              <a:ext uri="{FF2B5EF4-FFF2-40B4-BE49-F238E27FC236}">
                <a16:creationId xmlns:a16="http://schemas.microsoft.com/office/drawing/2014/main" id="{3089F339-F7AB-1D95-FC14-72A04387BA2E}"/>
              </a:ext>
            </a:extLst>
          </p:cNvPr>
          <p:cNvSpPr/>
          <p:nvPr/>
        </p:nvSpPr>
        <p:spPr>
          <a:xfrm>
            <a:off x="65904" y="5260309"/>
            <a:ext cx="5684108" cy="769788"/>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4. Recall from different  perspective</a:t>
            </a:r>
            <a:endParaRPr sz="2000" dirty="0"/>
          </a:p>
        </p:txBody>
      </p:sp>
      <p:sp>
        <p:nvSpPr>
          <p:cNvPr id="166" name="Google Shape;166;p18">
            <a:extLst>
              <a:ext uri="{FF2B5EF4-FFF2-40B4-BE49-F238E27FC236}">
                <a16:creationId xmlns:a16="http://schemas.microsoft.com/office/drawing/2014/main" id="{8BD94630-D6DA-5BCC-3460-43B3F98B3622}"/>
              </a:ext>
            </a:extLst>
          </p:cNvPr>
          <p:cNvSpPr/>
          <p:nvPr/>
        </p:nvSpPr>
        <p:spPr>
          <a:xfrm>
            <a:off x="98854" y="4100590"/>
            <a:ext cx="5684108" cy="864096"/>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solidFill>
                  <a:schemeClr val="lt1"/>
                </a:solidFill>
                <a:latin typeface="Calibri"/>
                <a:ea typeface="Calibri"/>
                <a:cs typeface="Calibri"/>
                <a:sym typeface="Calibri"/>
              </a:rPr>
              <a:t>3. Recall in reverse order</a:t>
            </a:r>
            <a:endParaRPr sz="2000" dirty="0"/>
          </a:p>
        </p:txBody>
      </p:sp>
      <p:sp>
        <p:nvSpPr>
          <p:cNvPr id="3" name="Title 2">
            <a:extLst>
              <a:ext uri="{FF2B5EF4-FFF2-40B4-BE49-F238E27FC236}">
                <a16:creationId xmlns:a16="http://schemas.microsoft.com/office/drawing/2014/main" id="{DF9403BE-D818-F6D0-0346-2B01960743E0}"/>
              </a:ext>
            </a:extLst>
          </p:cNvPr>
          <p:cNvSpPr>
            <a:spLocks noGrp="1"/>
          </p:cNvSpPr>
          <p:nvPr>
            <p:ph type="title"/>
          </p:nvPr>
        </p:nvSpPr>
        <p:spPr/>
        <p:txBody>
          <a:bodyPr/>
          <a:lstStyle/>
          <a:p>
            <a:r>
              <a:rPr lang="en-GB" dirty="0"/>
              <a:t>Psychological reasoning for each component</a:t>
            </a:r>
          </a:p>
        </p:txBody>
      </p:sp>
      <p:sp>
        <p:nvSpPr>
          <p:cNvPr id="2" name="Google Shape;160;p18">
            <a:extLst>
              <a:ext uri="{FF2B5EF4-FFF2-40B4-BE49-F238E27FC236}">
                <a16:creationId xmlns:a16="http://schemas.microsoft.com/office/drawing/2014/main" id="{EE8952B6-6BC5-34AE-00F5-CB63EFDEA486}"/>
              </a:ext>
            </a:extLst>
          </p:cNvPr>
          <p:cNvSpPr/>
          <p:nvPr/>
        </p:nvSpPr>
        <p:spPr>
          <a:xfrm>
            <a:off x="6104235" y="3069195"/>
            <a:ext cx="5988907" cy="864096"/>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latin typeface="Calibri"/>
                <a:ea typeface="Calibri"/>
                <a:cs typeface="Calibri"/>
                <a:sym typeface="Calibri"/>
              </a:rPr>
              <a:t>Recalling how you felt  and the context enhance recall (these details act as cues to recall)</a:t>
            </a:r>
            <a:endParaRPr sz="2000" b="1" dirty="0">
              <a:latin typeface="Calibri"/>
              <a:ea typeface="Calibri"/>
              <a:cs typeface="Calibri"/>
              <a:sym typeface="Calibri"/>
            </a:endParaRPr>
          </a:p>
        </p:txBody>
      </p:sp>
      <p:sp>
        <p:nvSpPr>
          <p:cNvPr id="4" name="Google Shape;162;p18">
            <a:extLst>
              <a:ext uri="{FF2B5EF4-FFF2-40B4-BE49-F238E27FC236}">
                <a16:creationId xmlns:a16="http://schemas.microsoft.com/office/drawing/2014/main" id="{26FA3676-07B7-DD75-3368-98DD0B23C1D9}"/>
              </a:ext>
            </a:extLst>
          </p:cNvPr>
          <p:cNvSpPr/>
          <p:nvPr/>
        </p:nvSpPr>
        <p:spPr>
          <a:xfrm>
            <a:off x="6104234" y="2011170"/>
            <a:ext cx="5988907" cy="848893"/>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err="1">
                <a:latin typeface="Calibri"/>
                <a:ea typeface="Calibri"/>
                <a:cs typeface="Calibri"/>
                <a:sym typeface="Calibri"/>
              </a:rPr>
              <a:t>Ws</a:t>
            </a:r>
            <a:r>
              <a:rPr lang="en-GB" sz="2000" b="1" dirty="0">
                <a:latin typeface="Calibri"/>
                <a:ea typeface="Calibri"/>
                <a:cs typeface="Calibri"/>
                <a:sym typeface="Calibri"/>
              </a:rPr>
              <a:t> might not realise importance of some details. These  might help recall of significant information</a:t>
            </a:r>
            <a:endParaRPr sz="2000" b="1" dirty="0">
              <a:latin typeface="Calibri"/>
              <a:ea typeface="Calibri"/>
              <a:cs typeface="Calibri"/>
              <a:sym typeface="Calibri"/>
            </a:endParaRPr>
          </a:p>
        </p:txBody>
      </p:sp>
      <p:sp>
        <p:nvSpPr>
          <p:cNvPr id="5" name="Google Shape;163;p18">
            <a:extLst>
              <a:ext uri="{FF2B5EF4-FFF2-40B4-BE49-F238E27FC236}">
                <a16:creationId xmlns:a16="http://schemas.microsoft.com/office/drawing/2014/main" id="{6843EC3C-1EB2-F038-DFEE-D3F3EB71AF87}"/>
              </a:ext>
            </a:extLst>
          </p:cNvPr>
          <p:cNvSpPr/>
          <p:nvPr/>
        </p:nvSpPr>
        <p:spPr>
          <a:xfrm>
            <a:off x="6104235" y="4100590"/>
            <a:ext cx="5988908" cy="1080119"/>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latin typeface="Calibri"/>
                <a:ea typeface="Calibri"/>
                <a:cs typeface="Calibri"/>
                <a:sym typeface="Calibri"/>
              </a:rPr>
              <a:t>When events are recalled in forward order, witnesses reconstruct based on their schemas. </a:t>
            </a:r>
          </a:p>
          <a:p>
            <a:r>
              <a:rPr lang="en-GB" sz="2000" b="1" dirty="0">
                <a:latin typeface="Calibri"/>
                <a:ea typeface="Calibri"/>
                <a:cs typeface="Calibri"/>
                <a:sym typeface="Calibri"/>
              </a:rPr>
              <a:t>If the order is changed they are more accurate</a:t>
            </a:r>
            <a:endParaRPr sz="2000" b="1" dirty="0">
              <a:latin typeface="Calibri"/>
              <a:ea typeface="Calibri"/>
              <a:cs typeface="Calibri"/>
              <a:sym typeface="Calibri"/>
            </a:endParaRPr>
          </a:p>
        </p:txBody>
      </p:sp>
      <p:sp>
        <p:nvSpPr>
          <p:cNvPr id="6" name="Google Shape;165;p18">
            <a:extLst>
              <a:ext uri="{FF2B5EF4-FFF2-40B4-BE49-F238E27FC236}">
                <a16:creationId xmlns:a16="http://schemas.microsoft.com/office/drawing/2014/main" id="{08BD7F49-41C7-F2BD-5E47-16DEA091BBD8}"/>
              </a:ext>
            </a:extLst>
          </p:cNvPr>
          <p:cNvSpPr/>
          <p:nvPr/>
        </p:nvSpPr>
        <p:spPr>
          <a:xfrm>
            <a:off x="6128949" y="5332317"/>
            <a:ext cx="5997147" cy="697780"/>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dirty="0">
                <a:latin typeface="Calibri"/>
                <a:ea typeface="Calibri"/>
                <a:cs typeface="Calibri"/>
                <a:sym typeface="Calibri"/>
              </a:rPr>
              <a:t>Encourages many retrieval paths</a:t>
            </a:r>
            <a:endParaRPr sz="2000" dirty="0"/>
          </a:p>
        </p:txBody>
      </p:sp>
      <p:sp>
        <p:nvSpPr>
          <p:cNvPr id="7" name="Google Shape;161;p18">
            <a:extLst>
              <a:ext uri="{FF2B5EF4-FFF2-40B4-BE49-F238E27FC236}">
                <a16:creationId xmlns:a16="http://schemas.microsoft.com/office/drawing/2014/main" id="{CE2F1781-7D08-0651-8178-6483E400F95B}"/>
              </a:ext>
            </a:extLst>
          </p:cNvPr>
          <p:cNvSpPr/>
          <p:nvPr/>
        </p:nvSpPr>
        <p:spPr>
          <a:xfrm>
            <a:off x="156519" y="1375897"/>
            <a:ext cx="5634682" cy="471033"/>
          </a:xfrm>
          <a:prstGeom prst="roundRect">
            <a:avLst>
              <a:gd name="adj" fmla="val 16667"/>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800" b="1" i="1" dirty="0">
                <a:solidFill>
                  <a:schemeClr val="lt1"/>
                </a:solidFill>
                <a:latin typeface="Calibri"/>
                <a:ea typeface="Calibri"/>
                <a:cs typeface="Calibri"/>
                <a:sym typeface="Calibri"/>
              </a:rPr>
              <a:t>CI Component/Stage</a:t>
            </a:r>
            <a:endParaRPr sz="1600" i="1" dirty="0"/>
          </a:p>
        </p:txBody>
      </p:sp>
      <p:sp>
        <p:nvSpPr>
          <p:cNvPr id="8" name="Google Shape;162;p18">
            <a:extLst>
              <a:ext uri="{FF2B5EF4-FFF2-40B4-BE49-F238E27FC236}">
                <a16:creationId xmlns:a16="http://schemas.microsoft.com/office/drawing/2014/main" id="{932283E7-9245-6C26-7316-88D55004327E}"/>
              </a:ext>
            </a:extLst>
          </p:cNvPr>
          <p:cNvSpPr/>
          <p:nvPr/>
        </p:nvSpPr>
        <p:spPr>
          <a:xfrm>
            <a:off x="6137189" y="1338856"/>
            <a:ext cx="5988907" cy="508074"/>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r>
              <a:rPr lang="en-GB" sz="2000" b="1" i="1" dirty="0">
                <a:solidFill>
                  <a:schemeClr val="lt1"/>
                </a:solidFill>
                <a:ea typeface="Calibri"/>
                <a:cs typeface="Calibri"/>
                <a:sym typeface="Calibri"/>
              </a:rPr>
              <a:t>Psychological reasoning</a:t>
            </a:r>
            <a:endParaRPr lang="en-GB" sz="3200" b="1" i="1" dirty="0">
              <a:solidFill>
                <a:schemeClr val="lt1"/>
              </a:solidFill>
              <a:ea typeface="Calibri"/>
              <a:cs typeface="Calibri"/>
              <a:sym typeface="Calibri"/>
            </a:endParaRPr>
          </a:p>
        </p:txBody>
      </p:sp>
    </p:spTree>
    <p:extLst>
      <p:ext uri="{BB962C8B-B14F-4D97-AF65-F5344CB8AC3E}">
        <p14:creationId xmlns:p14="http://schemas.microsoft.com/office/powerpoint/2010/main" val="251546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1" grpId="0" animBg="1"/>
      <p:bldP spid="164" grpId="0" animBg="1"/>
      <p:bldP spid="166" grpId="0" animBg="1"/>
      <p:bldP spid="2"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D2AB51B6-97AD-AB58-B68A-49773FBAB5B0}"/>
              </a:ext>
            </a:extLst>
          </p:cNvPr>
          <p:cNvSpPr>
            <a:spLocks noGrp="1"/>
          </p:cNvSpPr>
          <p:nvPr>
            <p:ph type="title"/>
          </p:nvPr>
        </p:nvSpPr>
        <p:spPr/>
        <p:txBody>
          <a:bodyPr/>
          <a:lstStyle/>
          <a:p>
            <a:r>
              <a:rPr lang="en-US" dirty="0">
                <a:solidFill>
                  <a:schemeClr val="dk1"/>
                </a:solidFill>
                <a:latin typeface="Calibri"/>
                <a:ea typeface="Calibri"/>
                <a:cs typeface="Calibri"/>
                <a:sym typeface="Calibri"/>
              </a:rPr>
              <a:t>Summary of Psychological Basis of the CI</a:t>
            </a:r>
            <a:endParaRPr lang="en-GB" dirty="0"/>
          </a:p>
        </p:txBody>
      </p:sp>
      <p:sp>
        <p:nvSpPr>
          <p:cNvPr id="97" name="Google Shape;97;p15"/>
          <p:cNvSpPr txBox="1">
            <a:spLocks noGrp="1"/>
          </p:cNvSpPr>
          <p:nvPr>
            <p:ph idx="1"/>
          </p:nvPr>
        </p:nvSpPr>
        <p:spPr>
          <a:xfrm>
            <a:off x="838200" y="1562063"/>
            <a:ext cx="10515600" cy="4351338"/>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dk1"/>
              </a:buClr>
              <a:buSzPts val="3200"/>
              <a:buFont typeface="Arial"/>
              <a:buChar char="•"/>
            </a:pPr>
            <a:r>
              <a:rPr lang="en-US" sz="3200" b="1" dirty="0">
                <a:solidFill>
                  <a:srgbClr val="0070C0"/>
                </a:solidFill>
                <a:latin typeface="Calibri"/>
                <a:ea typeface="Calibri"/>
                <a:cs typeface="Calibri"/>
                <a:sym typeface="Calibri"/>
              </a:rPr>
              <a:t>Report everything and </a:t>
            </a:r>
            <a:r>
              <a:rPr lang="en-US" sz="3200" b="1" dirty="0" smtClean="0">
                <a:solidFill>
                  <a:srgbClr val="0070C0"/>
                </a:solidFill>
                <a:latin typeface="Calibri"/>
                <a:ea typeface="Calibri"/>
                <a:cs typeface="Calibri"/>
                <a:sym typeface="Calibri"/>
              </a:rPr>
              <a:t>context </a:t>
            </a:r>
            <a:r>
              <a:rPr lang="en-US" sz="3200" b="1" dirty="0">
                <a:solidFill>
                  <a:srgbClr val="0070C0"/>
                </a:solidFill>
                <a:latin typeface="Calibri"/>
                <a:ea typeface="Calibri"/>
                <a:cs typeface="Calibri"/>
                <a:sym typeface="Calibri"/>
              </a:rPr>
              <a:t>re-instatement:</a:t>
            </a:r>
            <a:endParaRPr b="1" dirty="0">
              <a:solidFill>
                <a:srgbClr val="0070C0"/>
              </a:solidFill>
            </a:endParaRPr>
          </a:p>
          <a:p>
            <a:pPr marL="742950" lvl="1" indent="-285750">
              <a:lnSpc>
                <a:spcPct val="100000"/>
              </a:lnSpc>
              <a:spcBef>
                <a:spcPts val="560"/>
              </a:spcBef>
              <a:buClr>
                <a:schemeClr val="dk1"/>
              </a:buClr>
              <a:buSzPts val="2800"/>
              <a:buFont typeface="Arial"/>
              <a:buChar char="–"/>
            </a:pPr>
            <a:r>
              <a:rPr lang="en-US" sz="2800" b="1" dirty="0">
                <a:solidFill>
                  <a:srgbClr val="0070C0"/>
                </a:solidFill>
                <a:latin typeface="Calibri"/>
                <a:ea typeface="Calibri"/>
                <a:cs typeface="Calibri"/>
                <a:sym typeface="Calibri"/>
              </a:rPr>
              <a:t>If there is ‘consistency’ between the mental recreation and the actual real incident → more chance that the witness recalls more details, more accurately</a:t>
            </a:r>
            <a:endParaRPr b="1" dirty="0">
              <a:solidFill>
                <a:srgbClr val="0070C0"/>
              </a:solidFill>
            </a:endParaRPr>
          </a:p>
          <a:p>
            <a:pPr marL="342900" indent="-342900">
              <a:lnSpc>
                <a:spcPct val="100000"/>
              </a:lnSpc>
              <a:spcBef>
                <a:spcPts val="640"/>
              </a:spcBef>
              <a:buClr>
                <a:schemeClr val="dk1"/>
              </a:buClr>
              <a:buSzPts val="3200"/>
              <a:buFont typeface="Arial"/>
              <a:buChar char="•"/>
            </a:pPr>
            <a:r>
              <a:rPr lang="en-US" sz="3200" dirty="0">
                <a:solidFill>
                  <a:schemeClr val="dk1"/>
                </a:solidFill>
                <a:latin typeface="Calibri"/>
                <a:ea typeface="Calibri"/>
                <a:cs typeface="Calibri"/>
                <a:sym typeface="Calibri"/>
              </a:rPr>
              <a:t>Changing the order and the perspective</a:t>
            </a:r>
            <a:endParaRPr dirty="0"/>
          </a:p>
          <a:p>
            <a:pPr marL="742950" lvl="1" indent="-285750">
              <a:lnSpc>
                <a:spcPct val="100000"/>
              </a:lnSpc>
              <a:spcBef>
                <a:spcPts val="560"/>
              </a:spcBef>
              <a:buClr>
                <a:schemeClr val="dk1"/>
              </a:buClr>
              <a:buSzPts val="2800"/>
              <a:buFont typeface="Arial"/>
              <a:buChar char="–"/>
            </a:pPr>
            <a:r>
              <a:rPr lang="en-US" sz="2800" dirty="0">
                <a:solidFill>
                  <a:schemeClr val="dk1"/>
                </a:solidFill>
                <a:latin typeface="Calibri"/>
                <a:ea typeface="Calibri"/>
                <a:cs typeface="Calibri"/>
                <a:sym typeface="Calibri"/>
              </a:rPr>
              <a:t>Information can be retrieved using multiple routes</a:t>
            </a:r>
            <a:endParaRPr dirty="0"/>
          </a:p>
          <a:p>
            <a:pPr marL="742950" lvl="1" indent="-285750">
              <a:lnSpc>
                <a:spcPct val="100000"/>
              </a:lnSpc>
              <a:spcBef>
                <a:spcPts val="560"/>
              </a:spcBef>
              <a:buClr>
                <a:schemeClr val="dk1"/>
              </a:buClr>
              <a:buSzPts val="2800"/>
              <a:buFont typeface="Arial"/>
              <a:buChar char="–"/>
            </a:pPr>
            <a:r>
              <a:rPr lang="en-US" sz="2800" dirty="0">
                <a:solidFill>
                  <a:schemeClr val="dk1"/>
                </a:solidFill>
                <a:latin typeface="Calibri"/>
                <a:ea typeface="Calibri"/>
                <a:cs typeface="Calibri"/>
                <a:sym typeface="Calibri"/>
              </a:rPr>
              <a:t>Varying the routes in will lead to better recall</a:t>
            </a:r>
            <a:endParaRPr dirty="0"/>
          </a:p>
        </p:txBody>
      </p:sp>
    </p:spTree>
    <p:extLst>
      <p:ext uri="{BB962C8B-B14F-4D97-AF65-F5344CB8AC3E}">
        <p14:creationId xmlns:p14="http://schemas.microsoft.com/office/powerpoint/2010/main" val="24106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p"/>
    </p:bldLst>
  </p:timing>
</p:sld>
</file>

<file path=ppt/theme/theme1.xml><?xml version="1.0" encoding="utf-8"?>
<a:theme xmlns:a="http://schemas.openxmlformats.org/drawingml/2006/main" name="Wallingford Trust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D1E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ingford School" id="{1F5A48F2-067F-E64B-81E9-545D9188E1FD}" vid="{5FE0E4AB-C73B-C841-8BA7-B3CAFFD3DC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13A59EB86685459DDDBAE59B64CC04" ma:contentTypeVersion="16" ma:contentTypeDescription="Create a new document." ma:contentTypeScope="" ma:versionID="6a38786f8e2aaf5b42fd041ecf443b31">
  <xsd:schema xmlns:xsd="http://www.w3.org/2001/XMLSchema" xmlns:xs="http://www.w3.org/2001/XMLSchema" xmlns:p="http://schemas.microsoft.com/office/2006/metadata/properties" xmlns:ns2="ad89ce95-d1b6-4d5e-b677-7cca411aa0d9" xmlns:ns3="506e4013-1c0c-4111-9426-d4a345a2e8ca" targetNamespace="http://schemas.microsoft.com/office/2006/metadata/properties" ma:root="true" ma:fieldsID="986066f503c7bf9b86526db2f960ee1c" ns2:_="" ns3:_="">
    <xsd:import namespace="ad89ce95-d1b6-4d5e-b677-7cca411aa0d9"/>
    <xsd:import namespace="506e4013-1c0c-4111-9426-d4a345a2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9ce95-d1b6-4d5e-b677-7cca411a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e4013-1c0c-4111-9426-d4a345a2e8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c15fa1e-c926-42ca-bfe6-b20ae44258bd}" ma:internalName="TaxCatchAll" ma:showField="CatchAllData" ma:web="506e4013-1c0c-4111-9426-d4a345a2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6e4013-1c0c-4111-9426-d4a345a2e8ca" xsi:nil="true"/>
    <lcf76f155ced4ddcb4097134ff3c332f xmlns="ad89ce95-d1b6-4d5e-b677-7cca411aa0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3CA279-5655-44E2-A66F-1A4D5E8BE684}">
  <ds:schemaRefs>
    <ds:schemaRef ds:uri="http://schemas.microsoft.com/sharepoint/v3/contenttype/forms"/>
  </ds:schemaRefs>
</ds:datastoreItem>
</file>

<file path=customXml/itemProps2.xml><?xml version="1.0" encoding="utf-8"?>
<ds:datastoreItem xmlns:ds="http://schemas.openxmlformats.org/officeDocument/2006/customXml" ds:itemID="{86D59CC1-EEC4-4927-AC8D-772A723945A9}">
  <ds:schemaRefs>
    <ds:schemaRef ds:uri="506e4013-1c0c-4111-9426-d4a345a2e8ca"/>
    <ds:schemaRef ds:uri="ad89ce95-d1b6-4d5e-b677-7cca411aa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B915B7-7113-480F-8E5E-ABD570CB814B}">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d89ce95-d1b6-4d5e-b677-7cca411aa0d9"/>
    <ds:schemaRef ds:uri="http://schemas.microsoft.com/office/infopath/2007/PartnerControls"/>
    <ds:schemaRef ds:uri="506e4013-1c0c-4111-9426-d4a345a2e8c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Wallingford Trust Theme</Template>
  <TotalTime>1631</TotalTime>
  <Words>1413</Words>
  <Application>Microsoft Office PowerPoint</Application>
  <PresentationFormat>Widescreen</PresentationFormat>
  <Paragraphs>161</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Wallingford Trust Theme</vt:lpstr>
      <vt:lpstr>LO TBAT outline and evaluate the Cognitive Interview  (Fisher and Geiselman)</vt:lpstr>
      <vt:lpstr>Problems with EWT</vt:lpstr>
      <vt:lpstr>A few of the problems of eyewitness testimony</vt:lpstr>
      <vt:lpstr>The standard witness interview</vt:lpstr>
      <vt:lpstr>Aim of the Cognitive Interview</vt:lpstr>
      <vt:lpstr>Fisher and Geiselman (1984)</vt:lpstr>
      <vt:lpstr>The 4 components / stages of the CI Fisher and Geiselman (1984)</vt:lpstr>
      <vt:lpstr>Psychological reasoning for each component</vt:lpstr>
      <vt:lpstr>Summary of Psychological Basis of the CI</vt:lpstr>
      <vt:lpstr>The Enhanced CI added</vt:lpstr>
      <vt:lpstr>Which stage do these prompts relate to?</vt:lpstr>
      <vt:lpstr>SI or CI (identify component)</vt:lpstr>
      <vt:lpstr>SI or CI (identify component) - answers</vt:lpstr>
      <vt:lpstr>Evaluation - Does it work?</vt:lpstr>
      <vt:lpstr>Evaluation – Is it practical?</vt:lpstr>
      <vt:lpstr>Cognitive Interview Notes (p 63-64)</vt:lpstr>
      <vt:lpstr>Apply It Methods</vt:lpstr>
      <vt:lpstr>Apply It Answers</vt:lpstr>
      <vt:lpstr>Apply It Answers</vt:lpstr>
      <vt:lpstr>Apply It Answers</vt:lpstr>
      <vt:lpstr>Check it questions</vt:lpstr>
      <vt:lpstr>CI Quiz</vt:lpstr>
      <vt:lpstr>CI Quiz – Answers 1</vt:lpstr>
      <vt:lpstr>CI Quiz – Answers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TBAT outline and evaluate the Cognitive Interview  (Fisher and Geiselman)</dc:title>
  <dc:creator>Vernon Leigh</dc:creator>
  <cp:lastModifiedBy>Vernon LEIGH</cp:lastModifiedBy>
  <cp:revision>11</cp:revision>
  <dcterms:created xsi:type="dcterms:W3CDTF">2025-01-10T13:02:47Z</dcterms:created>
  <dcterms:modified xsi:type="dcterms:W3CDTF">2025-01-15T10:19:47Z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0x010100EC13A59EB86685459DDDBAE59B64CC04</vt:lpwstr>
  </property>
  <property fmtid="{D5CDD505-2E9C-101B-9397-08002B2CF9AE}" pid="3" name="MediaServiceImageTags">
    <vt:lpwstr/>
  </property>
</Properties>
</file>