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313" r:id="rId6"/>
    <p:sldId id="315" r:id="rId7"/>
    <p:sldId id="316" r:id="rId8"/>
    <p:sldId id="317" r:id="rId9"/>
    <p:sldId id="318" r:id="rId10"/>
    <p:sldId id="320" r:id="rId11"/>
    <p:sldId id="31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556631-BAE7-4165-B80F-235F5992E2C3}">
          <p14:sldIdLst>
            <p14:sldId id="256"/>
            <p14:sldId id="313"/>
            <p14:sldId id="315"/>
            <p14:sldId id="316"/>
            <p14:sldId id="317"/>
            <p14:sldId id="318"/>
            <p14:sldId id="320"/>
            <p14:sldId id="31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3FF"/>
    <a:srgbClr val="E6EEFF"/>
    <a:srgbClr val="282E3C"/>
    <a:srgbClr val="3D465A"/>
    <a:srgbClr val="FEE9A4"/>
    <a:srgbClr val="B9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2FDC4E-888B-F540-9732-8DEA09CF0189}" v="154" dt="2025-01-01T16:19:06.2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/>
    <p:restoredTop sz="94632"/>
  </p:normalViewPr>
  <p:slideViewPr>
    <p:cSldViewPr snapToGrid="0">
      <p:cViewPr varScale="1">
        <p:scale>
          <a:sx n="102" d="100"/>
          <a:sy n="102" d="100"/>
        </p:scale>
        <p:origin x="216" y="2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5910-7042-44B9-AC4A-19A370CC117D}" type="datetimeFigureOut">
              <a:t>1/1/25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0D7AD-9075-4D10-B96D-403127EEB7A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26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Get them to generate / then discuss why their ideas might / might not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0D7AD-9075-4D10-B96D-403127EEB7A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140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9AC6D3-A6B8-F638-3247-6A166FF07F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76CF992-5CDE-73B3-A108-79539FBC95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3A7D9DB-FC70-34CE-F866-25E0D8B406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Get them to generate / then discuss why their ideas might / might not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725DF-4F5C-DD5C-134F-B633DCDDAD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0D7AD-9075-4D10-B96D-403127EEB7A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407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Teach then use Q/A to check learning</a:t>
            </a:r>
          </a:p>
          <a:p>
            <a:r>
              <a:rPr lang="en-GB" dirty="0"/>
              <a:t>Get them to generate possible conclusion: AMP is more effective than no treatment, works best for those with history of violent </a:t>
            </a:r>
            <a:r>
              <a:rPr lang="en-GB" dirty="0" err="1"/>
              <a:t>offendeing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0D7AD-9075-4D10-B96D-403127EEB7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91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100141"/>
            <a:ext cx="10515600" cy="2852737"/>
          </a:xfrm>
        </p:spPr>
        <p:txBody>
          <a:bodyPr anchor="ctr" anchorCtr="0"/>
          <a:lstStyle>
            <a:lvl1pPr marL="0" indent="0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95341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465A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marL="0" indent="0" algn="l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33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tabLst/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64490"/>
            <a:ext cx="12192000" cy="714375"/>
          </a:xfrm>
          <a:prstGeom prst="rect">
            <a:avLst/>
          </a:prstGeom>
          <a:solidFill>
            <a:srgbClr val="3D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488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357" y="6220268"/>
            <a:ext cx="2143849" cy="578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99" y="6244282"/>
            <a:ext cx="744440" cy="5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marL="541338" indent="0"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D4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US" sz="3200" b="0" i="0" u="none" strike="noStrike" kern="1200" cap="none" dirty="0" smtClean="0">
          <a:solidFill>
            <a:srgbClr val="282E3C"/>
          </a:solidFill>
          <a:latin typeface="Calibri"/>
          <a:ea typeface="+mn-ea"/>
          <a:cs typeface="Calibri"/>
          <a:sym typeface="Calibri"/>
        </a:defRPr>
      </a:lvl1pPr>
      <a:lvl2pPr marL="685783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Psychological treatment for offenders – anger management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E3E53-4CAC-496D-AF83-934D8D6DE0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8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C67FD-BB5A-08EA-5C2D-E80596FA6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 is a Cognitive </a:t>
            </a:r>
            <a:r>
              <a:rPr lang="en-US" dirty="0" err="1"/>
              <a:t>Behavioural</a:t>
            </a:r>
            <a:r>
              <a:rPr lang="en-US" dirty="0"/>
              <a:t>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181D1-EAB6-D64D-D7D6-2FB661FA4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Like other CBT it’s about changing how someone thinks and thus impacting their </a:t>
            </a:r>
            <a:r>
              <a:rPr lang="en-US" dirty="0" err="1">
                <a:solidFill>
                  <a:schemeClr val="bg1"/>
                </a:solidFill>
              </a:rPr>
              <a:t>behaviour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rgbClr val="0070C0"/>
                </a:solidFill>
              </a:rPr>
              <a:t>You will get questions that might give scenarios that not about ‘anger’ or ‘aggression’</a:t>
            </a:r>
          </a:p>
          <a:p>
            <a:r>
              <a:rPr lang="en-US" dirty="0"/>
              <a:t>You need to be flexible – the techniques can be applied to other situations – e.g.. robbery, etc.</a:t>
            </a:r>
          </a:p>
        </p:txBody>
      </p:sp>
    </p:spTree>
    <p:extLst>
      <p:ext uri="{BB962C8B-B14F-4D97-AF65-F5344CB8AC3E}">
        <p14:creationId xmlns:p14="http://schemas.microsoft.com/office/powerpoint/2010/main" val="119232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680514-05E6-BFA8-AA2A-7FDD99C963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32EBF-34D5-0DA5-96E0-42D7A0F07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Anger management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DDDE2-6B60-C4E5-2594-F273F868A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Aim: to help offenders understand and manage their anger (!) and reduce aggressive / violent </a:t>
            </a:r>
            <a:r>
              <a:rPr lang="en-US" b="1" dirty="0" err="1">
                <a:solidFill>
                  <a:srgbClr val="0070C0"/>
                </a:solidFill>
              </a:rPr>
              <a:t>behaviour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dirty="0"/>
              <a:t>Three Stages:</a:t>
            </a:r>
          </a:p>
          <a:p>
            <a:pPr lvl="1"/>
            <a:r>
              <a:rPr lang="en-US" dirty="0"/>
              <a:t>Cognitive preparation</a:t>
            </a:r>
          </a:p>
          <a:p>
            <a:pPr lvl="1"/>
            <a:r>
              <a:rPr lang="en-US" dirty="0"/>
              <a:t>Skill acquisition</a:t>
            </a:r>
          </a:p>
          <a:p>
            <a:pPr lvl="1"/>
            <a:r>
              <a:rPr lang="en-US" dirty="0"/>
              <a:t>Application and practice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4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F1DF34-A061-B195-CEB0-E5A4BCD079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E0B79-3E85-4540-43B8-4E75E0C66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6BD10-64DF-169A-BFCE-F098BAA72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Think of a situation where you became extremely angry</a:t>
            </a:r>
          </a:p>
          <a:p>
            <a:r>
              <a:rPr lang="en-US" dirty="0">
                <a:solidFill>
                  <a:schemeClr val="bg1"/>
                </a:solidFill>
              </a:rPr>
              <a:t>What triggered your anger? (the ‘flashpoint’)</a:t>
            </a:r>
          </a:p>
          <a:p>
            <a:r>
              <a:rPr lang="en-US" b="1" dirty="0">
                <a:solidFill>
                  <a:srgbClr val="0070C0"/>
                </a:solidFill>
              </a:rPr>
              <a:t>How did you respond?</a:t>
            </a:r>
          </a:p>
          <a:p>
            <a:r>
              <a:rPr lang="en-US" dirty="0"/>
              <a:t>How could you have reacted differently?</a:t>
            </a:r>
          </a:p>
        </p:txBody>
      </p:sp>
    </p:spTree>
    <p:extLst>
      <p:ext uri="{BB962C8B-B14F-4D97-AF65-F5344CB8AC3E}">
        <p14:creationId xmlns:p14="http://schemas.microsoft.com/office/powerpoint/2010/main" val="27853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B705B2-0E79-7946-2B72-3A36D27AB1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AD6E4-5490-6266-4ECD-2F66BB966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Skills Acquisition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ED871-843B-FF02-E4C4-07F8E71A4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What skills might you try to teach someone to control their anger when it happens?</a:t>
            </a:r>
          </a:p>
          <a:p>
            <a:r>
              <a:rPr lang="en-US" dirty="0">
                <a:solidFill>
                  <a:schemeClr val="bg1"/>
                </a:solidFill>
              </a:rPr>
              <a:t>Some examples: counting to 10, deep breathing, managing eye contact</a:t>
            </a:r>
          </a:p>
        </p:txBody>
      </p:sp>
    </p:spTree>
    <p:extLst>
      <p:ext uri="{BB962C8B-B14F-4D97-AF65-F5344CB8AC3E}">
        <p14:creationId xmlns:p14="http://schemas.microsoft.com/office/powerpoint/2010/main" val="184966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5F6F49-90CC-869C-71A3-A8AA984023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87D32-B09E-F5E1-9F21-5B7990F7D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Application and practice phase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3A2C2-FAF7-AC70-9D50-6E1BD0234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Get offender to recreate past situation/s</a:t>
            </a:r>
          </a:p>
          <a:p>
            <a:r>
              <a:rPr lang="en-US" dirty="0">
                <a:solidFill>
                  <a:schemeClr val="bg1"/>
                </a:solidFill>
              </a:rPr>
              <a:t>Assess how they now react – has their anger management improved? </a:t>
            </a:r>
          </a:p>
          <a:p>
            <a:r>
              <a:rPr lang="en-US" b="1" dirty="0">
                <a:solidFill>
                  <a:srgbClr val="0070C0"/>
                </a:solidFill>
              </a:rPr>
              <a:t>Are they now ‘assertive’ rather than ‘angry’? What’s the difference between the two?</a:t>
            </a:r>
          </a:p>
        </p:txBody>
      </p:sp>
    </p:spTree>
    <p:extLst>
      <p:ext uri="{BB962C8B-B14F-4D97-AF65-F5344CB8AC3E}">
        <p14:creationId xmlns:p14="http://schemas.microsoft.com/office/powerpoint/2010/main" val="57925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9122D-94B2-2561-DDE3-E412AA624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Ireland (2004) – Anger Management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73096-9586-786F-835C-890BCEE94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Offenders (in prison) randomly allocated to:</a:t>
            </a:r>
          </a:p>
          <a:p>
            <a:pPr lvl="1"/>
            <a:r>
              <a:rPr lang="en-GB" b="1" dirty="0">
                <a:solidFill>
                  <a:srgbClr val="0070C0"/>
                </a:solidFill>
              </a:rPr>
              <a:t>AMP treatment program</a:t>
            </a:r>
          </a:p>
          <a:p>
            <a:pPr lvl="1"/>
            <a:r>
              <a:rPr lang="en-GB" b="1" dirty="0">
                <a:solidFill>
                  <a:srgbClr val="0070C0"/>
                </a:solidFill>
              </a:rPr>
              <a:t>Wait-List Control Group</a:t>
            </a:r>
          </a:p>
          <a:p>
            <a:r>
              <a:rPr lang="en-GB" dirty="0"/>
              <a:t>Treatment group: 12 sessions of AM, with progress measured by interview, questionnaire and behavioural checklist</a:t>
            </a:r>
          </a:p>
          <a:p>
            <a:r>
              <a:rPr lang="en-GB" b="1" dirty="0">
                <a:solidFill>
                  <a:srgbClr val="0070C0"/>
                </a:solidFill>
              </a:rPr>
              <a:t>Data gathered 2 weeks before and 8 week after treatment</a:t>
            </a:r>
          </a:p>
          <a:p>
            <a:r>
              <a:rPr lang="en-GB" dirty="0"/>
              <a:t>Findings:</a:t>
            </a:r>
          </a:p>
          <a:p>
            <a:pPr lvl="1"/>
            <a:r>
              <a:rPr lang="en-GB" dirty="0"/>
              <a:t>92% of treatment group improved on at least 1 measure</a:t>
            </a:r>
          </a:p>
          <a:p>
            <a:pPr lvl="1"/>
            <a:r>
              <a:rPr lang="en-GB" dirty="0"/>
              <a:t>Improvement was greatest for those seen as violent before the study</a:t>
            </a:r>
          </a:p>
          <a:p>
            <a:pPr lvl="1"/>
            <a:r>
              <a:rPr lang="en-GB" dirty="0"/>
              <a:t>Control group showed no improvement on any of the three measures while on Wait List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53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376D2-E1CC-EE72-65F0-0C54D1CD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Evaluating anger management programmes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595B7-180C-F6CA-4C97-F6EAC0185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811"/>
            <a:ext cx="110490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Are they effective? What does effective look like?</a:t>
            </a:r>
          </a:p>
          <a:p>
            <a:r>
              <a:rPr lang="en-GB" dirty="0"/>
              <a:t>Do they work for everyone? Why/why not?</a:t>
            </a:r>
          </a:p>
          <a:p>
            <a:r>
              <a:rPr lang="en-GB" b="1" dirty="0">
                <a:solidFill>
                  <a:srgbClr val="0070C0"/>
                </a:solidFill>
              </a:rPr>
              <a:t>What are the strengths and limitations of the research?</a:t>
            </a:r>
          </a:p>
          <a:p>
            <a:r>
              <a:rPr lang="en-GB" dirty="0"/>
              <a:t>Are we teaching offenders how to manipulate others rather than just control their own impulses?</a:t>
            </a:r>
          </a:p>
          <a:p>
            <a:r>
              <a:rPr lang="en-GB" b="1" dirty="0">
                <a:solidFill>
                  <a:srgbClr val="0070C0"/>
                </a:solidFill>
              </a:rPr>
              <a:t>AM could be seen as a form of social control - how far is this an issue?</a:t>
            </a:r>
          </a:p>
        </p:txBody>
      </p:sp>
    </p:spTree>
    <p:extLst>
      <p:ext uri="{BB962C8B-B14F-4D97-AF65-F5344CB8AC3E}">
        <p14:creationId xmlns:p14="http://schemas.microsoft.com/office/powerpoint/2010/main" val="293018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allingford Trust Theme">
  <a:themeElements>
    <a:clrScheme name="Custom 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2D1EF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llingford School" id="{1F5A48F2-067F-E64B-81E9-545D9188E1FD}" vid="{5FE0E4AB-C73B-C841-8BA7-B3CAFFD3DC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6" ma:contentTypeDescription="Create a new document." ma:contentTypeScope="" ma:versionID="6a38786f8e2aaf5b42fd041ecf443b31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86066f503c7bf9b86526db2f960ee1c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B915B7-7113-480F-8E5E-ABD570CB814B}">
  <ds:schemaRefs>
    <ds:schemaRef ds:uri="http://schemas.microsoft.com/office/2006/documentManagement/types"/>
    <ds:schemaRef ds:uri="ad89ce95-d1b6-4d5e-b677-7cca411aa0d9"/>
    <ds:schemaRef ds:uri="http://purl.org/dc/dcmitype/"/>
    <ds:schemaRef ds:uri="506e4013-1c0c-4111-9426-d4a345a2e8ca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3CA279-5655-44E2-A66F-1A4D5E8BE6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D59CC1-EEC4-4927-AC8D-772A723945A9}">
  <ds:schemaRefs>
    <ds:schemaRef ds:uri="506e4013-1c0c-4111-9426-d4a345a2e8ca"/>
    <ds:schemaRef ds:uri="ad89ce95-d1b6-4d5e-b677-7cca411aa0d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Wallingford Trust Theme</Template>
  <TotalTime>42</TotalTime>
  <Words>430</Words>
  <Application>Microsoft Macintosh PowerPoint</Application>
  <PresentationFormat>Widescreen</PresentationFormat>
  <Paragraphs>46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Wallingford Trust Theme</vt:lpstr>
      <vt:lpstr>Psychological treatment for offenders – anger management</vt:lpstr>
      <vt:lpstr>AM is a Cognitive Behavioural Treatment</vt:lpstr>
      <vt:lpstr>Anger management basics</vt:lpstr>
      <vt:lpstr>Cognitive Preparation</vt:lpstr>
      <vt:lpstr>Skills Acquisition</vt:lpstr>
      <vt:lpstr>Application and practice phase</vt:lpstr>
      <vt:lpstr>Ireland (2004) – Anger Management Study</vt:lpstr>
      <vt:lpstr>Evaluating anger management programmes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Vernon Leigh</dc:creator>
  <cp:lastModifiedBy>Vernon Leigh</cp:lastModifiedBy>
  <cp:revision>1</cp:revision>
  <dcterms:created xsi:type="dcterms:W3CDTF">2025-01-01T15:36:52Z</dcterms:created>
  <dcterms:modified xsi:type="dcterms:W3CDTF">2025-01-01T16:19:14Z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MediaServiceImageTags">
    <vt:lpwstr/>
  </property>
</Properties>
</file>