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313" r:id="rId6"/>
    <p:sldId id="315" r:id="rId7"/>
    <p:sldId id="316" r:id="rId8"/>
    <p:sldId id="317" r:id="rId9"/>
    <p:sldId id="318" r:id="rId10"/>
    <p:sldId id="320" r:id="rId11"/>
    <p:sldId id="31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256"/>
            <p14:sldId id="313"/>
            <p14:sldId id="315"/>
            <p14:sldId id="316"/>
            <p14:sldId id="317"/>
            <p14:sldId id="318"/>
            <p14:sldId id="320"/>
            <p14:sldId id="31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2FDC4E-888B-F540-9732-8DEA09CF0189}" v="154" dt="2025-01-01T16:19:06.2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/>
    <p:restoredTop sz="94632"/>
  </p:normalViewPr>
  <p:slideViewPr>
    <p:cSldViewPr snapToGrid="0">
      <p:cViewPr varScale="1">
        <p:scale>
          <a:sx n="102" d="100"/>
          <a:sy n="102" d="100"/>
        </p:scale>
        <p:origin x="216" y="2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1/1/25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Get them to generate / then discuss why their ideas might / might not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40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AC6D3-A6B8-F638-3247-6A166FF07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6CF992-5CDE-73B3-A108-79539FBC95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A7D9DB-FC70-34CE-F866-25E0D8B406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Get them to generate / then discuss why their ideas might / might not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725DF-4F5C-DD5C-134F-B633DCDDAD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407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Teach then use Q/A to check learning</a:t>
            </a:r>
          </a:p>
          <a:p>
            <a:r>
              <a:rPr lang="en-GB" dirty="0"/>
              <a:t>Get them to generate possible conclusion: AMP is more effective than no treatment, works best for those with history of violent </a:t>
            </a:r>
            <a:r>
              <a:rPr lang="en-GB" dirty="0" err="1"/>
              <a:t>offendeing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1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Psychological treatment for offenders – anger management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3E53-4CAC-496D-AF83-934D8D6DE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 is a Cognitive </a:t>
            </a:r>
            <a:r>
              <a:rPr lang="en-US" dirty="0" err="1"/>
              <a:t>Behavioural</a:t>
            </a:r>
            <a:r>
              <a:rPr lang="en-US" dirty="0"/>
              <a:t>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Like other CBT it’s about changing how someone thinks and thus impacting their </a:t>
            </a:r>
            <a:r>
              <a:rPr lang="en-US" dirty="0" err="1">
                <a:solidFill>
                  <a:schemeClr val="bg1"/>
                </a:solidFill>
              </a:rPr>
              <a:t>behaviour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rgbClr val="0070C0"/>
                </a:solidFill>
              </a:rPr>
              <a:t>You will get questions that might give scenarios that not about ‘anger’ or ‘aggression’</a:t>
            </a:r>
          </a:p>
          <a:p>
            <a:r>
              <a:rPr lang="en-US" dirty="0"/>
              <a:t>You need to be flexible – the techniques can be applied to other situations – e.g.. robbery, etc.</a:t>
            </a:r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80514-05E6-BFA8-AA2A-7FDD99C96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32EBF-34D5-0DA5-96E0-42D7A0F07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Anger management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DDDE2-6B60-C4E5-2594-F273F868A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Aim: to help offenders understand and manage their anger (!) and reduce aggressive / violent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Three Stages:</a:t>
            </a:r>
          </a:p>
          <a:p>
            <a:pPr lvl="1"/>
            <a:r>
              <a:rPr lang="en-US" dirty="0"/>
              <a:t>Cognitive preparation</a:t>
            </a:r>
          </a:p>
          <a:p>
            <a:pPr lvl="1"/>
            <a:r>
              <a:rPr lang="en-US" dirty="0"/>
              <a:t>Skill acquisition</a:t>
            </a:r>
          </a:p>
          <a:p>
            <a:pPr lvl="1"/>
            <a:r>
              <a:rPr lang="en-US" dirty="0"/>
              <a:t>Application and practice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1DF34-A061-B195-CEB0-E5A4BCD07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E0B79-3E85-4540-43B8-4E75E0C6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6BD10-64DF-169A-BFCE-F098BAA72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Think of a situation where you became extremely angry</a:t>
            </a:r>
          </a:p>
          <a:p>
            <a:r>
              <a:rPr lang="en-US" dirty="0">
                <a:solidFill>
                  <a:schemeClr val="bg1"/>
                </a:solidFill>
              </a:rPr>
              <a:t>What triggered your anger? (the ‘flashpoint’)</a:t>
            </a:r>
          </a:p>
          <a:p>
            <a:r>
              <a:rPr lang="en-US" b="1" dirty="0">
                <a:solidFill>
                  <a:srgbClr val="0070C0"/>
                </a:solidFill>
              </a:rPr>
              <a:t>How did you respond?</a:t>
            </a:r>
          </a:p>
          <a:p>
            <a:r>
              <a:rPr lang="en-US" dirty="0"/>
              <a:t>How could you have reacted differently?</a:t>
            </a:r>
          </a:p>
        </p:txBody>
      </p:sp>
    </p:spTree>
    <p:extLst>
      <p:ext uri="{BB962C8B-B14F-4D97-AF65-F5344CB8AC3E}">
        <p14:creationId xmlns:p14="http://schemas.microsoft.com/office/powerpoint/2010/main" val="27853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705B2-0E79-7946-2B72-3A36D27AB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AD6E4-5490-6266-4ECD-2F66BB966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Skills Acquisition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ED871-843B-FF02-E4C4-07F8E71A4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What skills might you try to teach someone to control their anger when it happens?</a:t>
            </a:r>
          </a:p>
          <a:p>
            <a:r>
              <a:rPr lang="en-US" dirty="0">
                <a:solidFill>
                  <a:schemeClr val="bg1"/>
                </a:solidFill>
              </a:rPr>
              <a:t>Some examples: counting to 10, deep breathing, managing eye contact</a:t>
            </a:r>
          </a:p>
        </p:txBody>
      </p:sp>
    </p:spTree>
    <p:extLst>
      <p:ext uri="{BB962C8B-B14F-4D97-AF65-F5344CB8AC3E}">
        <p14:creationId xmlns:p14="http://schemas.microsoft.com/office/powerpoint/2010/main" val="184966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F6F49-90CC-869C-71A3-A8AA98402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87D32-B09E-F5E1-9F21-5B7990F7D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/>
              <a:t>Application and practice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3A2C2-FAF7-AC70-9D50-6E1BD0234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Get offender to recreate past situation/s</a:t>
            </a:r>
          </a:p>
          <a:p>
            <a:r>
              <a:rPr lang="en-US" dirty="0">
                <a:solidFill>
                  <a:schemeClr val="bg1"/>
                </a:solidFill>
              </a:rPr>
              <a:t>Assess how they now react – has their anger management improved? </a:t>
            </a:r>
          </a:p>
          <a:p>
            <a:r>
              <a:rPr lang="en-US" b="1" dirty="0">
                <a:solidFill>
                  <a:srgbClr val="0070C0"/>
                </a:solidFill>
              </a:rPr>
              <a:t>Are they now ‘assertive’ rather than ‘angry’? What’s the difference between the two?</a:t>
            </a:r>
          </a:p>
        </p:txBody>
      </p:sp>
    </p:spTree>
    <p:extLst>
      <p:ext uri="{BB962C8B-B14F-4D97-AF65-F5344CB8AC3E}">
        <p14:creationId xmlns:p14="http://schemas.microsoft.com/office/powerpoint/2010/main" val="57925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122D-94B2-2561-DDE3-E412AA624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Ireland (2004) – Anger Management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73096-9586-786F-835C-890BCEE94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Offenders (in prison) randomly allocated to:</a:t>
            </a:r>
          </a:p>
          <a:p>
            <a:pPr lvl="1"/>
            <a:r>
              <a:rPr lang="en-GB" b="1" dirty="0">
                <a:solidFill>
                  <a:srgbClr val="0070C0"/>
                </a:solidFill>
              </a:rPr>
              <a:t>AMP treatment program</a:t>
            </a:r>
          </a:p>
          <a:p>
            <a:pPr lvl="1"/>
            <a:r>
              <a:rPr lang="en-GB" b="1" dirty="0">
                <a:solidFill>
                  <a:srgbClr val="0070C0"/>
                </a:solidFill>
              </a:rPr>
              <a:t>Wait-List Control Group</a:t>
            </a:r>
          </a:p>
          <a:p>
            <a:r>
              <a:rPr lang="en-GB" dirty="0"/>
              <a:t>Treatment group: 12 sessions of AM, with progress measured by interview, questionnaire and behavioural checklist</a:t>
            </a:r>
          </a:p>
          <a:p>
            <a:r>
              <a:rPr lang="en-GB" b="1" dirty="0">
                <a:solidFill>
                  <a:srgbClr val="0070C0"/>
                </a:solidFill>
              </a:rPr>
              <a:t>Data gathered 2 weeks before and 8 week after treatment</a:t>
            </a:r>
          </a:p>
          <a:p>
            <a:r>
              <a:rPr lang="en-GB" dirty="0"/>
              <a:t>Findings:</a:t>
            </a:r>
          </a:p>
          <a:p>
            <a:pPr lvl="1"/>
            <a:r>
              <a:rPr lang="en-GB" dirty="0"/>
              <a:t>92% of treatment group improved on at least 1 measure</a:t>
            </a:r>
          </a:p>
          <a:p>
            <a:pPr lvl="1"/>
            <a:r>
              <a:rPr lang="en-GB" dirty="0"/>
              <a:t>Improvement was greatest for those seen as violent before the study</a:t>
            </a:r>
          </a:p>
          <a:p>
            <a:pPr lvl="1"/>
            <a:r>
              <a:rPr lang="en-GB" dirty="0"/>
              <a:t>Control group showed no improvement on any of the three measures while on Wait List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53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76D2-E1CC-EE72-65F0-0C54D1CD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Evaluating anger management programmes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595B7-180C-F6CA-4C97-F6EAC0185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811"/>
            <a:ext cx="110490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Are they effective? What does effective look like?</a:t>
            </a:r>
          </a:p>
          <a:p>
            <a:r>
              <a:rPr lang="en-GB" dirty="0"/>
              <a:t>Do they work for everyone? Why/why not?</a:t>
            </a:r>
          </a:p>
          <a:p>
            <a:r>
              <a:rPr lang="en-GB" b="1" dirty="0">
                <a:solidFill>
                  <a:srgbClr val="0070C0"/>
                </a:solidFill>
              </a:rPr>
              <a:t>What are the strengths and limitations of the research?</a:t>
            </a:r>
          </a:p>
          <a:p>
            <a:r>
              <a:rPr lang="en-GB" dirty="0"/>
              <a:t>Are we teaching offenders how to manipulate others rather than just control their own impulses?</a:t>
            </a:r>
          </a:p>
          <a:p>
            <a:r>
              <a:rPr lang="en-GB" b="1" dirty="0">
                <a:solidFill>
                  <a:srgbClr val="0070C0"/>
                </a:solidFill>
              </a:rPr>
              <a:t>AM could be seen as a form of social control - how far is this an issue?</a:t>
            </a:r>
          </a:p>
        </p:txBody>
      </p:sp>
    </p:spTree>
    <p:extLst>
      <p:ext uri="{BB962C8B-B14F-4D97-AF65-F5344CB8AC3E}">
        <p14:creationId xmlns:p14="http://schemas.microsoft.com/office/powerpoint/2010/main" val="293018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B915B7-7113-480F-8E5E-ABD570CB814B}">
  <ds:schemaRefs>
    <ds:schemaRef ds:uri="http://schemas.microsoft.com/office/2006/documentManagement/types"/>
    <ds:schemaRef ds:uri="ad89ce95-d1b6-4d5e-b677-7cca411aa0d9"/>
    <ds:schemaRef ds:uri="http://purl.org/dc/dcmitype/"/>
    <ds:schemaRef ds:uri="506e4013-1c0c-4111-9426-d4a345a2e8ca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42</TotalTime>
  <Words>430</Words>
  <Application>Microsoft Macintosh PowerPoint</Application>
  <PresentationFormat>Widescreen</PresentationFormat>
  <Paragraphs>46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Wallingford Trust Theme</vt:lpstr>
      <vt:lpstr>Psychological treatment for offenders – anger management</vt:lpstr>
      <vt:lpstr>AM is a Cognitive Behavioural Treatment</vt:lpstr>
      <vt:lpstr>Anger management basics</vt:lpstr>
      <vt:lpstr>Cognitive Preparation</vt:lpstr>
      <vt:lpstr>Skills Acquisition</vt:lpstr>
      <vt:lpstr>Application and practice phase</vt:lpstr>
      <vt:lpstr>Ireland (2004) – Anger Management Study</vt:lpstr>
      <vt:lpstr>Evaluating anger management programmes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Vernon Leigh</dc:creator>
  <cp:lastModifiedBy>Vernon Leigh</cp:lastModifiedBy>
  <cp:revision>1</cp:revision>
  <dcterms:created xsi:type="dcterms:W3CDTF">2025-01-01T15:36:52Z</dcterms:created>
  <dcterms:modified xsi:type="dcterms:W3CDTF">2025-01-01T16:19:14Z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