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31"/>
  </p:notesMasterIdLst>
  <p:sldIdLst>
    <p:sldId id="256" r:id="rId5"/>
    <p:sldId id="257" r:id="rId6"/>
    <p:sldId id="258" r:id="rId7"/>
    <p:sldId id="259" r:id="rId8"/>
    <p:sldId id="292" r:id="rId9"/>
    <p:sldId id="260" r:id="rId10"/>
    <p:sldId id="261" r:id="rId11"/>
    <p:sldId id="262" r:id="rId12"/>
    <p:sldId id="263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7" r:id="rId21"/>
    <p:sldId id="278" r:id="rId22"/>
    <p:sldId id="279" r:id="rId23"/>
    <p:sldId id="280" r:id="rId24"/>
    <p:sldId id="281" r:id="rId25"/>
    <p:sldId id="282" r:id="rId26"/>
    <p:sldId id="288" r:id="rId27"/>
    <p:sldId id="289" r:id="rId28"/>
    <p:sldId id="290" r:id="rId29"/>
    <p:sldId id="291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DFA05AC-FE99-4A13-8D1E-5A974FD7881D}">
          <p14:sldIdLst>
            <p14:sldId id="256"/>
          </p14:sldIdLst>
        </p14:section>
        <p14:section name="Ethical Interviewing" id="{EA3FEA43-D222-4BF3-9C15-F2EFB5A824F9}">
          <p14:sldIdLst>
            <p14:sldId id="257"/>
            <p14:sldId id="258"/>
            <p14:sldId id="259"/>
            <p14:sldId id="292"/>
          </p14:sldIdLst>
        </p14:section>
        <p14:section name="The CI" id="{C07A2F5D-4336-4847-BC1C-C9409C9D2840}">
          <p14:sldIdLst>
            <p14:sldId id="260"/>
            <p14:sldId id="261"/>
            <p14:sldId id="262"/>
            <p14:sldId id="263"/>
            <p14:sldId id="267"/>
            <p14:sldId id="268"/>
            <p14:sldId id="269"/>
            <p14:sldId id="270"/>
            <p14:sldId id="271"/>
            <p14:sldId id="272"/>
            <p14:sldId id="273"/>
            <p14:sldId id="277"/>
            <p14:sldId id="278"/>
            <p14:sldId id="279"/>
            <p14:sldId id="280"/>
            <p14:sldId id="281"/>
            <p14:sldId id="282"/>
            <p14:sldId id="288"/>
            <p14:sldId id="289"/>
            <p14:sldId id="290"/>
            <p14:sldId id="29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F3FF"/>
    <a:srgbClr val="E6EEFF"/>
    <a:srgbClr val="282E3C"/>
    <a:srgbClr val="3D465A"/>
    <a:srgbClr val="FEE9A4"/>
    <a:srgbClr val="B9C0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93D6E5-741F-CA46-8E70-F76CABD79AAA}" v="149" dt="2025-01-16T15:32:36.47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3" autoAdjust="0"/>
    <p:restoredTop sz="96301"/>
  </p:normalViewPr>
  <p:slideViewPr>
    <p:cSldViewPr snapToGrid="0">
      <p:cViewPr varScale="1">
        <p:scale>
          <a:sx n="101" d="100"/>
          <a:sy n="101" d="100"/>
        </p:scale>
        <p:origin x="126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microsoft.com/office/2016/11/relationships/changesInfo" Target="changesInfos/changesInfo1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38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ableStyles" Target="tableStyle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ernon Leigh" userId="S::leighv@wallingfordschool.com::918c6f39-c291-430c-ba7b-2773449ea29a" providerId="AD" clId="Web-{432EB064-AA8D-6656-D5B7-E4F63DE537A9}"/>
    <pc:docChg chg="modSld">
      <pc:chgData name="Vernon Leigh" userId="S::leighv@wallingfordschool.com::918c6f39-c291-430c-ba7b-2773449ea29a" providerId="AD" clId="Web-{432EB064-AA8D-6656-D5B7-E4F63DE537A9}" dt="2025-01-15T08:59:21.650" v="236" actId="20577"/>
      <pc:docMkLst>
        <pc:docMk/>
      </pc:docMkLst>
      <pc:sldChg chg="modSp">
        <pc:chgData name="Vernon Leigh" userId="S::leighv@wallingfordschool.com::918c6f39-c291-430c-ba7b-2773449ea29a" providerId="AD" clId="Web-{432EB064-AA8D-6656-D5B7-E4F63DE537A9}" dt="2025-01-15T08:52:56.514" v="13" actId="20577"/>
        <pc:sldMkLst>
          <pc:docMk/>
          <pc:sldMk cId="3368585069" sldId="256"/>
        </pc:sldMkLst>
        <pc:spChg chg="mod">
          <ac:chgData name="Vernon Leigh" userId="S::leighv@wallingfordschool.com::918c6f39-c291-430c-ba7b-2773449ea29a" providerId="AD" clId="Web-{432EB064-AA8D-6656-D5B7-E4F63DE537A9}" dt="2025-01-15T08:52:56.514" v="13" actId="20577"/>
          <ac:spMkLst>
            <pc:docMk/>
            <pc:sldMk cId="3368585069" sldId="256"/>
            <ac:spMk id="2" creationId="{00000000-0000-0000-0000-000000000000}"/>
          </ac:spMkLst>
        </pc:spChg>
      </pc:sldChg>
      <pc:sldChg chg="modSp addAnim delAnim">
        <pc:chgData name="Vernon Leigh" userId="S::leighv@wallingfordschool.com::918c6f39-c291-430c-ba7b-2773449ea29a" providerId="AD" clId="Web-{432EB064-AA8D-6656-D5B7-E4F63DE537A9}" dt="2025-01-15T08:57:13.959" v="172"/>
        <pc:sldMkLst>
          <pc:docMk/>
          <pc:sldMk cId="3639530095" sldId="257"/>
        </pc:sldMkLst>
        <pc:spChg chg="mod">
          <ac:chgData name="Vernon Leigh" userId="S::leighv@wallingfordschool.com::918c6f39-c291-430c-ba7b-2773449ea29a" providerId="AD" clId="Web-{432EB064-AA8D-6656-D5B7-E4F63DE537A9}" dt="2025-01-15T08:53:59.157" v="23" actId="20577"/>
          <ac:spMkLst>
            <pc:docMk/>
            <pc:sldMk cId="3639530095" sldId="257"/>
            <ac:spMk id="2" creationId="{00000000-0000-0000-0000-000000000000}"/>
          </ac:spMkLst>
        </pc:spChg>
        <pc:spChg chg="mod">
          <ac:chgData name="Vernon Leigh" userId="S::leighv@wallingfordschool.com::918c6f39-c291-430c-ba7b-2773449ea29a" providerId="AD" clId="Web-{432EB064-AA8D-6656-D5B7-E4F63DE537A9}" dt="2025-01-15T08:57:11.209" v="171" actId="20577"/>
          <ac:spMkLst>
            <pc:docMk/>
            <pc:sldMk cId="3639530095" sldId="257"/>
            <ac:spMk id="3" creationId="{00000000-0000-0000-0000-000000000000}"/>
          </ac:spMkLst>
        </pc:spChg>
      </pc:sldChg>
      <pc:sldChg chg="modSp">
        <pc:chgData name="Vernon Leigh" userId="S::leighv@wallingfordschool.com::918c6f39-c291-430c-ba7b-2773449ea29a" providerId="AD" clId="Web-{432EB064-AA8D-6656-D5B7-E4F63DE537A9}" dt="2025-01-15T08:59:21.650" v="236" actId="20577"/>
        <pc:sldMkLst>
          <pc:docMk/>
          <pc:sldMk cId="3893653323" sldId="258"/>
        </pc:sldMkLst>
        <pc:spChg chg="mod">
          <ac:chgData name="Vernon Leigh" userId="S::leighv@wallingfordschool.com::918c6f39-c291-430c-ba7b-2773449ea29a" providerId="AD" clId="Web-{432EB064-AA8D-6656-D5B7-E4F63DE537A9}" dt="2025-01-15T08:57:41.585" v="175" actId="20577"/>
          <ac:spMkLst>
            <pc:docMk/>
            <pc:sldMk cId="3893653323" sldId="258"/>
            <ac:spMk id="2" creationId="{00000000-0000-0000-0000-000000000000}"/>
          </ac:spMkLst>
        </pc:spChg>
        <pc:spChg chg="mod">
          <ac:chgData name="Vernon Leigh" userId="S::leighv@wallingfordschool.com::918c6f39-c291-430c-ba7b-2773449ea29a" providerId="AD" clId="Web-{432EB064-AA8D-6656-D5B7-E4F63DE537A9}" dt="2025-01-15T08:59:21.650" v="236" actId="20577"/>
          <ac:spMkLst>
            <pc:docMk/>
            <pc:sldMk cId="3893653323" sldId="258"/>
            <ac:spMk id="3" creationId="{00000000-0000-0000-0000-000000000000}"/>
          </ac:spMkLst>
        </pc:spChg>
      </pc:sldChg>
    </pc:docChg>
  </pc:docChgLst>
  <pc:docChgLst>
    <pc:chgData name="Vernon Leigh" userId="918c6f39-c291-430c-ba7b-2773449ea29a" providerId="ADAL" clId="{0F93D6E5-741F-CA46-8E70-F76CABD79AAA}"/>
    <pc:docChg chg="undo custSel addSld delSld modSld">
      <pc:chgData name="Vernon Leigh" userId="918c6f39-c291-430c-ba7b-2773449ea29a" providerId="ADAL" clId="{0F93D6E5-741F-CA46-8E70-F76CABD79AAA}" dt="2025-01-16T15:34:07.048" v="1864" actId="1076"/>
      <pc:docMkLst>
        <pc:docMk/>
      </pc:docMkLst>
      <pc:sldChg chg="modSp mod">
        <pc:chgData name="Vernon Leigh" userId="918c6f39-c291-430c-ba7b-2773449ea29a" providerId="ADAL" clId="{0F93D6E5-741F-CA46-8E70-F76CABD79AAA}" dt="2025-01-16T12:24:04.924" v="921" actId="20577"/>
        <pc:sldMkLst>
          <pc:docMk/>
          <pc:sldMk cId="3639530095" sldId="257"/>
        </pc:sldMkLst>
        <pc:spChg chg="mod">
          <ac:chgData name="Vernon Leigh" userId="918c6f39-c291-430c-ba7b-2773449ea29a" providerId="ADAL" clId="{0F93D6E5-741F-CA46-8E70-F76CABD79AAA}" dt="2025-01-16T12:24:04.924" v="921" actId="20577"/>
          <ac:spMkLst>
            <pc:docMk/>
            <pc:sldMk cId="3639530095" sldId="257"/>
            <ac:spMk id="3" creationId="{00000000-0000-0000-0000-000000000000}"/>
          </ac:spMkLst>
        </pc:spChg>
      </pc:sldChg>
      <pc:sldChg chg="modSp mod modAnim">
        <pc:chgData name="Vernon Leigh" userId="918c6f39-c291-430c-ba7b-2773449ea29a" providerId="ADAL" clId="{0F93D6E5-741F-CA46-8E70-F76CABD79AAA}" dt="2025-01-16T12:23:19.678" v="848" actId="20577"/>
        <pc:sldMkLst>
          <pc:docMk/>
          <pc:sldMk cId="3893653323" sldId="258"/>
        </pc:sldMkLst>
        <pc:spChg chg="mod">
          <ac:chgData name="Vernon Leigh" userId="918c6f39-c291-430c-ba7b-2773449ea29a" providerId="ADAL" clId="{0F93D6E5-741F-CA46-8E70-F76CABD79AAA}" dt="2025-01-16T12:23:19.678" v="848" actId="20577"/>
          <ac:spMkLst>
            <pc:docMk/>
            <pc:sldMk cId="3893653323" sldId="258"/>
            <ac:spMk id="3" creationId="{00000000-0000-0000-0000-000000000000}"/>
          </ac:spMkLst>
        </pc:spChg>
      </pc:sldChg>
      <pc:sldChg chg="del">
        <pc:chgData name="Vernon Leigh" userId="918c6f39-c291-430c-ba7b-2773449ea29a" providerId="ADAL" clId="{0F93D6E5-741F-CA46-8E70-F76CABD79AAA}" dt="2025-01-16T15:30:44.754" v="1791" actId="2696"/>
        <pc:sldMkLst>
          <pc:docMk/>
          <pc:sldMk cId="542551024" sldId="259"/>
        </pc:sldMkLst>
      </pc:sldChg>
      <pc:sldChg chg="del">
        <pc:chgData name="Vernon Leigh" userId="918c6f39-c291-430c-ba7b-2773449ea29a" providerId="ADAL" clId="{0F93D6E5-741F-CA46-8E70-F76CABD79AAA}" dt="2025-01-16T15:30:49.117" v="1792" actId="2696"/>
        <pc:sldMkLst>
          <pc:docMk/>
          <pc:sldMk cId="2635273773" sldId="260"/>
        </pc:sldMkLst>
      </pc:sldChg>
      <pc:sldChg chg="addSp delSp modSp new mod">
        <pc:chgData name="Vernon Leigh" userId="918c6f39-c291-430c-ba7b-2773449ea29a" providerId="ADAL" clId="{0F93D6E5-741F-CA46-8E70-F76CABD79AAA}" dt="2025-01-16T15:34:07.048" v="1864" actId="1076"/>
        <pc:sldMkLst>
          <pc:docMk/>
          <pc:sldMk cId="1286897164" sldId="261"/>
        </pc:sldMkLst>
        <pc:spChg chg="mod">
          <ac:chgData name="Vernon Leigh" userId="918c6f39-c291-430c-ba7b-2773449ea29a" providerId="ADAL" clId="{0F93D6E5-741F-CA46-8E70-F76CABD79AAA}" dt="2025-01-16T12:14:14.274" v="346" actId="20577"/>
          <ac:spMkLst>
            <pc:docMk/>
            <pc:sldMk cId="1286897164" sldId="261"/>
            <ac:spMk id="2" creationId="{BFBAF977-3260-455A-9679-C1C8A755287B}"/>
          </ac:spMkLst>
        </pc:spChg>
        <pc:spChg chg="del">
          <ac:chgData name="Vernon Leigh" userId="918c6f39-c291-430c-ba7b-2773449ea29a" providerId="ADAL" clId="{0F93D6E5-741F-CA46-8E70-F76CABD79AAA}" dt="2025-01-16T12:14:18.525" v="347" actId="3680"/>
          <ac:spMkLst>
            <pc:docMk/>
            <pc:sldMk cId="1286897164" sldId="261"/>
            <ac:spMk id="3" creationId="{51144744-2497-D61F-B73E-CBD3DE40324B}"/>
          </ac:spMkLst>
        </pc:spChg>
        <pc:graphicFrameChg chg="add mod ord modGraphic">
          <ac:chgData name="Vernon Leigh" userId="918c6f39-c291-430c-ba7b-2773449ea29a" providerId="ADAL" clId="{0F93D6E5-741F-CA46-8E70-F76CABD79AAA}" dt="2025-01-16T15:34:07.048" v="1864" actId="1076"/>
          <ac:graphicFrameMkLst>
            <pc:docMk/>
            <pc:sldMk cId="1286897164" sldId="261"/>
            <ac:graphicFrameMk id="4" creationId="{C7FE894E-0F94-B956-BE27-7BBFEAB04C24}"/>
          </ac:graphicFrameMkLst>
        </pc:graphicFrameChg>
      </pc:sldChg>
      <pc:sldChg chg="modSp new mod modAnim">
        <pc:chgData name="Vernon Leigh" userId="918c6f39-c291-430c-ba7b-2773449ea29a" providerId="ADAL" clId="{0F93D6E5-741F-CA46-8E70-F76CABD79AAA}" dt="2025-01-16T12:19:00.083" v="769" actId="207"/>
        <pc:sldMkLst>
          <pc:docMk/>
          <pc:sldMk cId="3650993172" sldId="262"/>
        </pc:sldMkLst>
        <pc:spChg chg="mod">
          <ac:chgData name="Vernon Leigh" userId="918c6f39-c291-430c-ba7b-2773449ea29a" providerId="ADAL" clId="{0F93D6E5-741F-CA46-8E70-F76CABD79AAA}" dt="2025-01-16T12:17:18.365" v="670" actId="5793"/>
          <ac:spMkLst>
            <pc:docMk/>
            <pc:sldMk cId="3650993172" sldId="262"/>
            <ac:spMk id="2" creationId="{65B44ECD-6238-4957-8B17-7BA609573EE4}"/>
          </ac:spMkLst>
        </pc:spChg>
        <pc:spChg chg="mod">
          <ac:chgData name="Vernon Leigh" userId="918c6f39-c291-430c-ba7b-2773449ea29a" providerId="ADAL" clId="{0F93D6E5-741F-CA46-8E70-F76CABD79AAA}" dt="2025-01-16T12:19:00.083" v="769" actId="207"/>
          <ac:spMkLst>
            <pc:docMk/>
            <pc:sldMk cId="3650993172" sldId="262"/>
            <ac:spMk id="3" creationId="{8F94D8C8-A88E-AA4C-CE13-CFF600E4F562}"/>
          </ac:spMkLst>
        </pc:spChg>
      </pc:sldChg>
      <pc:sldChg chg="addSp delSp modSp add mod delAnim modAnim chgLayout">
        <pc:chgData name="Vernon Leigh" userId="918c6f39-c291-430c-ba7b-2773449ea29a" providerId="ADAL" clId="{0F93D6E5-741F-CA46-8E70-F76CABD79AAA}" dt="2025-01-16T15:27:33.329" v="1783"/>
        <pc:sldMkLst>
          <pc:docMk/>
          <pc:sldMk cId="0" sldId="263"/>
        </pc:sldMkLst>
        <pc:spChg chg="add del mod ord">
          <ac:chgData name="Vernon Leigh" userId="918c6f39-c291-430c-ba7b-2773449ea29a" providerId="ADAL" clId="{0F93D6E5-741F-CA46-8E70-F76CABD79AAA}" dt="2025-01-16T12:19:47.861" v="811" actId="478"/>
          <ac:spMkLst>
            <pc:docMk/>
            <pc:sldMk cId="0" sldId="263"/>
            <ac:spMk id="2" creationId="{895D7BDE-93F5-5FB0-6F9F-87F89D433708}"/>
          </ac:spMkLst>
        </pc:spChg>
        <pc:spChg chg="add mod">
          <ac:chgData name="Vernon Leigh" userId="918c6f39-c291-430c-ba7b-2773449ea29a" providerId="ADAL" clId="{0F93D6E5-741F-CA46-8E70-F76CABD79AAA}" dt="2025-01-16T12:19:45.115" v="810" actId="20577"/>
          <ac:spMkLst>
            <pc:docMk/>
            <pc:sldMk cId="0" sldId="263"/>
            <ac:spMk id="4" creationId="{630FFEE5-288B-9F9A-CF91-8B79F0597F8E}"/>
          </ac:spMkLst>
        </pc:spChg>
        <pc:spChg chg="del mod ord">
          <ac:chgData name="Vernon Leigh" userId="918c6f39-c291-430c-ba7b-2773449ea29a" providerId="ADAL" clId="{0F93D6E5-741F-CA46-8E70-F76CABD79AAA}" dt="2025-01-16T12:19:35.555" v="773" actId="478"/>
          <ac:spMkLst>
            <pc:docMk/>
            <pc:sldMk cId="0" sldId="263"/>
            <ac:spMk id="95" creationId="{00000000-0000-0000-0000-000000000000}"/>
          </ac:spMkLst>
        </pc:spChg>
        <pc:spChg chg="del">
          <ac:chgData name="Vernon Leigh" userId="918c6f39-c291-430c-ba7b-2773449ea29a" providerId="ADAL" clId="{0F93D6E5-741F-CA46-8E70-F76CABD79AAA}" dt="2025-01-16T12:19:31.829" v="772" actId="700"/>
          <ac:spMkLst>
            <pc:docMk/>
            <pc:sldMk cId="0" sldId="263"/>
            <ac:spMk id="98" creationId="{00000000-0000-0000-0000-000000000000}"/>
          </ac:spMkLst>
        </pc:spChg>
        <pc:picChg chg="del">
          <ac:chgData name="Vernon Leigh" userId="918c6f39-c291-430c-ba7b-2773449ea29a" providerId="ADAL" clId="{0F93D6E5-741F-CA46-8E70-F76CABD79AAA}" dt="2025-01-16T12:19:28.489" v="771" actId="478"/>
          <ac:picMkLst>
            <pc:docMk/>
            <pc:sldMk cId="0" sldId="263"/>
            <ac:picMk id="96" creationId="{00000000-0000-0000-0000-000000000000}"/>
          </ac:picMkLst>
        </pc:picChg>
        <pc:picChg chg="mod modCrop">
          <ac:chgData name="Vernon Leigh" userId="918c6f39-c291-430c-ba7b-2773449ea29a" providerId="ADAL" clId="{0F93D6E5-741F-CA46-8E70-F76CABD79AAA}" dt="2025-01-16T12:20:25.937" v="818" actId="1076"/>
          <ac:picMkLst>
            <pc:docMk/>
            <pc:sldMk cId="0" sldId="263"/>
            <ac:picMk id="97" creationId="{00000000-0000-0000-0000-000000000000}"/>
          </ac:picMkLst>
        </pc:picChg>
        <pc:picChg chg="mod">
          <ac:chgData name="Vernon Leigh" userId="918c6f39-c291-430c-ba7b-2773449ea29a" providerId="ADAL" clId="{0F93D6E5-741F-CA46-8E70-F76CABD79AAA}" dt="2025-01-16T12:20:29.082" v="819" actId="1076"/>
          <ac:picMkLst>
            <pc:docMk/>
            <pc:sldMk cId="0" sldId="263"/>
            <ac:picMk id="99" creationId="{00000000-0000-0000-0000-000000000000}"/>
          </ac:picMkLst>
        </pc:picChg>
        <pc:picChg chg="add mod">
          <ac:chgData name="Vernon Leigh" userId="918c6f39-c291-430c-ba7b-2773449ea29a" providerId="ADAL" clId="{0F93D6E5-741F-CA46-8E70-F76CABD79AAA}" dt="2025-01-16T12:21:46.364" v="824" actId="1076"/>
          <ac:picMkLst>
            <pc:docMk/>
            <pc:sldMk cId="0" sldId="263"/>
            <ac:picMk id="1026" creationId="{00DE4E36-2685-03BF-8EC1-AE9387E780D6}"/>
          </ac:picMkLst>
        </pc:picChg>
      </pc:sldChg>
      <pc:sldChg chg="addSp delSp modSp add mod chgLayout">
        <pc:chgData name="Vernon Leigh" userId="918c6f39-c291-430c-ba7b-2773449ea29a" providerId="ADAL" clId="{0F93D6E5-741F-CA46-8E70-F76CABD79AAA}" dt="2025-01-16T12:24:42.561" v="960" actId="26606"/>
        <pc:sldMkLst>
          <pc:docMk/>
          <pc:sldMk cId="0" sldId="264"/>
        </pc:sldMkLst>
        <pc:spChg chg="add del mod ord">
          <ac:chgData name="Vernon Leigh" userId="918c6f39-c291-430c-ba7b-2773449ea29a" providerId="ADAL" clId="{0F93D6E5-741F-CA46-8E70-F76CABD79AAA}" dt="2025-01-16T12:24:40.016" v="959" actId="478"/>
          <ac:spMkLst>
            <pc:docMk/>
            <pc:sldMk cId="0" sldId="264"/>
            <ac:spMk id="2" creationId="{829622BD-1CBC-8803-5363-0D4E088BE991}"/>
          </ac:spMkLst>
        </pc:spChg>
        <pc:spChg chg="add mod">
          <ac:chgData name="Vernon Leigh" userId="918c6f39-c291-430c-ba7b-2773449ea29a" providerId="ADAL" clId="{0F93D6E5-741F-CA46-8E70-F76CABD79AAA}" dt="2025-01-16T12:24:42.561" v="960" actId="26606"/>
          <ac:spMkLst>
            <pc:docMk/>
            <pc:sldMk cId="0" sldId="264"/>
            <ac:spMk id="4" creationId="{EDBB60B5-0460-433B-872E-6F88AF8DAB2D}"/>
          </ac:spMkLst>
        </pc:spChg>
        <pc:spChg chg="del mod ord">
          <ac:chgData name="Vernon Leigh" userId="918c6f39-c291-430c-ba7b-2773449ea29a" providerId="ADAL" clId="{0F93D6E5-741F-CA46-8E70-F76CABD79AAA}" dt="2025-01-16T12:24:27.597" v="924" actId="478"/>
          <ac:spMkLst>
            <pc:docMk/>
            <pc:sldMk cId="0" sldId="264"/>
            <ac:spMk id="140" creationId="{00000000-0000-0000-0000-000000000000}"/>
          </ac:spMkLst>
        </pc:spChg>
        <pc:grpChg chg="mod ord">
          <ac:chgData name="Vernon Leigh" userId="918c6f39-c291-430c-ba7b-2773449ea29a" providerId="ADAL" clId="{0F93D6E5-741F-CA46-8E70-F76CABD79AAA}" dt="2025-01-16T12:24:42.561" v="960" actId="26606"/>
          <ac:grpSpMkLst>
            <pc:docMk/>
            <pc:sldMk cId="0" sldId="264"/>
            <ac:grpSpMk id="141" creationId="{00000000-0000-0000-0000-000000000000}"/>
          </ac:grpSpMkLst>
        </pc:grpChg>
      </pc:sldChg>
      <pc:sldChg chg="addSp delSp modSp add mod modAnim">
        <pc:chgData name="Vernon Leigh" userId="918c6f39-c291-430c-ba7b-2773449ea29a" providerId="ADAL" clId="{0F93D6E5-741F-CA46-8E70-F76CABD79AAA}" dt="2025-01-16T15:29:07.545" v="1790" actId="732"/>
        <pc:sldMkLst>
          <pc:docMk/>
          <pc:sldMk cId="0" sldId="267"/>
        </pc:sldMkLst>
        <pc:spChg chg="add mod">
          <ac:chgData name="Vernon Leigh" userId="918c6f39-c291-430c-ba7b-2773449ea29a" providerId="ADAL" clId="{0F93D6E5-741F-CA46-8E70-F76CABD79AAA}" dt="2025-01-16T12:25:33.786" v="979" actId="20577"/>
          <ac:spMkLst>
            <pc:docMk/>
            <pc:sldMk cId="0" sldId="267"/>
            <ac:spMk id="3" creationId="{100AD301-94CC-115D-6703-CF5DA098066F}"/>
          </ac:spMkLst>
        </pc:spChg>
        <pc:spChg chg="del">
          <ac:chgData name="Vernon Leigh" userId="918c6f39-c291-430c-ba7b-2773449ea29a" providerId="ADAL" clId="{0F93D6E5-741F-CA46-8E70-F76CABD79AAA}" dt="2025-01-16T12:25:27.742" v="962" actId="478"/>
          <ac:spMkLst>
            <pc:docMk/>
            <pc:sldMk cId="0" sldId="267"/>
            <ac:spMk id="171" creationId="{00000000-0000-0000-0000-000000000000}"/>
          </ac:spMkLst>
        </pc:spChg>
        <pc:picChg chg="mod modCrop">
          <ac:chgData name="Vernon Leigh" userId="918c6f39-c291-430c-ba7b-2773449ea29a" providerId="ADAL" clId="{0F93D6E5-741F-CA46-8E70-F76CABD79AAA}" dt="2025-01-16T15:29:07.545" v="1790" actId="732"/>
          <ac:picMkLst>
            <pc:docMk/>
            <pc:sldMk cId="0" sldId="267"/>
            <ac:picMk id="173" creationId="{00000000-0000-0000-0000-000000000000}"/>
          </ac:picMkLst>
        </pc:picChg>
        <pc:picChg chg="mod">
          <ac:chgData name="Vernon Leigh" userId="918c6f39-c291-430c-ba7b-2773449ea29a" providerId="ADAL" clId="{0F93D6E5-741F-CA46-8E70-F76CABD79AAA}" dt="2025-01-16T15:28:50.344" v="1788" actId="1076"/>
          <ac:picMkLst>
            <pc:docMk/>
            <pc:sldMk cId="0" sldId="267"/>
            <ac:picMk id="174" creationId="{00000000-0000-0000-0000-000000000000}"/>
          </ac:picMkLst>
        </pc:picChg>
      </pc:sldChg>
      <pc:sldChg chg="addSp delSp modSp add mod">
        <pc:chgData name="Vernon Leigh" userId="918c6f39-c291-430c-ba7b-2773449ea29a" providerId="ADAL" clId="{0F93D6E5-741F-CA46-8E70-F76CABD79AAA}" dt="2025-01-16T12:26:02.136" v="995" actId="14100"/>
        <pc:sldMkLst>
          <pc:docMk/>
          <pc:sldMk cId="0" sldId="268"/>
        </pc:sldMkLst>
        <pc:spChg chg="add mod">
          <ac:chgData name="Vernon Leigh" userId="918c6f39-c291-430c-ba7b-2773449ea29a" providerId="ADAL" clId="{0F93D6E5-741F-CA46-8E70-F76CABD79AAA}" dt="2025-01-16T12:25:45.082" v="993" actId="20577"/>
          <ac:spMkLst>
            <pc:docMk/>
            <pc:sldMk cId="0" sldId="268"/>
            <ac:spMk id="3" creationId="{5D6B45DF-9A30-F20C-76C8-FCBA45DC0B54}"/>
          </ac:spMkLst>
        </pc:spChg>
        <pc:spChg chg="del">
          <ac:chgData name="Vernon Leigh" userId="918c6f39-c291-430c-ba7b-2773449ea29a" providerId="ADAL" clId="{0F93D6E5-741F-CA46-8E70-F76CABD79AAA}" dt="2025-01-16T12:25:38.521" v="980" actId="478"/>
          <ac:spMkLst>
            <pc:docMk/>
            <pc:sldMk cId="0" sldId="268"/>
            <ac:spMk id="180" creationId="{00000000-0000-0000-0000-000000000000}"/>
          </ac:spMkLst>
        </pc:spChg>
        <pc:spChg chg="mod">
          <ac:chgData name="Vernon Leigh" userId="918c6f39-c291-430c-ba7b-2773449ea29a" providerId="ADAL" clId="{0F93D6E5-741F-CA46-8E70-F76CABD79AAA}" dt="2025-01-16T12:26:02.136" v="995" actId="14100"/>
          <ac:spMkLst>
            <pc:docMk/>
            <pc:sldMk cId="0" sldId="268"/>
            <ac:spMk id="181" creationId="{00000000-0000-0000-0000-000000000000}"/>
          </ac:spMkLst>
        </pc:spChg>
      </pc:sldChg>
      <pc:sldChg chg="add del">
        <pc:chgData name="Vernon Leigh" userId="918c6f39-c291-430c-ba7b-2773449ea29a" providerId="ADAL" clId="{0F93D6E5-741F-CA46-8E70-F76CABD79AAA}" dt="2025-01-16T12:38:28.213" v="1288" actId="2696"/>
        <pc:sldMkLst>
          <pc:docMk/>
          <pc:sldMk cId="0" sldId="269"/>
        </pc:sldMkLst>
      </pc:sldChg>
      <pc:sldChg chg="modSp new mod modAnim">
        <pc:chgData name="Vernon Leigh" userId="918c6f39-c291-430c-ba7b-2773449ea29a" providerId="ADAL" clId="{0F93D6E5-741F-CA46-8E70-F76CABD79AAA}" dt="2025-01-16T12:38:11.262" v="1287"/>
        <pc:sldMkLst>
          <pc:docMk/>
          <pc:sldMk cId="3884697069" sldId="270"/>
        </pc:sldMkLst>
        <pc:spChg chg="mod">
          <ac:chgData name="Vernon Leigh" userId="918c6f39-c291-430c-ba7b-2773449ea29a" providerId="ADAL" clId="{0F93D6E5-741F-CA46-8E70-F76CABD79AAA}" dt="2025-01-16T12:36:26.859" v="1017" actId="20577"/>
          <ac:spMkLst>
            <pc:docMk/>
            <pc:sldMk cId="3884697069" sldId="270"/>
            <ac:spMk id="2" creationId="{B9CACD0D-9F80-0163-F978-B8B34061AD71}"/>
          </ac:spMkLst>
        </pc:spChg>
        <pc:spChg chg="mod">
          <ac:chgData name="Vernon Leigh" userId="918c6f39-c291-430c-ba7b-2773449ea29a" providerId="ADAL" clId="{0F93D6E5-741F-CA46-8E70-F76CABD79AAA}" dt="2025-01-16T12:38:07.896" v="1286" actId="207"/>
          <ac:spMkLst>
            <pc:docMk/>
            <pc:sldMk cId="3884697069" sldId="270"/>
            <ac:spMk id="3" creationId="{76F9DC43-ECC7-9C31-3F67-1A8A5A88392E}"/>
          </ac:spMkLst>
        </pc:spChg>
      </pc:sldChg>
      <pc:sldChg chg="addSp modSp new mod">
        <pc:chgData name="Vernon Leigh" userId="918c6f39-c291-430c-ba7b-2773449ea29a" providerId="ADAL" clId="{0F93D6E5-741F-CA46-8E70-F76CABD79AAA}" dt="2025-01-16T12:43:32.646" v="1349" actId="20577"/>
        <pc:sldMkLst>
          <pc:docMk/>
          <pc:sldMk cId="203792714" sldId="271"/>
        </pc:sldMkLst>
        <pc:spChg chg="mod">
          <ac:chgData name="Vernon Leigh" userId="918c6f39-c291-430c-ba7b-2773449ea29a" providerId="ADAL" clId="{0F93D6E5-741F-CA46-8E70-F76CABD79AAA}" dt="2025-01-16T12:43:32.646" v="1349" actId="20577"/>
          <ac:spMkLst>
            <pc:docMk/>
            <pc:sldMk cId="203792714" sldId="271"/>
            <ac:spMk id="2" creationId="{F4AB6FEC-7692-3128-914A-B00BB0234690}"/>
          </ac:spMkLst>
        </pc:spChg>
        <pc:picChg chg="add mod">
          <ac:chgData name="Vernon Leigh" userId="918c6f39-c291-430c-ba7b-2773449ea29a" providerId="ADAL" clId="{0F93D6E5-741F-CA46-8E70-F76CABD79AAA}" dt="2025-01-16T12:43:20.339" v="1323" actId="1076"/>
          <ac:picMkLst>
            <pc:docMk/>
            <pc:sldMk cId="203792714" sldId="271"/>
            <ac:picMk id="2050" creationId="{67FDB1EB-0BA0-DD4D-4009-3E7A372FC87E}"/>
          </ac:picMkLst>
        </pc:picChg>
        <pc:picChg chg="add mod">
          <ac:chgData name="Vernon Leigh" userId="918c6f39-c291-430c-ba7b-2773449ea29a" providerId="ADAL" clId="{0F93D6E5-741F-CA46-8E70-F76CABD79AAA}" dt="2025-01-16T12:43:17.193" v="1322" actId="1076"/>
          <ac:picMkLst>
            <pc:docMk/>
            <pc:sldMk cId="203792714" sldId="271"/>
            <ac:picMk id="2052" creationId="{49615916-58C5-9BAB-3915-96CD1EDBD924}"/>
          </ac:picMkLst>
        </pc:picChg>
      </pc:sldChg>
      <pc:sldChg chg="addSp delSp modSp new mod modAnim">
        <pc:chgData name="Vernon Leigh" userId="918c6f39-c291-430c-ba7b-2773449ea29a" providerId="ADAL" clId="{0F93D6E5-741F-CA46-8E70-F76CABD79AAA}" dt="2025-01-16T12:45:46.917" v="1623"/>
        <pc:sldMkLst>
          <pc:docMk/>
          <pc:sldMk cId="1653832529" sldId="272"/>
        </pc:sldMkLst>
        <pc:spChg chg="mod">
          <ac:chgData name="Vernon Leigh" userId="918c6f39-c291-430c-ba7b-2773449ea29a" providerId="ADAL" clId="{0F93D6E5-741F-CA46-8E70-F76CABD79AAA}" dt="2025-01-16T12:44:29.237" v="1385" actId="20577"/>
          <ac:spMkLst>
            <pc:docMk/>
            <pc:sldMk cId="1653832529" sldId="272"/>
            <ac:spMk id="2" creationId="{9C615A3F-1FC5-ACA5-5EED-442BF152AC7D}"/>
          </ac:spMkLst>
        </pc:spChg>
        <pc:spChg chg="add del mod">
          <ac:chgData name="Vernon Leigh" userId="918c6f39-c291-430c-ba7b-2773449ea29a" providerId="ADAL" clId="{0F93D6E5-741F-CA46-8E70-F76CABD79AAA}" dt="2025-01-16T12:45:41.657" v="1622" actId="20577"/>
          <ac:spMkLst>
            <pc:docMk/>
            <pc:sldMk cId="1653832529" sldId="272"/>
            <ac:spMk id="3" creationId="{E89D0E28-B2CB-B47A-90F5-8E7A32DDF2B8}"/>
          </ac:spMkLst>
        </pc:spChg>
        <pc:picChg chg="add mod">
          <ac:chgData name="Vernon Leigh" userId="918c6f39-c291-430c-ba7b-2773449ea29a" providerId="ADAL" clId="{0F93D6E5-741F-CA46-8E70-F76CABD79AAA}" dt="2025-01-16T12:44:14.432" v="1352"/>
          <ac:picMkLst>
            <pc:docMk/>
            <pc:sldMk cId="1653832529" sldId="272"/>
            <ac:picMk id="3074" creationId="{9C4A354C-1C16-B398-BFAC-FBA146AF4160}"/>
          </ac:picMkLst>
        </pc:picChg>
      </pc:sldChg>
      <pc:sldChg chg="addSp delSp modSp new mod">
        <pc:chgData name="Vernon Leigh" userId="918c6f39-c291-430c-ba7b-2773449ea29a" providerId="ADAL" clId="{0F93D6E5-741F-CA46-8E70-F76CABD79AAA}" dt="2025-01-16T15:27:04.408" v="1782" actId="20577"/>
        <pc:sldMkLst>
          <pc:docMk/>
          <pc:sldMk cId="1190918498" sldId="273"/>
        </pc:sldMkLst>
        <pc:spChg chg="mod">
          <ac:chgData name="Vernon Leigh" userId="918c6f39-c291-430c-ba7b-2773449ea29a" providerId="ADAL" clId="{0F93D6E5-741F-CA46-8E70-F76CABD79AAA}" dt="2025-01-16T15:27:04.408" v="1782" actId="20577"/>
          <ac:spMkLst>
            <pc:docMk/>
            <pc:sldMk cId="1190918498" sldId="273"/>
            <ac:spMk id="2" creationId="{3126FA9B-D350-C331-F886-8B1595B796AB}"/>
          </ac:spMkLst>
        </pc:spChg>
        <pc:spChg chg="del">
          <ac:chgData name="Vernon Leigh" userId="918c6f39-c291-430c-ba7b-2773449ea29a" providerId="ADAL" clId="{0F93D6E5-741F-CA46-8E70-F76CABD79AAA}" dt="2025-01-16T15:23:08.573" v="1680" actId="931"/>
          <ac:spMkLst>
            <pc:docMk/>
            <pc:sldMk cId="1190918498" sldId="273"/>
            <ac:spMk id="3" creationId="{E1464715-2019-CD24-205C-7FBD1CB4555C}"/>
          </ac:spMkLst>
        </pc:spChg>
        <pc:spChg chg="add del mod">
          <ac:chgData name="Vernon Leigh" userId="918c6f39-c291-430c-ba7b-2773449ea29a" providerId="ADAL" clId="{0F93D6E5-741F-CA46-8E70-F76CABD79AAA}" dt="2025-01-16T15:23:47.016" v="1687" actId="478"/>
          <ac:spMkLst>
            <pc:docMk/>
            <pc:sldMk cId="1190918498" sldId="273"/>
            <ac:spMk id="6" creationId="{6D679E64-E259-5261-CC97-84562AC4AFD5}"/>
          </ac:spMkLst>
        </pc:spChg>
        <pc:spChg chg="add del mod">
          <ac:chgData name="Vernon Leigh" userId="918c6f39-c291-430c-ba7b-2773449ea29a" providerId="ADAL" clId="{0F93D6E5-741F-CA46-8E70-F76CABD79AAA}" dt="2025-01-16T15:23:42.581" v="1686" actId="478"/>
          <ac:spMkLst>
            <pc:docMk/>
            <pc:sldMk cId="1190918498" sldId="273"/>
            <ac:spMk id="9" creationId="{0316D6F1-9C96-6EF7-B5A7-026B5CC2824E}"/>
          </ac:spMkLst>
        </pc:spChg>
        <pc:spChg chg="add del mod">
          <ac:chgData name="Vernon Leigh" userId="918c6f39-c291-430c-ba7b-2773449ea29a" providerId="ADAL" clId="{0F93D6E5-741F-CA46-8E70-F76CABD79AAA}" dt="2025-01-16T15:25:05.610" v="1689" actId="26606"/>
          <ac:spMkLst>
            <pc:docMk/>
            <pc:sldMk cId="1190918498" sldId="273"/>
            <ac:spMk id="11" creationId="{1B40CAD3-C805-C08D-B010-F75F0E21A00F}"/>
          </ac:spMkLst>
        </pc:spChg>
        <pc:picChg chg="add del mod">
          <ac:chgData name="Vernon Leigh" userId="918c6f39-c291-430c-ba7b-2773449ea29a" providerId="ADAL" clId="{0F93D6E5-741F-CA46-8E70-F76CABD79AAA}" dt="2025-01-16T15:23:47.016" v="1687" actId="478"/>
          <ac:picMkLst>
            <pc:docMk/>
            <pc:sldMk cId="1190918498" sldId="273"/>
            <ac:picMk id="5" creationId="{E3D469C1-5972-1DBE-218A-3B529603F61D}"/>
          </ac:picMkLst>
        </pc:picChg>
        <pc:picChg chg="add del mod">
          <ac:chgData name="Vernon Leigh" userId="918c6f39-c291-430c-ba7b-2773449ea29a" providerId="ADAL" clId="{0F93D6E5-741F-CA46-8E70-F76CABD79AAA}" dt="2025-01-16T15:23:42.581" v="1686" actId="478"/>
          <ac:picMkLst>
            <pc:docMk/>
            <pc:sldMk cId="1190918498" sldId="273"/>
            <ac:picMk id="8" creationId="{43F7E2EB-9A30-3B69-7B83-64CAA03BA413}"/>
          </ac:picMkLst>
        </pc:picChg>
        <pc:picChg chg="add mod">
          <ac:chgData name="Vernon Leigh" userId="918c6f39-c291-430c-ba7b-2773449ea29a" providerId="ADAL" clId="{0F93D6E5-741F-CA46-8E70-F76CABD79AAA}" dt="2025-01-16T15:25:05.610" v="1689" actId="26606"/>
          <ac:picMkLst>
            <pc:docMk/>
            <pc:sldMk cId="1190918498" sldId="273"/>
            <ac:picMk id="4098" creationId="{9209E3C1-BC56-E3D1-5AB1-132638F62B5C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7DBF58-A32D-8148-B3E5-1A535E6BEB12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858743-80FB-454E-926F-F6AA8D45CE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6653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576616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D46398-C860-444E-B182-5827E11AE56E}" type="slidenum">
              <a:rPr lang="en-US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3781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D46398-C860-444E-B182-5827E11AE56E}" type="slidenum">
              <a:rPr lang="en-US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4934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F2DD8F-7893-70FC-FD82-00F5C1592A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5F95C3A-235E-41E6-B3AB-E2A0517A5C0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07F5210-5716-DA2D-FE94-212F210ACA3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0D2770-D4C6-10A2-980A-B33DE75A51A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D46398-C860-444E-B182-5827E11AE56E}" type="slidenum">
              <a:rPr lang="en-US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7697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416189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28698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089898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Write out landscape for clarity</a:t>
            </a:r>
            <a:endParaRPr dirty="0"/>
          </a:p>
        </p:txBody>
      </p:sp>
      <p:sp>
        <p:nvSpPr>
          <p:cNvPr id="156" name="Google Shape;156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490685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>
          <a:extLst>
            <a:ext uri="{FF2B5EF4-FFF2-40B4-BE49-F238E27FC236}">
              <a16:creationId xmlns:a16="http://schemas.microsoft.com/office/drawing/2014/main" id="{89CD9B02-FAD8-2708-21FB-C83DA4AA30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9:notes">
            <a:extLst>
              <a:ext uri="{FF2B5EF4-FFF2-40B4-BE49-F238E27FC236}">
                <a16:creationId xmlns:a16="http://schemas.microsoft.com/office/drawing/2014/main" id="{9A664CB1-CF39-8706-6CA1-20148024BD3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p9:notes">
            <a:extLst>
              <a:ext uri="{FF2B5EF4-FFF2-40B4-BE49-F238E27FC236}">
                <a16:creationId xmlns:a16="http://schemas.microsoft.com/office/drawing/2014/main" id="{27853788-0B1D-C870-E131-AE387206B25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998425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468050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973168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987447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>
          <a:extLst>
            <a:ext uri="{FF2B5EF4-FFF2-40B4-BE49-F238E27FC236}">
              <a16:creationId xmlns:a16="http://schemas.microsoft.com/office/drawing/2014/main" id="{CEBADCDE-8B65-F55B-F7EC-9673D8C89D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7:notes">
            <a:extLst>
              <a:ext uri="{FF2B5EF4-FFF2-40B4-BE49-F238E27FC236}">
                <a16:creationId xmlns:a16="http://schemas.microsoft.com/office/drawing/2014/main" id="{9B5AA309-AC26-D52E-707E-25A5A2A4AB6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7:notes">
            <a:extLst>
              <a:ext uri="{FF2B5EF4-FFF2-40B4-BE49-F238E27FC236}">
                <a16:creationId xmlns:a16="http://schemas.microsoft.com/office/drawing/2014/main" id="{B3B822AF-2A89-6B9A-8FAB-EC8398ABBF5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021236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100142"/>
            <a:ext cx="10515600" cy="2852737"/>
          </a:xfrm>
        </p:spPr>
        <p:txBody>
          <a:bodyPr anchor="ctr" anchorCtr="0"/>
          <a:lstStyle>
            <a:lvl1pPr marL="0" indent="0">
              <a:defRPr sz="6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3953412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3D465A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5975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5F3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543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8705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Hea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ctr" anchorCtr="0"/>
          <a:lstStyle>
            <a:lvl1pPr marL="0" indent="0" algn="l">
              <a:defRPr sz="6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3315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116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9861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475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ctr" anchorCtr="0"/>
          <a:lstStyle>
            <a:lvl1pPr marL="0" indent="0">
              <a:defRPr sz="32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768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ctr" anchorCtr="0"/>
          <a:lstStyle>
            <a:lvl1pPr marL="0" indent="0">
              <a:tabLst/>
              <a:defRPr sz="32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3169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E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6164490"/>
            <a:ext cx="12192000" cy="714375"/>
          </a:xfrm>
          <a:prstGeom prst="rect">
            <a:avLst/>
          </a:prstGeom>
          <a:solidFill>
            <a:srgbClr val="3D46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25563"/>
          </a:xfrm>
          <a:prstGeom prst="rect">
            <a:avLst/>
          </a:prstGeom>
          <a:solidFill>
            <a:srgbClr val="FEE9A4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548811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EDB6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DB6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8357" y="6220268"/>
            <a:ext cx="2143849" cy="57880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1899" y="6244282"/>
            <a:ext cx="744440" cy="554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4662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4" r:id="rId3"/>
    <p:sldLayoutId id="2147483661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marL="541338" indent="0" algn="l" defTabSz="914377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3D465A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lang="en-US" sz="3200" b="0" i="0" u="none" strike="noStrike" kern="1200" cap="none" dirty="0" smtClean="0">
          <a:solidFill>
            <a:srgbClr val="282E3C"/>
          </a:solidFill>
          <a:latin typeface="Calibri"/>
          <a:ea typeface="+mn-ea"/>
          <a:cs typeface="Calibri"/>
          <a:sym typeface="Calibri"/>
        </a:defRPr>
      </a:lvl1pPr>
      <a:lvl2pPr marL="685783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4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0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18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18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/>
                <a:cs typeface="Arial"/>
              </a:rPr>
              <a:t>Ethical interviewing and the Cognitive Interview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8585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26A2E4-4E9B-8B1E-9BF4-6B99511ACB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7FFA8-29C0-FE75-7FDD-4CBCDA78F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Questions from video - answers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98ABC9-6ADE-7CE4-A660-A1923AE8FB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GB" dirty="0" smtClean="0"/>
              <a:t>It </a:t>
            </a:r>
            <a:r>
              <a:rPr lang="en-GB" dirty="0"/>
              <a:t>uses the principle of Encoding Specificity by linking memories to the context in which they were formed, enhancing retrieval. 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GB" dirty="0" err="1"/>
              <a:t>Geiselman</a:t>
            </a:r>
            <a:r>
              <a:rPr lang="en-GB" dirty="0"/>
              <a:t> et al. found that witnesses could recall 35% more information using the CI compared to those in a SI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GB" dirty="0"/>
              <a:t>The challenges stem from variations in how police forces implement the CI leading to inconsistencies in practice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GB" dirty="0"/>
              <a:t>The CI may be more effective for older populations because it accommodates the way their memories function, which can differ from those of younger witnesses.</a:t>
            </a:r>
          </a:p>
        </p:txBody>
      </p:sp>
    </p:spTree>
    <p:extLst>
      <p:ext uri="{BB962C8B-B14F-4D97-AF65-F5344CB8AC3E}">
        <p14:creationId xmlns:p14="http://schemas.microsoft.com/office/powerpoint/2010/main" val="1986360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5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/>
          <a:p>
            <a:pPr marL="342900" indent="-342900">
              <a:spcBef>
                <a:spcPts val="0"/>
              </a:spcBef>
              <a:buClr>
                <a:schemeClr val="dk1"/>
              </a:buClr>
              <a:buSzPts val="3200"/>
              <a:buFont typeface="Arial"/>
              <a:buChar char="•"/>
            </a:pPr>
            <a:r>
              <a:rPr lang="en-GB" sz="3200" b="1" dirty="0">
                <a:solidFill>
                  <a:srgbClr val="0070C0"/>
                </a:solidFill>
                <a:ea typeface="Calibri"/>
                <a:sym typeface="Calibri"/>
              </a:rPr>
              <a:t>Improve the effectiveness of interviewers when questioning witnesses</a:t>
            </a:r>
            <a:endParaRPr b="1" dirty="0">
              <a:solidFill>
                <a:srgbClr val="0070C0"/>
              </a:solidFill>
            </a:endParaRPr>
          </a:p>
          <a:p>
            <a:pPr marL="342900" indent="-342900">
              <a:spcBef>
                <a:spcPts val="640"/>
              </a:spcBef>
              <a:buClr>
                <a:schemeClr val="dk1"/>
              </a:buClr>
              <a:buSzPts val="3200"/>
              <a:buFont typeface="Arial"/>
              <a:buChar char="•"/>
            </a:pPr>
            <a:r>
              <a:rPr lang="en-GB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Apply the results of psychological research which showed that memory is not like a video camera but an active process.</a:t>
            </a:r>
            <a:endParaRPr sz="3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7" name="Google Shape;11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958872" y="4153724"/>
            <a:ext cx="789856" cy="11967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p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00470" y="3398547"/>
            <a:ext cx="285152" cy="43204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p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43272" y="1836732"/>
            <a:ext cx="285152" cy="43204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B780DDA0-E285-2B7B-A8D7-055563DDC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Aim of the Cognitive Interview</a:t>
            </a:r>
          </a:p>
        </p:txBody>
      </p:sp>
    </p:spTree>
    <p:extLst>
      <p:ext uri="{BB962C8B-B14F-4D97-AF65-F5344CB8AC3E}">
        <p14:creationId xmlns:p14="http://schemas.microsoft.com/office/powerpoint/2010/main" val="1226008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CE2C5-A48A-CBB3-323C-37FE15FC5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Fisher and </a:t>
            </a:r>
            <a:r>
              <a:rPr lang="en-US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Geiselman</a:t>
            </a: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</a:t>
            </a:r>
            <a:r>
              <a:rPr lang="en-US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1984)</a:t>
            </a:r>
            <a:endParaRPr lang="en-GB" dirty="0"/>
          </a:p>
        </p:txBody>
      </p:sp>
      <p:sp>
        <p:nvSpPr>
          <p:cNvPr id="91" name="Google Shape;91;p14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rmAutofit fontScale="92500" lnSpcReduction="10000"/>
          </a:bodyPr>
          <a:lstStyle/>
          <a:p>
            <a:pPr marL="342900" indent="-342900">
              <a:spcBef>
                <a:spcPts val="0"/>
              </a:spcBef>
              <a:buClr>
                <a:schemeClr val="dk1"/>
              </a:buClr>
              <a:buSzPts val="3000"/>
              <a:buFont typeface="Arial"/>
              <a:buChar char="•"/>
            </a:pPr>
            <a:r>
              <a:rPr lang="en-US" sz="3000" b="1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Reviewed psychological studies on memory and police interviewing techniques</a:t>
            </a:r>
            <a:endParaRPr b="1" dirty="0">
              <a:solidFill>
                <a:srgbClr val="0070C0"/>
              </a:solidFill>
            </a:endParaRPr>
          </a:p>
          <a:p>
            <a:pPr marL="342900" indent="-342900">
              <a:spcBef>
                <a:spcPts val="600"/>
              </a:spcBef>
              <a:buClr>
                <a:schemeClr val="dk1"/>
              </a:buClr>
              <a:buSzPts val="3000"/>
              <a:buFont typeface="Arial"/>
              <a:buChar char="•"/>
            </a:pPr>
            <a:r>
              <a:rPr lang="en-US" sz="3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Developed a 4-component interview technique</a:t>
            </a:r>
            <a:endParaRPr dirty="0"/>
          </a:p>
          <a:p>
            <a:pPr marL="742950" lvl="1" indent="-285750">
              <a:spcBef>
                <a:spcPts val="520"/>
              </a:spcBef>
              <a:buClr>
                <a:schemeClr val="dk1"/>
              </a:buClr>
              <a:buSzPts val="2600"/>
              <a:buFont typeface="Arial"/>
              <a:buChar char="–"/>
            </a:pPr>
            <a:r>
              <a:rPr lang="en-US" sz="2600" b="1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Report everything</a:t>
            </a:r>
            <a:endParaRPr lang="en-US" sz="2800" b="1" dirty="0">
              <a:solidFill>
                <a:srgbClr val="0070C0"/>
              </a:solidFill>
            </a:endParaRPr>
          </a:p>
          <a:p>
            <a:pPr marL="742950" lvl="1" indent="-285750">
              <a:spcBef>
                <a:spcPts val="520"/>
              </a:spcBef>
              <a:buClr>
                <a:schemeClr val="dk1"/>
              </a:buClr>
              <a:buSzPts val="2600"/>
              <a:buFont typeface="Arial"/>
              <a:buChar char="–"/>
            </a:pPr>
            <a:r>
              <a:rPr lang="en-US" sz="2600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Mental reinstatement of original context (using retrieval cues)</a:t>
            </a:r>
            <a:endParaRPr lang="en-US" sz="2800" dirty="0">
              <a:solidFill>
                <a:schemeClr val="bg1"/>
              </a:solidFill>
            </a:endParaRPr>
          </a:p>
          <a:p>
            <a:pPr marL="742950" lvl="1" indent="-285750">
              <a:spcBef>
                <a:spcPts val="520"/>
              </a:spcBef>
              <a:buClr>
                <a:schemeClr val="dk1"/>
              </a:buClr>
              <a:buSzPts val="2600"/>
              <a:buFont typeface="Arial"/>
              <a:buChar char="–"/>
            </a:pPr>
            <a:r>
              <a:rPr lang="en-US" sz="2600" b="1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Reverse the order</a:t>
            </a:r>
            <a:endParaRPr lang="en-US" sz="2600" b="1" dirty="0">
              <a:solidFill>
                <a:srgbClr val="0070C0"/>
              </a:solidFill>
              <a:latin typeface="Calibri"/>
              <a:ea typeface="Calibri"/>
              <a:cs typeface="Calibri"/>
            </a:endParaRPr>
          </a:p>
          <a:p>
            <a:pPr marL="742950" lvl="1" indent="-285750">
              <a:spcBef>
                <a:spcPts val="520"/>
              </a:spcBef>
              <a:buClr>
                <a:schemeClr val="dk1"/>
              </a:buClr>
              <a:buSzPts val="2600"/>
              <a:buFont typeface="Arial"/>
              <a:buChar char="–"/>
            </a:pPr>
            <a:r>
              <a:rPr lang="en-US" sz="2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Changing the perspective (recall from multiple perspectives)</a:t>
            </a:r>
          </a:p>
          <a:p>
            <a:pPr marL="742950" lvl="1" indent="-285750">
              <a:spcBef>
                <a:spcPts val="520"/>
              </a:spcBef>
              <a:buClr>
                <a:schemeClr val="dk1"/>
              </a:buClr>
              <a:buSzPts val="2600"/>
              <a:buFont typeface="Arial"/>
              <a:buChar char="–"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67555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8"/>
          <p:cNvSpPr/>
          <p:nvPr/>
        </p:nvSpPr>
        <p:spPr>
          <a:xfrm>
            <a:off x="148282" y="2972467"/>
            <a:ext cx="5634682" cy="864096"/>
          </a:xfrm>
          <a:prstGeom prst="roundRect">
            <a:avLst>
              <a:gd name="adj" fmla="val 16667"/>
            </a:avLst>
          </a:prstGeom>
          <a:solidFill>
            <a:schemeClr val="accent6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GB" sz="20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2. Context reinstatement</a:t>
            </a:r>
            <a:endParaRPr sz="2000" dirty="0"/>
          </a:p>
        </p:txBody>
      </p:sp>
      <p:sp>
        <p:nvSpPr>
          <p:cNvPr id="160" name="Google Shape;160;p18"/>
          <p:cNvSpPr/>
          <p:nvPr/>
        </p:nvSpPr>
        <p:spPr>
          <a:xfrm>
            <a:off x="6145427" y="2967106"/>
            <a:ext cx="5988907" cy="864096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GB" sz="2000" b="1" dirty="0">
                <a:solidFill>
                  <a:schemeClr val="lt1"/>
                </a:solidFill>
                <a:ea typeface="Calibri"/>
                <a:cs typeface="Calibri"/>
                <a:sym typeface="Calibri"/>
              </a:rPr>
              <a:t>Recall the scene, the weather, what you were thinking and feeling</a:t>
            </a:r>
            <a:endParaRPr lang="en-GB" sz="3200" b="1" dirty="0">
              <a:solidFill>
                <a:schemeClr val="lt1"/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18"/>
          <p:cNvSpPr/>
          <p:nvPr/>
        </p:nvSpPr>
        <p:spPr>
          <a:xfrm>
            <a:off x="148282" y="1920552"/>
            <a:ext cx="5634682" cy="864096"/>
          </a:xfrm>
          <a:prstGeom prst="roundRect">
            <a:avLst>
              <a:gd name="adj" fmla="val 16667"/>
            </a:avLst>
          </a:prstGeom>
          <a:solidFill>
            <a:schemeClr val="accent6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GB" sz="20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1. Report everything</a:t>
            </a:r>
            <a:endParaRPr sz="2000" dirty="0"/>
          </a:p>
        </p:txBody>
      </p:sp>
      <p:sp>
        <p:nvSpPr>
          <p:cNvPr id="162" name="Google Shape;162;p18"/>
          <p:cNvSpPr/>
          <p:nvPr/>
        </p:nvSpPr>
        <p:spPr>
          <a:xfrm>
            <a:off x="6145428" y="1920552"/>
            <a:ext cx="5988907" cy="848893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GB" sz="2000" b="1" dirty="0">
                <a:solidFill>
                  <a:schemeClr val="lt1"/>
                </a:solidFill>
                <a:ea typeface="Calibri"/>
                <a:cs typeface="Calibri"/>
                <a:sym typeface="Calibri"/>
              </a:rPr>
              <a:t>Report every detail you can even if they seem irrelevant or trivial</a:t>
            </a:r>
            <a:endParaRPr lang="en-GB" sz="3200" b="1" dirty="0">
              <a:solidFill>
                <a:schemeClr val="lt1"/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p18"/>
          <p:cNvSpPr/>
          <p:nvPr/>
        </p:nvSpPr>
        <p:spPr>
          <a:xfrm>
            <a:off x="6137189" y="4019021"/>
            <a:ext cx="5988908" cy="871457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GB" sz="2000" b="1" dirty="0">
                <a:solidFill>
                  <a:schemeClr val="lt1"/>
                </a:solidFill>
                <a:ea typeface="Calibri"/>
                <a:cs typeface="Calibri"/>
                <a:sym typeface="Calibri"/>
              </a:rPr>
              <a:t>Describe the event in reverse order</a:t>
            </a:r>
          </a:p>
        </p:txBody>
      </p:sp>
      <p:sp>
        <p:nvSpPr>
          <p:cNvPr id="164" name="Google Shape;164;p18"/>
          <p:cNvSpPr/>
          <p:nvPr/>
        </p:nvSpPr>
        <p:spPr>
          <a:xfrm>
            <a:off x="98856" y="5072936"/>
            <a:ext cx="5684108" cy="1008112"/>
          </a:xfrm>
          <a:prstGeom prst="roundRect">
            <a:avLst>
              <a:gd name="adj" fmla="val 16667"/>
            </a:avLst>
          </a:prstGeom>
          <a:solidFill>
            <a:schemeClr val="accent6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GB" sz="20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4. Recall from different  perspective</a:t>
            </a:r>
            <a:endParaRPr sz="2000" dirty="0"/>
          </a:p>
        </p:txBody>
      </p:sp>
      <p:sp>
        <p:nvSpPr>
          <p:cNvPr id="165" name="Google Shape;165;p18"/>
          <p:cNvSpPr/>
          <p:nvPr/>
        </p:nvSpPr>
        <p:spPr>
          <a:xfrm>
            <a:off x="6096000" y="5072936"/>
            <a:ext cx="5997147" cy="954201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GB" sz="2000" b="1" dirty="0" smtClean="0">
                <a:solidFill>
                  <a:schemeClr val="lt1"/>
                </a:solidFill>
                <a:ea typeface="Calibri"/>
                <a:cs typeface="Calibri"/>
                <a:sym typeface="Calibri"/>
              </a:rPr>
              <a:t>Describe what you thought the other witness (person in front of you) saw</a:t>
            </a:r>
            <a:endParaRPr lang="en-GB" sz="3200" b="1" dirty="0">
              <a:solidFill>
                <a:schemeClr val="lt1"/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p18"/>
          <p:cNvSpPr/>
          <p:nvPr/>
        </p:nvSpPr>
        <p:spPr>
          <a:xfrm>
            <a:off x="131806" y="4026382"/>
            <a:ext cx="5684108" cy="864096"/>
          </a:xfrm>
          <a:prstGeom prst="roundRect">
            <a:avLst>
              <a:gd name="adj" fmla="val 16667"/>
            </a:avLst>
          </a:prstGeom>
          <a:solidFill>
            <a:schemeClr val="accent6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GB" sz="20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3. Recall in reverse order</a:t>
            </a:r>
            <a:endParaRPr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0A1F98B-E10D-89E0-4B5F-BD00F5687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</a:t>
            </a:r>
            <a:r>
              <a:rPr lang="en-GB" dirty="0"/>
              <a:t>4 components / stages of the </a:t>
            </a:r>
            <a:r>
              <a:rPr lang="en-GB" dirty="0" smtClean="0"/>
              <a:t>CI</a:t>
            </a:r>
            <a:br>
              <a:rPr lang="en-GB" dirty="0" smtClean="0"/>
            </a:br>
            <a:r>
              <a:rPr lang="en-GB" dirty="0" smtClean="0"/>
              <a:t>Fisher and </a:t>
            </a:r>
            <a:r>
              <a:rPr lang="en-GB" dirty="0" err="1" smtClean="0"/>
              <a:t>Geiselman</a:t>
            </a:r>
            <a:r>
              <a:rPr lang="en-GB" dirty="0" smtClean="0"/>
              <a:t> (1984)</a:t>
            </a:r>
            <a:endParaRPr lang="en-GB" dirty="0"/>
          </a:p>
        </p:txBody>
      </p:sp>
      <p:sp>
        <p:nvSpPr>
          <p:cNvPr id="2" name="Google Shape;161;p18">
            <a:extLst>
              <a:ext uri="{FF2B5EF4-FFF2-40B4-BE49-F238E27FC236}">
                <a16:creationId xmlns:a16="http://schemas.microsoft.com/office/drawing/2014/main" id="{C78D7753-8A13-F66D-F5E9-F28217817AE9}"/>
              </a:ext>
            </a:extLst>
          </p:cNvPr>
          <p:cNvSpPr/>
          <p:nvPr/>
        </p:nvSpPr>
        <p:spPr>
          <a:xfrm>
            <a:off x="156519" y="1375897"/>
            <a:ext cx="5634682" cy="471033"/>
          </a:xfrm>
          <a:prstGeom prst="roundRect">
            <a:avLst>
              <a:gd name="adj" fmla="val 16667"/>
            </a:avLst>
          </a:prstGeom>
          <a:solidFill>
            <a:schemeClr val="accent6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GB" sz="2800" b="1" i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CI Component/Stage</a:t>
            </a:r>
            <a:endParaRPr sz="1600" i="1" dirty="0"/>
          </a:p>
        </p:txBody>
      </p:sp>
      <p:sp>
        <p:nvSpPr>
          <p:cNvPr id="4" name="Google Shape;162;p18">
            <a:extLst>
              <a:ext uri="{FF2B5EF4-FFF2-40B4-BE49-F238E27FC236}">
                <a16:creationId xmlns:a16="http://schemas.microsoft.com/office/drawing/2014/main" id="{09632E50-67B9-14F6-87E2-1F5562EDF952}"/>
              </a:ext>
            </a:extLst>
          </p:cNvPr>
          <p:cNvSpPr/>
          <p:nvPr/>
        </p:nvSpPr>
        <p:spPr>
          <a:xfrm>
            <a:off x="6137189" y="1338856"/>
            <a:ext cx="5988907" cy="508074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GB" sz="2000" b="1" i="1" dirty="0">
                <a:solidFill>
                  <a:schemeClr val="lt1"/>
                </a:solidFill>
                <a:ea typeface="Calibri"/>
                <a:cs typeface="Calibri"/>
                <a:sym typeface="Calibri"/>
              </a:rPr>
              <a:t>What witnesses are asked to do</a:t>
            </a:r>
            <a:endParaRPr lang="en-GB" sz="3200" b="1" i="1" dirty="0">
              <a:solidFill>
                <a:schemeClr val="lt1"/>
              </a:solidFill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67540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" grpId="0" animBg="1"/>
      <p:bldP spid="160" grpId="0" animBg="1"/>
      <p:bldP spid="161" grpId="0" animBg="1"/>
      <p:bldP spid="162" grpId="0" animBg="1"/>
      <p:bldP spid="163" grpId="0" animBg="1"/>
      <p:bldP spid="164" grpId="0" animBg="1"/>
      <p:bldP spid="165" grpId="0" animBg="1"/>
      <p:bldP spid="16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>
          <a:extLst>
            <a:ext uri="{FF2B5EF4-FFF2-40B4-BE49-F238E27FC236}">
              <a16:creationId xmlns:a16="http://schemas.microsoft.com/office/drawing/2014/main" id="{56011B4A-204C-7ACE-5A43-8502ABB398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8">
            <a:extLst>
              <a:ext uri="{FF2B5EF4-FFF2-40B4-BE49-F238E27FC236}">
                <a16:creationId xmlns:a16="http://schemas.microsoft.com/office/drawing/2014/main" id="{C1EDBAA4-70D1-E946-1F36-081F26EF10AD}"/>
              </a:ext>
            </a:extLst>
          </p:cNvPr>
          <p:cNvSpPr/>
          <p:nvPr/>
        </p:nvSpPr>
        <p:spPr>
          <a:xfrm>
            <a:off x="115330" y="3046675"/>
            <a:ext cx="5634682" cy="864096"/>
          </a:xfrm>
          <a:prstGeom prst="roundRect">
            <a:avLst>
              <a:gd name="adj" fmla="val 16667"/>
            </a:avLst>
          </a:prstGeom>
          <a:solidFill>
            <a:schemeClr val="accent6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GB" sz="20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2. Context reinstatement</a:t>
            </a:r>
            <a:endParaRPr sz="2000" dirty="0"/>
          </a:p>
        </p:txBody>
      </p:sp>
      <p:sp>
        <p:nvSpPr>
          <p:cNvPr id="161" name="Google Shape;161;p18">
            <a:extLst>
              <a:ext uri="{FF2B5EF4-FFF2-40B4-BE49-F238E27FC236}">
                <a16:creationId xmlns:a16="http://schemas.microsoft.com/office/drawing/2014/main" id="{0E112A6F-00D0-B2B1-9C6E-29624915D96E}"/>
              </a:ext>
            </a:extLst>
          </p:cNvPr>
          <p:cNvSpPr/>
          <p:nvPr/>
        </p:nvSpPr>
        <p:spPr>
          <a:xfrm>
            <a:off x="115330" y="1994760"/>
            <a:ext cx="5634682" cy="864096"/>
          </a:xfrm>
          <a:prstGeom prst="roundRect">
            <a:avLst>
              <a:gd name="adj" fmla="val 16667"/>
            </a:avLst>
          </a:prstGeom>
          <a:solidFill>
            <a:schemeClr val="accent6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GB" sz="20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1. Report everything</a:t>
            </a:r>
            <a:endParaRPr sz="2000" dirty="0"/>
          </a:p>
        </p:txBody>
      </p:sp>
      <p:sp>
        <p:nvSpPr>
          <p:cNvPr id="164" name="Google Shape;164;p18">
            <a:extLst>
              <a:ext uri="{FF2B5EF4-FFF2-40B4-BE49-F238E27FC236}">
                <a16:creationId xmlns:a16="http://schemas.microsoft.com/office/drawing/2014/main" id="{3089F339-F7AB-1D95-FC14-72A04387BA2E}"/>
              </a:ext>
            </a:extLst>
          </p:cNvPr>
          <p:cNvSpPr/>
          <p:nvPr/>
        </p:nvSpPr>
        <p:spPr>
          <a:xfrm>
            <a:off x="65904" y="5260309"/>
            <a:ext cx="5684108" cy="769788"/>
          </a:xfrm>
          <a:prstGeom prst="roundRect">
            <a:avLst>
              <a:gd name="adj" fmla="val 16667"/>
            </a:avLst>
          </a:prstGeom>
          <a:solidFill>
            <a:schemeClr val="accent6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GB" sz="20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4. Recall from different  perspective</a:t>
            </a:r>
            <a:endParaRPr sz="2000" dirty="0"/>
          </a:p>
        </p:txBody>
      </p:sp>
      <p:sp>
        <p:nvSpPr>
          <p:cNvPr id="166" name="Google Shape;166;p18">
            <a:extLst>
              <a:ext uri="{FF2B5EF4-FFF2-40B4-BE49-F238E27FC236}">
                <a16:creationId xmlns:a16="http://schemas.microsoft.com/office/drawing/2014/main" id="{8BD94630-D6DA-5BCC-3460-43B3F98B3622}"/>
              </a:ext>
            </a:extLst>
          </p:cNvPr>
          <p:cNvSpPr/>
          <p:nvPr/>
        </p:nvSpPr>
        <p:spPr>
          <a:xfrm>
            <a:off x="98854" y="4100590"/>
            <a:ext cx="5684108" cy="864096"/>
          </a:xfrm>
          <a:prstGeom prst="roundRect">
            <a:avLst>
              <a:gd name="adj" fmla="val 16667"/>
            </a:avLst>
          </a:prstGeom>
          <a:solidFill>
            <a:schemeClr val="accent6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GB" sz="20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3. Recall in reverse order</a:t>
            </a:r>
            <a:endParaRPr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F9403BE-D818-F6D0-0346-2B0196074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Psychological reasoning for each component</a:t>
            </a:r>
          </a:p>
        </p:txBody>
      </p:sp>
      <p:sp>
        <p:nvSpPr>
          <p:cNvPr id="2" name="Google Shape;160;p18">
            <a:extLst>
              <a:ext uri="{FF2B5EF4-FFF2-40B4-BE49-F238E27FC236}">
                <a16:creationId xmlns:a16="http://schemas.microsoft.com/office/drawing/2014/main" id="{EE8952B6-6BC5-34AE-00F5-CB63EFDEA486}"/>
              </a:ext>
            </a:extLst>
          </p:cNvPr>
          <p:cNvSpPr/>
          <p:nvPr/>
        </p:nvSpPr>
        <p:spPr>
          <a:xfrm>
            <a:off x="6104235" y="3069195"/>
            <a:ext cx="5988907" cy="864096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GB" sz="2000" b="1" dirty="0">
                <a:latin typeface="Calibri"/>
                <a:ea typeface="Calibri"/>
                <a:cs typeface="Calibri"/>
                <a:sym typeface="Calibri"/>
              </a:rPr>
              <a:t>Recalling how you felt  and the context enhance recall (these details act as cues to recall)</a:t>
            </a:r>
            <a:endParaRPr sz="20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Google Shape;162;p18">
            <a:extLst>
              <a:ext uri="{FF2B5EF4-FFF2-40B4-BE49-F238E27FC236}">
                <a16:creationId xmlns:a16="http://schemas.microsoft.com/office/drawing/2014/main" id="{26FA3676-07B7-DD75-3368-98DD0B23C1D9}"/>
              </a:ext>
            </a:extLst>
          </p:cNvPr>
          <p:cNvSpPr/>
          <p:nvPr/>
        </p:nvSpPr>
        <p:spPr>
          <a:xfrm>
            <a:off x="6104234" y="2011170"/>
            <a:ext cx="5988907" cy="848893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GB" sz="2000" b="1" dirty="0" err="1">
                <a:latin typeface="Calibri"/>
                <a:ea typeface="Calibri"/>
                <a:cs typeface="Calibri"/>
                <a:sym typeface="Calibri"/>
              </a:rPr>
              <a:t>Ws</a:t>
            </a:r>
            <a:r>
              <a:rPr lang="en-GB" sz="2000" b="1" dirty="0">
                <a:latin typeface="Calibri"/>
                <a:ea typeface="Calibri"/>
                <a:cs typeface="Calibri"/>
                <a:sym typeface="Calibri"/>
              </a:rPr>
              <a:t> might not realise importance of some details. These  might help recall of significant information</a:t>
            </a:r>
            <a:endParaRPr sz="20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Google Shape;163;p18">
            <a:extLst>
              <a:ext uri="{FF2B5EF4-FFF2-40B4-BE49-F238E27FC236}">
                <a16:creationId xmlns:a16="http://schemas.microsoft.com/office/drawing/2014/main" id="{6843EC3C-1EB2-F038-DFEE-D3F3EB71AF87}"/>
              </a:ext>
            </a:extLst>
          </p:cNvPr>
          <p:cNvSpPr/>
          <p:nvPr/>
        </p:nvSpPr>
        <p:spPr>
          <a:xfrm>
            <a:off x="6104235" y="4100590"/>
            <a:ext cx="5988908" cy="108011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GB" sz="2000" b="1" dirty="0">
                <a:latin typeface="Calibri"/>
                <a:ea typeface="Calibri"/>
                <a:cs typeface="Calibri"/>
                <a:sym typeface="Calibri"/>
              </a:rPr>
              <a:t>When events are recalled in forward order, witnesses reconstruct based on their schemas. </a:t>
            </a:r>
          </a:p>
          <a:p>
            <a:r>
              <a:rPr lang="en-GB" sz="2000" b="1" dirty="0">
                <a:latin typeface="Calibri"/>
                <a:ea typeface="Calibri"/>
                <a:cs typeface="Calibri"/>
                <a:sym typeface="Calibri"/>
              </a:rPr>
              <a:t>If the order is changed they are more accurate</a:t>
            </a:r>
            <a:endParaRPr sz="20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Google Shape;165;p18">
            <a:extLst>
              <a:ext uri="{FF2B5EF4-FFF2-40B4-BE49-F238E27FC236}">
                <a16:creationId xmlns:a16="http://schemas.microsoft.com/office/drawing/2014/main" id="{08BD7F49-41C7-F2BD-5E47-16DEA091BBD8}"/>
              </a:ext>
            </a:extLst>
          </p:cNvPr>
          <p:cNvSpPr/>
          <p:nvPr/>
        </p:nvSpPr>
        <p:spPr>
          <a:xfrm>
            <a:off x="6128949" y="5332317"/>
            <a:ext cx="5997147" cy="697780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GB" sz="2000" b="1" dirty="0">
                <a:latin typeface="Calibri"/>
                <a:ea typeface="Calibri"/>
                <a:cs typeface="Calibri"/>
                <a:sym typeface="Calibri"/>
              </a:rPr>
              <a:t>Encourages many retrieval paths</a:t>
            </a:r>
            <a:endParaRPr sz="2000" dirty="0"/>
          </a:p>
        </p:txBody>
      </p:sp>
      <p:sp>
        <p:nvSpPr>
          <p:cNvPr id="7" name="Google Shape;161;p18">
            <a:extLst>
              <a:ext uri="{FF2B5EF4-FFF2-40B4-BE49-F238E27FC236}">
                <a16:creationId xmlns:a16="http://schemas.microsoft.com/office/drawing/2014/main" id="{CE2F1781-7D08-0651-8178-6483E400F95B}"/>
              </a:ext>
            </a:extLst>
          </p:cNvPr>
          <p:cNvSpPr/>
          <p:nvPr/>
        </p:nvSpPr>
        <p:spPr>
          <a:xfrm>
            <a:off x="156519" y="1375897"/>
            <a:ext cx="5634682" cy="471033"/>
          </a:xfrm>
          <a:prstGeom prst="roundRect">
            <a:avLst>
              <a:gd name="adj" fmla="val 16667"/>
            </a:avLst>
          </a:prstGeom>
          <a:solidFill>
            <a:schemeClr val="accent6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GB" sz="2800" b="1" i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CI Component/Stage</a:t>
            </a:r>
            <a:endParaRPr sz="1600" i="1" dirty="0"/>
          </a:p>
        </p:txBody>
      </p:sp>
      <p:sp>
        <p:nvSpPr>
          <p:cNvPr id="8" name="Google Shape;162;p18">
            <a:extLst>
              <a:ext uri="{FF2B5EF4-FFF2-40B4-BE49-F238E27FC236}">
                <a16:creationId xmlns:a16="http://schemas.microsoft.com/office/drawing/2014/main" id="{932283E7-9245-6C26-7316-88D55004327E}"/>
              </a:ext>
            </a:extLst>
          </p:cNvPr>
          <p:cNvSpPr/>
          <p:nvPr/>
        </p:nvSpPr>
        <p:spPr>
          <a:xfrm>
            <a:off x="6137189" y="1338856"/>
            <a:ext cx="5988907" cy="508074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GB" sz="2000" b="1" i="1" dirty="0">
                <a:solidFill>
                  <a:schemeClr val="lt1"/>
                </a:solidFill>
                <a:ea typeface="Calibri"/>
                <a:cs typeface="Calibri"/>
                <a:sym typeface="Calibri"/>
              </a:rPr>
              <a:t>Psychological reasoning</a:t>
            </a:r>
            <a:endParaRPr lang="en-GB" sz="3200" b="1" i="1" dirty="0">
              <a:solidFill>
                <a:schemeClr val="lt1"/>
              </a:solidFill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19543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" grpId="0" animBg="1"/>
      <p:bldP spid="161" grpId="0" animBg="1"/>
      <p:bldP spid="164" grpId="0" animBg="1"/>
      <p:bldP spid="166" grpId="0" animBg="1"/>
      <p:bldP spid="2" grpId="0" animBg="1"/>
      <p:bldP spid="4" grpId="0" animBg="1"/>
      <p:bldP spid="5" grpId="0" animBg="1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B51B6-97AD-AB58-B68A-49773FBAB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Summary of Psychological Basis of the CI</a:t>
            </a:r>
            <a:endParaRPr lang="en-GB" dirty="0"/>
          </a:p>
        </p:txBody>
      </p:sp>
      <p:sp>
        <p:nvSpPr>
          <p:cNvPr id="97" name="Google Shape;97;p15"/>
          <p:cNvSpPr txBox="1">
            <a:spLocks noGrp="1"/>
          </p:cNvSpPr>
          <p:nvPr>
            <p:ph idx="1"/>
          </p:nvPr>
        </p:nvSpPr>
        <p:spPr>
          <a:xfrm>
            <a:off x="838200" y="1562063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/>
          <a:p>
            <a:pPr marL="342900" indent="-34290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1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Report everything and </a:t>
            </a:r>
            <a:r>
              <a:rPr lang="en-US" sz="3200" b="1" dirty="0" smtClean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context </a:t>
            </a:r>
            <a:r>
              <a:rPr lang="en-US" sz="3200" b="1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re-instatement:</a:t>
            </a:r>
            <a:endParaRPr b="1" dirty="0">
              <a:solidFill>
                <a:srgbClr val="0070C0"/>
              </a:solidFill>
            </a:endParaRPr>
          </a:p>
          <a:p>
            <a:pPr marL="742950" lvl="1" indent="-285750">
              <a:lnSpc>
                <a:spcPct val="100000"/>
              </a:lnSpc>
              <a:spcBef>
                <a:spcPts val="560"/>
              </a:spcBef>
              <a:buClr>
                <a:schemeClr val="dk1"/>
              </a:buClr>
              <a:buSzPts val="2800"/>
              <a:buFont typeface="Arial"/>
              <a:buChar char="–"/>
            </a:pPr>
            <a:r>
              <a:rPr lang="en-US" sz="2800" b="1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If there is ‘consistency’ between the mental recreation and the actual real incident → more chance that the witness recalls more details, more accurately</a:t>
            </a:r>
            <a:endParaRPr b="1" dirty="0">
              <a:solidFill>
                <a:srgbClr val="0070C0"/>
              </a:solidFill>
            </a:endParaRPr>
          </a:p>
          <a:p>
            <a:pPr marL="342900" indent="-342900">
              <a:lnSpc>
                <a:spcPct val="100000"/>
              </a:lnSpc>
              <a:spcBef>
                <a:spcPts val="640"/>
              </a:spcBef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Changing the order and the perspective</a:t>
            </a:r>
            <a:endParaRPr dirty="0"/>
          </a:p>
          <a:p>
            <a:pPr marL="742950" lvl="1" indent="-285750">
              <a:lnSpc>
                <a:spcPct val="100000"/>
              </a:lnSpc>
              <a:spcBef>
                <a:spcPts val="560"/>
              </a:spcBef>
              <a:buClr>
                <a:schemeClr val="dk1"/>
              </a:buClr>
              <a:buSzPts val="2800"/>
              <a:buFont typeface="Arial"/>
              <a:buChar char="–"/>
            </a:pPr>
            <a:r>
              <a:rPr lang="en-US" sz="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Information can be retrieved using multiple routes</a:t>
            </a:r>
            <a:endParaRPr dirty="0"/>
          </a:p>
          <a:p>
            <a:pPr marL="742950" lvl="1" indent="-285750">
              <a:lnSpc>
                <a:spcPct val="100000"/>
              </a:lnSpc>
              <a:spcBef>
                <a:spcPts val="560"/>
              </a:spcBef>
              <a:buClr>
                <a:schemeClr val="dk1"/>
              </a:buClr>
              <a:buSzPts val="2800"/>
              <a:buFont typeface="Arial"/>
              <a:buChar char="–"/>
            </a:pPr>
            <a:r>
              <a:rPr lang="en-US" sz="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Varying the routes in will lead to better recall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03032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Enhanced CI added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More social </a:t>
            </a:r>
            <a:r>
              <a:rPr lang="en-US" b="1" dirty="0">
                <a:solidFill>
                  <a:srgbClr val="0070C0"/>
                </a:solidFill>
              </a:rPr>
              <a:t>aspects to the interview setting and </a:t>
            </a:r>
            <a:r>
              <a:rPr lang="en-US" b="1" dirty="0" smtClean="0">
                <a:solidFill>
                  <a:srgbClr val="0070C0"/>
                </a:solidFill>
              </a:rPr>
              <a:t>procedure</a:t>
            </a:r>
          </a:p>
          <a:p>
            <a:r>
              <a:rPr lang="en-US" dirty="0" smtClean="0"/>
              <a:t>A focus on reducing witness anxiety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782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9"/>
          <p:cNvSpPr/>
          <p:nvPr/>
        </p:nvSpPr>
        <p:spPr>
          <a:xfrm>
            <a:off x="6384032" y="2996952"/>
            <a:ext cx="4104456" cy="1368152"/>
          </a:xfrm>
          <a:prstGeom prst="wedgeRoundRectCallout">
            <a:avLst>
              <a:gd name="adj1" fmla="val -20833"/>
              <a:gd name="adj2" fmla="val 62500"/>
              <a:gd name="adj3" fmla="val 0"/>
            </a:avLst>
          </a:prstGeom>
          <a:gradFill>
            <a:gsLst>
              <a:gs pos="0">
                <a:srgbClr val="97B4E4"/>
              </a:gs>
              <a:gs pos="50000">
                <a:srgbClr val="BFCFEC"/>
              </a:gs>
              <a:gs pos="100000">
                <a:srgbClr val="E0E8F4"/>
              </a:gs>
            </a:gsLst>
            <a:lin ang="5400000" scaled="0"/>
          </a:gra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GB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Think about what the surrounding environment looked like at the scene, such as rooms, the weather, any nearby people or  objects.</a:t>
            </a:r>
            <a:endParaRPr sz="2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Google Shape;174;p19"/>
          <p:cNvSpPr/>
          <p:nvPr/>
        </p:nvSpPr>
        <p:spPr>
          <a:xfrm>
            <a:off x="6168008" y="1484784"/>
            <a:ext cx="4104456" cy="1152128"/>
          </a:xfrm>
          <a:prstGeom prst="wedgeRoundRectCallout">
            <a:avLst>
              <a:gd name="adj1" fmla="val -20833"/>
              <a:gd name="adj2" fmla="val 62500"/>
              <a:gd name="adj3" fmla="val 0"/>
            </a:avLst>
          </a:prstGeom>
          <a:gradFill>
            <a:gsLst>
              <a:gs pos="0">
                <a:srgbClr val="97B4E4"/>
              </a:gs>
              <a:gs pos="50000">
                <a:srgbClr val="BFCFEC"/>
              </a:gs>
              <a:gs pos="100000">
                <a:srgbClr val="E0E8F4"/>
              </a:gs>
            </a:gsLst>
            <a:lin ang="5400000" scaled="0"/>
          </a:gra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GB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Think about how you were feeling at the time and think about your reactions to the incident. </a:t>
            </a:r>
            <a:endParaRPr sz="2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p19"/>
          <p:cNvSpPr/>
          <p:nvPr/>
        </p:nvSpPr>
        <p:spPr>
          <a:xfrm>
            <a:off x="1847528" y="1628800"/>
            <a:ext cx="4104456" cy="1080120"/>
          </a:xfrm>
          <a:prstGeom prst="wedgeRoundRectCallout">
            <a:avLst>
              <a:gd name="adj1" fmla="val -20833"/>
              <a:gd name="adj2" fmla="val 62500"/>
              <a:gd name="adj3" fmla="val 0"/>
            </a:avLst>
          </a:prstGeom>
          <a:gradFill>
            <a:gsLst>
              <a:gs pos="0">
                <a:srgbClr val="97B4E4"/>
              </a:gs>
              <a:gs pos="50000">
                <a:srgbClr val="BFCFEC"/>
              </a:gs>
              <a:gs pos="100000">
                <a:srgbClr val="E0E8F4"/>
              </a:gs>
            </a:gsLst>
            <a:lin ang="5400000" scaled="0"/>
          </a:gra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GB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Please do not edit anything out of your report, even things you think may not be important. </a:t>
            </a:r>
            <a:endParaRPr sz="2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19"/>
          <p:cNvSpPr/>
          <p:nvPr/>
        </p:nvSpPr>
        <p:spPr>
          <a:xfrm>
            <a:off x="1919536" y="3140968"/>
            <a:ext cx="3816424" cy="1584176"/>
          </a:xfrm>
          <a:prstGeom prst="wedgeRoundRectCallout">
            <a:avLst>
              <a:gd name="adj1" fmla="val -20833"/>
              <a:gd name="adj2" fmla="val 62500"/>
              <a:gd name="adj3" fmla="val 0"/>
            </a:avLst>
          </a:prstGeom>
          <a:gradFill>
            <a:gsLst>
              <a:gs pos="0">
                <a:srgbClr val="97B4E4"/>
              </a:gs>
              <a:gs pos="50000">
                <a:srgbClr val="BFCFEC"/>
              </a:gs>
              <a:gs pos="100000">
                <a:srgbClr val="E0E8F4"/>
              </a:gs>
            </a:gsLst>
            <a:lin ang="5400000" scaled="0"/>
          </a:gra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GB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Try starting with the thing that impressed you the most in the incident and then go from there, going both forward in time and backward. </a:t>
            </a:r>
            <a:endParaRPr sz="2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19"/>
          <p:cNvSpPr/>
          <p:nvPr/>
        </p:nvSpPr>
        <p:spPr>
          <a:xfrm>
            <a:off x="4799856" y="4941168"/>
            <a:ext cx="4104456" cy="1368152"/>
          </a:xfrm>
          <a:prstGeom prst="wedgeRoundRectCallout">
            <a:avLst>
              <a:gd name="adj1" fmla="val -20833"/>
              <a:gd name="adj2" fmla="val 62500"/>
              <a:gd name="adj3" fmla="val 0"/>
            </a:avLst>
          </a:prstGeom>
          <a:gradFill>
            <a:gsLst>
              <a:gs pos="0">
                <a:srgbClr val="97B4E4"/>
              </a:gs>
              <a:gs pos="50000">
                <a:srgbClr val="BFCFEC"/>
              </a:gs>
              <a:gs pos="100000">
                <a:srgbClr val="E0E8F4"/>
              </a:gs>
            </a:gsLst>
            <a:lin ang="5400000" scaled="0"/>
          </a:gra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GB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Try to place yourself in the role of a prominent character in the incident and think about what he or she must  have seen.</a:t>
            </a:r>
            <a:endParaRPr sz="2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9" name="Google Shape;179;p19"/>
          <p:cNvSpPr/>
          <p:nvPr/>
        </p:nvSpPr>
        <p:spPr>
          <a:xfrm>
            <a:off x="9120336" y="4005064"/>
            <a:ext cx="1008112" cy="648072"/>
          </a:xfrm>
          <a:prstGeom prst="ellipse">
            <a:avLst/>
          </a:prstGeom>
          <a:solidFill>
            <a:srgbClr val="CF3DB0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en-GB" sz="20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CR</a:t>
            </a:r>
            <a:endParaRPr sz="2000" b="1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0" name="Google Shape;180;p19"/>
          <p:cNvSpPr/>
          <p:nvPr/>
        </p:nvSpPr>
        <p:spPr>
          <a:xfrm>
            <a:off x="8832304" y="2276872"/>
            <a:ext cx="1008112" cy="648072"/>
          </a:xfrm>
          <a:prstGeom prst="ellipse">
            <a:avLst/>
          </a:prstGeom>
          <a:solidFill>
            <a:srgbClr val="CF3DB0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en-GB" sz="20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CR</a:t>
            </a:r>
            <a:endParaRPr sz="2000" b="1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Google Shape;181;p19"/>
          <p:cNvSpPr/>
          <p:nvPr/>
        </p:nvSpPr>
        <p:spPr>
          <a:xfrm>
            <a:off x="7752184" y="5877272"/>
            <a:ext cx="1008112" cy="648072"/>
          </a:xfrm>
          <a:prstGeom prst="ellipse">
            <a:avLst/>
          </a:prstGeom>
          <a:solidFill>
            <a:srgbClr val="CF3DB0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en-GB" sz="20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CP</a:t>
            </a:r>
            <a:endParaRPr sz="2000" b="1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2" name="Google Shape;182;p19"/>
          <p:cNvSpPr/>
          <p:nvPr/>
        </p:nvSpPr>
        <p:spPr>
          <a:xfrm>
            <a:off x="3719736" y="4293096"/>
            <a:ext cx="1008112" cy="648072"/>
          </a:xfrm>
          <a:prstGeom prst="ellipse">
            <a:avLst/>
          </a:prstGeom>
          <a:solidFill>
            <a:srgbClr val="CF3DB0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en-GB" sz="20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RTO</a:t>
            </a:r>
            <a:endParaRPr sz="2000" b="1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3" name="Google Shape;183;p19"/>
          <p:cNvSpPr/>
          <p:nvPr/>
        </p:nvSpPr>
        <p:spPr>
          <a:xfrm>
            <a:off x="4439816" y="2276872"/>
            <a:ext cx="1008112" cy="648072"/>
          </a:xfrm>
          <a:prstGeom prst="ellipse">
            <a:avLst/>
          </a:prstGeom>
          <a:solidFill>
            <a:srgbClr val="CF3DB0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en-GB" sz="20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</a:t>
            </a:r>
            <a:endParaRPr sz="2000" b="1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A175B03-FF61-84D2-5FAF-B937C0827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Calibri"/>
                <a:ea typeface="Calibri"/>
                <a:cs typeface="Calibri"/>
                <a:sym typeface="Calibri"/>
              </a:rPr>
              <a:t>Which stage do these prompts relate to?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0246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 or CI (identify component)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457200" lvl="0" indent="-457200" fontAlgn="base">
              <a:lnSpc>
                <a:spcPct val="120000"/>
              </a:lnSpc>
              <a:spcBef>
                <a:spcPct val="0"/>
              </a:spcBef>
              <a:buClr>
                <a:schemeClr val="dk1"/>
              </a:buClr>
              <a:buFont typeface="Arial"/>
              <a:buAutoNum type="arabicPeriod"/>
            </a:pPr>
            <a:r>
              <a:rPr lang="en-US" altLang="en-US" sz="4600" b="1" dirty="0">
                <a:solidFill>
                  <a:srgbClr val="0070C0"/>
                </a:solidFill>
                <a:ea typeface="Calibri"/>
              </a:rPr>
              <a:t>Which model of car did the burglars use to get away?</a:t>
            </a:r>
          </a:p>
          <a:p>
            <a:pPr marL="457200" lvl="0" indent="-457200" fontAlgn="base">
              <a:lnSpc>
                <a:spcPct val="120000"/>
              </a:lnSpc>
              <a:spcBef>
                <a:spcPct val="0"/>
              </a:spcBef>
              <a:buClr>
                <a:schemeClr val="dk1"/>
              </a:buClr>
              <a:buFont typeface="Arial"/>
              <a:buAutoNum type="arabicPeriod"/>
            </a:pPr>
            <a:r>
              <a:rPr lang="en-US" altLang="en-US" sz="4600" dirty="0">
                <a:solidFill>
                  <a:schemeClr val="bg1"/>
                </a:solidFill>
                <a:ea typeface="Calibri"/>
              </a:rPr>
              <a:t>Starting from the end of the incident, tell me what happened - but go backwards in time.</a:t>
            </a:r>
          </a:p>
          <a:p>
            <a:pPr marL="457200" lvl="0" indent="-457200" fontAlgn="base">
              <a:lnSpc>
                <a:spcPct val="120000"/>
              </a:lnSpc>
              <a:spcBef>
                <a:spcPct val="0"/>
              </a:spcBef>
              <a:buClr>
                <a:schemeClr val="dk1"/>
              </a:buClr>
              <a:buFont typeface="Arial"/>
              <a:buAutoNum type="arabicPeriod"/>
            </a:pPr>
            <a:r>
              <a:rPr lang="en-US" altLang="en-US" sz="4600" b="1" dirty="0">
                <a:solidFill>
                  <a:srgbClr val="0070C0"/>
                </a:solidFill>
                <a:ea typeface="Calibri"/>
              </a:rPr>
              <a:t>What kind of weapon did the attacker have?</a:t>
            </a:r>
          </a:p>
          <a:p>
            <a:pPr marL="457200" indent="-457200" fontAlgn="base">
              <a:lnSpc>
                <a:spcPct val="120000"/>
              </a:lnSpc>
              <a:spcBef>
                <a:spcPct val="0"/>
              </a:spcBef>
              <a:buClr>
                <a:schemeClr val="dk1"/>
              </a:buClr>
              <a:buFont typeface="Arial"/>
              <a:buAutoNum type="arabicPeriod"/>
            </a:pPr>
            <a:r>
              <a:rPr lang="en-US" altLang="en-US" sz="4500" dirty="0">
                <a:solidFill>
                  <a:schemeClr val="bg1"/>
                </a:solidFill>
                <a:ea typeface="Calibri"/>
              </a:rPr>
              <a:t>Imagine yourself back just before the incident took place. What did you see/feel/hear?</a:t>
            </a:r>
          </a:p>
          <a:p>
            <a:pPr marL="457200" lvl="0" indent="-457200" fontAlgn="base">
              <a:lnSpc>
                <a:spcPct val="120000"/>
              </a:lnSpc>
              <a:spcBef>
                <a:spcPct val="0"/>
              </a:spcBef>
              <a:buClr>
                <a:schemeClr val="dk1"/>
              </a:buClr>
              <a:buFont typeface="Arial"/>
              <a:buAutoNum type="arabicPeriod"/>
            </a:pPr>
            <a:r>
              <a:rPr lang="en-US" altLang="en-US" sz="4600" b="1" dirty="0">
                <a:solidFill>
                  <a:srgbClr val="0070C0"/>
                </a:solidFill>
                <a:ea typeface="Calibri"/>
              </a:rPr>
              <a:t>Did you see the suspect running away from the scene?</a:t>
            </a:r>
          </a:p>
          <a:p>
            <a:pPr marL="457200" lvl="0" indent="-457200" fontAlgn="base">
              <a:lnSpc>
                <a:spcPct val="120000"/>
              </a:lnSpc>
              <a:spcBef>
                <a:spcPct val="0"/>
              </a:spcBef>
              <a:buClr>
                <a:schemeClr val="dk1"/>
              </a:buClr>
              <a:buFont typeface="Arial"/>
              <a:buAutoNum type="arabicPeriod"/>
            </a:pPr>
            <a:r>
              <a:rPr lang="en-US" altLang="en-US" sz="4500" dirty="0">
                <a:solidFill>
                  <a:schemeClr val="bg1"/>
                </a:solidFill>
                <a:ea typeface="Calibri"/>
              </a:rPr>
              <a:t>What do you think the waiter saw/experienced during the incident?</a:t>
            </a:r>
          </a:p>
          <a:p>
            <a:pPr marL="457200" lvl="0" indent="-457200" fontAlgn="base">
              <a:lnSpc>
                <a:spcPct val="120000"/>
              </a:lnSpc>
              <a:spcBef>
                <a:spcPct val="0"/>
              </a:spcBef>
              <a:buClr>
                <a:schemeClr val="dk1"/>
              </a:buClr>
              <a:buFont typeface="Arial"/>
              <a:buAutoNum type="arabicPeriod"/>
            </a:pPr>
            <a:r>
              <a:rPr lang="en-US" altLang="en-US" sz="4600" b="1" dirty="0">
                <a:solidFill>
                  <a:srgbClr val="0070C0"/>
                </a:solidFill>
                <a:ea typeface="Calibri"/>
              </a:rPr>
              <a:t>Tell me everything that happened, no matter how silly or small it seems to you.</a:t>
            </a:r>
          </a:p>
          <a:p>
            <a:pPr marL="457200" indent="-457200" fontAlgn="base">
              <a:lnSpc>
                <a:spcPct val="120000"/>
              </a:lnSpc>
              <a:spcBef>
                <a:spcPct val="0"/>
              </a:spcBef>
              <a:buClr>
                <a:schemeClr val="dk1"/>
              </a:buClr>
              <a:buFont typeface="Arial"/>
              <a:buAutoNum type="arabicPeriod"/>
            </a:pPr>
            <a:r>
              <a:rPr lang="en-US" altLang="en-US" sz="4500" dirty="0">
                <a:solidFill>
                  <a:schemeClr val="bg1"/>
                </a:solidFill>
                <a:ea typeface="Calibri"/>
              </a:rPr>
              <a:t>What time did the incident take place?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1935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0C7292-E612-4877-52ED-FB368EC31A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AD7F54-8FC5-0568-5749-DF2F01840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 or CI (identify component) - answers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753709-1450-7A2E-9DA8-99B567DEBF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457200" lvl="0" indent="-457200" fontAlgn="base">
              <a:lnSpc>
                <a:spcPct val="120000"/>
              </a:lnSpc>
              <a:spcBef>
                <a:spcPct val="0"/>
              </a:spcBef>
              <a:buClr>
                <a:schemeClr val="dk1"/>
              </a:buClr>
              <a:buFont typeface="Arial"/>
              <a:buAutoNum type="arabicPeriod"/>
            </a:pPr>
            <a:r>
              <a:rPr lang="en-US" altLang="en-US" sz="4600" b="1" dirty="0">
                <a:solidFill>
                  <a:srgbClr val="0070C0"/>
                </a:solidFill>
                <a:ea typeface="Calibri"/>
              </a:rPr>
              <a:t>Which model of car did the burglars use to get away? </a:t>
            </a:r>
            <a:r>
              <a:rPr lang="en-US" altLang="en-US" sz="4600" b="1" dirty="0">
                <a:solidFill>
                  <a:srgbClr val="FF0000"/>
                </a:solidFill>
                <a:ea typeface="Calibri"/>
              </a:rPr>
              <a:t>SI</a:t>
            </a:r>
          </a:p>
          <a:p>
            <a:pPr marL="457200" lvl="0" indent="-457200" fontAlgn="base">
              <a:lnSpc>
                <a:spcPct val="120000"/>
              </a:lnSpc>
              <a:spcBef>
                <a:spcPct val="0"/>
              </a:spcBef>
              <a:buClr>
                <a:schemeClr val="dk1"/>
              </a:buClr>
              <a:buFont typeface="Arial"/>
              <a:buAutoNum type="arabicPeriod"/>
            </a:pPr>
            <a:r>
              <a:rPr lang="en-US" altLang="en-US" sz="4600" dirty="0">
                <a:solidFill>
                  <a:schemeClr val="bg1"/>
                </a:solidFill>
                <a:ea typeface="Calibri"/>
              </a:rPr>
              <a:t>Starting from the end of the incident, tell me what happened - but go backwards in time. </a:t>
            </a:r>
            <a:r>
              <a:rPr lang="en-US" altLang="en-US" sz="4600" b="1" dirty="0">
                <a:solidFill>
                  <a:srgbClr val="FF0000"/>
                </a:solidFill>
                <a:ea typeface="Calibri"/>
              </a:rPr>
              <a:t>CI – changing the order</a:t>
            </a:r>
            <a:endParaRPr lang="en-US" altLang="en-US" sz="4600" dirty="0">
              <a:solidFill>
                <a:schemeClr val="bg1"/>
              </a:solidFill>
              <a:ea typeface="Calibri"/>
            </a:endParaRPr>
          </a:p>
          <a:p>
            <a:pPr marL="457200" lvl="0" indent="-457200" fontAlgn="base">
              <a:lnSpc>
                <a:spcPct val="120000"/>
              </a:lnSpc>
              <a:spcBef>
                <a:spcPct val="0"/>
              </a:spcBef>
              <a:buClr>
                <a:schemeClr val="dk1"/>
              </a:buClr>
              <a:buFont typeface="Arial"/>
              <a:buAutoNum type="arabicPeriod"/>
            </a:pPr>
            <a:r>
              <a:rPr lang="en-US" altLang="en-US" sz="4600" b="1" dirty="0">
                <a:solidFill>
                  <a:srgbClr val="0070C0"/>
                </a:solidFill>
                <a:ea typeface="Calibri"/>
              </a:rPr>
              <a:t>What kind of weapon did the attacker have? </a:t>
            </a:r>
            <a:r>
              <a:rPr lang="en-US" altLang="en-US" sz="4600" b="1" dirty="0">
                <a:solidFill>
                  <a:srgbClr val="FF0000"/>
                </a:solidFill>
                <a:ea typeface="Calibri"/>
              </a:rPr>
              <a:t>SI</a:t>
            </a:r>
            <a:endParaRPr lang="en-US" altLang="en-US" sz="4600" b="1" dirty="0">
              <a:solidFill>
                <a:srgbClr val="0070C0"/>
              </a:solidFill>
              <a:ea typeface="Calibri"/>
            </a:endParaRPr>
          </a:p>
          <a:p>
            <a:pPr marL="457200" indent="-457200" fontAlgn="base">
              <a:lnSpc>
                <a:spcPct val="120000"/>
              </a:lnSpc>
              <a:spcBef>
                <a:spcPct val="0"/>
              </a:spcBef>
              <a:buClr>
                <a:schemeClr val="dk1"/>
              </a:buClr>
              <a:buFont typeface="Arial"/>
              <a:buAutoNum type="arabicPeriod"/>
            </a:pPr>
            <a:r>
              <a:rPr lang="en-US" altLang="en-US" sz="4500" dirty="0">
                <a:solidFill>
                  <a:schemeClr val="bg1"/>
                </a:solidFill>
                <a:ea typeface="Calibri"/>
              </a:rPr>
              <a:t>Imagine yourself back just before the incident took place. What did you see/feel/hear? </a:t>
            </a:r>
            <a:r>
              <a:rPr lang="en-US" altLang="en-US" sz="4400" b="1" dirty="0">
                <a:solidFill>
                  <a:srgbClr val="FF0000"/>
                </a:solidFill>
                <a:ea typeface="Calibri"/>
              </a:rPr>
              <a:t>CI – context reinstatement</a:t>
            </a:r>
            <a:endParaRPr lang="en-US" altLang="en-US" sz="4500" dirty="0">
              <a:solidFill>
                <a:schemeClr val="bg1"/>
              </a:solidFill>
              <a:ea typeface="Calibri"/>
            </a:endParaRPr>
          </a:p>
          <a:p>
            <a:pPr marL="457200" lvl="0" indent="-457200" fontAlgn="base">
              <a:lnSpc>
                <a:spcPct val="120000"/>
              </a:lnSpc>
              <a:spcBef>
                <a:spcPct val="0"/>
              </a:spcBef>
              <a:buClr>
                <a:schemeClr val="dk1"/>
              </a:buClr>
              <a:buFont typeface="Arial"/>
              <a:buAutoNum type="arabicPeriod"/>
            </a:pPr>
            <a:r>
              <a:rPr lang="en-US" altLang="en-US" sz="4600" b="1" dirty="0">
                <a:solidFill>
                  <a:srgbClr val="0070C0"/>
                </a:solidFill>
                <a:ea typeface="Calibri"/>
              </a:rPr>
              <a:t>Did you see the suspect running away from the scene? </a:t>
            </a:r>
            <a:r>
              <a:rPr lang="en-US" altLang="en-US" sz="4600" b="1" dirty="0">
                <a:solidFill>
                  <a:srgbClr val="FF0000"/>
                </a:solidFill>
                <a:ea typeface="Calibri"/>
              </a:rPr>
              <a:t>SI</a:t>
            </a:r>
            <a:endParaRPr lang="en-US" altLang="en-US" sz="4600" b="1" dirty="0">
              <a:solidFill>
                <a:srgbClr val="0070C0"/>
              </a:solidFill>
              <a:ea typeface="Calibri"/>
            </a:endParaRPr>
          </a:p>
          <a:p>
            <a:pPr marL="457200" lvl="0" indent="-457200" fontAlgn="base">
              <a:lnSpc>
                <a:spcPct val="120000"/>
              </a:lnSpc>
              <a:spcBef>
                <a:spcPct val="0"/>
              </a:spcBef>
              <a:buClr>
                <a:schemeClr val="dk1"/>
              </a:buClr>
              <a:buFont typeface="Arial"/>
              <a:buAutoNum type="arabicPeriod"/>
            </a:pPr>
            <a:r>
              <a:rPr lang="en-US" altLang="en-US" sz="4500" dirty="0">
                <a:solidFill>
                  <a:schemeClr val="bg1"/>
                </a:solidFill>
                <a:ea typeface="Calibri"/>
              </a:rPr>
              <a:t>What do you think the waiter saw/experienced during the incident? </a:t>
            </a:r>
            <a:r>
              <a:rPr lang="en-US" altLang="en-US" sz="4400" b="1" dirty="0">
                <a:solidFill>
                  <a:srgbClr val="FF0000"/>
                </a:solidFill>
                <a:ea typeface="Calibri"/>
              </a:rPr>
              <a:t>CI – changing perspective</a:t>
            </a:r>
            <a:endParaRPr lang="en-US" altLang="en-US" sz="4500" dirty="0">
              <a:solidFill>
                <a:schemeClr val="bg1"/>
              </a:solidFill>
              <a:ea typeface="Calibri"/>
            </a:endParaRPr>
          </a:p>
          <a:p>
            <a:pPr marL="457200" lvl="0" indent="-457200" fontAlgn="base">
              <a:lnSpc>
                <a:spcPct val="120000"/>
              </a:lnSpc>
              <a:spcBef>
                <a:spcPct val="0"/>
              </a:spcBef>
              <a:buClr>
                <a:schemeClr val="dk1"/>
              </a:buClr>
              <a:buFont typeface="Arial"/>
              <a:buAutoNum type="arabicPeriod"/>
            </a:pPr>
            <a:r>
              <a:rPr lang="en-US" altLang="en-US" sz="4600" b="1" dirty="0">
                <a:solidFill>
                  <a:srgbClr val="0070C0"/>
                </a:solidFill>
                <a:ea typeface="Calibri"/>
              </a:rPr>
              <a:t>Tell me everything that happened, no matter how silly or small it seems to you. </a:t>
            </a:r>
            <a:r>
              <a:rPr lang="en-US" altLang="en-US" sz="4600" b="1" dirty="0">
                <a:solidFill>
                  <a:srgbClr val="FF0000"/>
                </a:solidFill>
                <a:ea typeface="Calibri"/>
              </a:rPr>
              <a:t>CI - recall everything</a:t>
            </a:r>
            <a:endParaRPr lang="en-US" altLang="en-US" sz="4600" b="1" dirty="0">
              <a:solidFill>
                <a:srgbClr val="0070C0"/>
              </a:solidFill>
              <a:ea typeface="Calibri"/>
            </a:endParaRPr>
          </a:p>
          <a:p>
            <a:pPr marL="457200" indent="-457200" fontAlgn="base">
              <a:lnSpc>
                <a:spcPct val="120000"/>
              </a:lnSpc>
              <a:spcBef>
                <a:spcPct val="0"/>
              </a:spcBef>
              <a:buClr>
                <a:schemeClr val="dk1"/>
              </a:buClr>
              <a:buFont typeface="Arial"/>
              <a:buAutoNum type="arabicPeriod"/>
            </a:pPr>
            <a:r>
              <a:rPr lang="en-US" altLang="en-US" sz="4500" dirty="0">
                <a:solidFill>
                  <a:schemeClr val="bg1"/>
                </a:solidFill>
                <a:ea typeface="Calibri"/>
              </a:rPr>
              <a:t>What time did the incident take place? </a:t>
            </a:r>
            <a:r>
              <a:rPr lang="en-US" altLang="en-US" sz="4400" b="1" dirty="0">
                <a:solidFill>
                  <a:srgbClr val="FF0000"/>
                </a:solidFill>
                <a:ea typeface="Calibri"/>
              </a:rPr>
              <a:t>SI</a:t>
            </a:r>
            <a:endParaRPr lang="en-US" altLang="en-US" sz="4500" dirty="0">
              <a:solidFill>
                <a:schemeClr val="bg1"/>
              </a:solidFill>
              <a:ea typeface="Calibri"/>
            </a:endParaRPr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4929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Ethical interviewing purpose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>
                <a:solidFill>
                  <a:srgbClr val="0070C0"/>
                </a:solidFill>
              </a:rPr>
              <a:t>To ensure </a:t>
            </a:r>
            <a:r>
              <a:rPr lang="en-GB" b="1" dirty="0" smtClean="0">
                <a:solidFill>
                  <a:srgbClr val="0070C0"/>
                </a:solidFill>
              </a:rPr>
              <a:t>suspects </a:t>
            </a:r>
            <a:r>
              <a:rPr lang="en-GB" b="1" dirty="0">
                <a:solidFill>
                  <a:srgbClr val="0070C0"/>
                </a:solidFill>
              </a:rPr>
              <a:t>feel comfortable and are humanely treated by police interviewers (less aggression, open minded)</a:t>
            </a:r>
          </a:p>
          <a:p>
            <a:r>
              <a:rPr lang="en-GB" dirty="0"/>
              <a:t>To establish a good working relationship (rapport) between the interviewer and </a:t>
            </a:r>
            <a:r>
              <a:rPr lang="en-GB" dirty="0" smtClean="0"/>
              <a:t>suspect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1466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6F793-C9EF-BA3F-137B-203B2F8D8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Evaluation - Does it work?</a:t>
            </a:r>
            <a:endParaRPr lang="en-GB" dirty="0"/>
          </a:p>
        </p:txBody>
      </p:sp>
      <p:sp>
        <p:nvSpPr>
          <p:cNvPr id="103" name="Google Shape;103;p16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rmAutofit fontScale="92500" lnSpcReduction="20000"/>
          </a:bodyPr>
          <a:lstStyle/>
          <a:p>
            <a:pPr marL="342900" indent="-342900">
              <a:spcBef>
                <a:spcPts val="0"/>
              </a:spcBef>
              <a:buClr>
                <a:schemeClr val="dk1"/>
              </a:buClr>
              <a:buSzPts val="2700"/>
              <a:buFont typeface="Arial"/>
              <a:buChar char="•"/>
            </a:pPr>
            <a:r>
              <a:rPr lang="en-US" sz="2700" b="1" dirty="0" err="1">
                <a:solidFill>
                  <a:srgbClr val="0070C0"/>
                </a:solidFill>
                <a:ea typeface="Calibri"/>
                <a:sym typeface="Calibri"/>
              </a:rPr>
              <a:t>Kohnken</a:t>
            </a:r>
            <a:r>
              <a:rPr lang="en-US" sz="2700" b="1" dirty="0">
                <a:solidFill>
                  <a:srgbClr val="0070C0"/>
                </a:solidFill>
                <a:ea typeface="Calibri"/>
                <a:sym typeface="Calibri"/>
              </a:rPr>
              <a:t> et al (1999) – meta-analysis of 53 studies showed 34% increase in the amount of correct information recalled vs standard interview techniques</a:t>
            </a:r>
            <a:endParaRPr b="1" dirty="0">
              <a:solidFill>
                <a:srgbClr val="0070C0"/>
              </a:solidFill>
            </a:endParaRPr>
          </a:p>
          <a:p>
            <a:pPr marL="342900" indent="-342900">
              <a:spcBef>
                <a:spcPts val="540"/>
              </a:spcBef>
              <a:buClr>
                <a:schemeClr val="dk1"/>
              </a:buClr>
              <a:buSzPts val="2700"/>
              <a:buFont typeface="Arial"/>
              <a:buChar char="•"/>
            </a:pPr>
            <a:r>
              <a:rPr lang="en-US" sz="2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Milne and Bull (2002)</a:t>
            </a:r>
            <a:endParaRPr dirty="0"/>
          </a:p>
          <a:p>
            <a:pPr marL="742950" lvl="1" indent="-285750">
              <a:spcBef>
                <a:spcPts val="480"/>
              </a:spcBef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Looked at each component separately</a:t>
            </a:r>
            <a:endParaRPr dirty="0"/>
          </a:p>
          <a:p>
            <a:pPr marL="742950" lvl="1" indent="-285750">
              <a:spcBef>
                <a:spcPts val="480"/>
              </a:spcBef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When participants used 1 technique – same recall as control group</a:t>
            </a:r>
            <a:endParaRPr dirty="0"/>
          </a:p>
          <a:p>
            <a:pPr marL="742950" lvl="1" indent="-285750">
              <a:spcBef>
                <a:spcPts val="480"/>
              </a:spcBef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When participants used report everything and mental reinstatement – significantly higher recall than all other conditions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56116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>
          <a:extLst>
            <a:ext uri="{FF2B5EF4-FFF2-40B4-BE49-F238E27FC236}">
              <a16:creationId xmlns:a16="http://schemas.microsoft.com/office/drawing/2014/main" id="{09731780-0FB1-2AC2-B47B-032EFB77F2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35EC9-3F6D-8DD5-DF70-CEAEC720A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Evaluation – Is it practical?</a:t>
            </a:r>
            <a:endParaRPr lang="en-GB" dirty="0"/>
          </a:p>
        </p:txBody>
      </p:sp>
      <p:sp>
        <p:nvSpPr>
          <p:cNvPr id="103" name="Google Shape;103;p16">
            <a:extLst>
              <a:ext uri="{FF2B5EF4-FFF2-40B4-BE49-F238E27FC236}">
                <a16:creationId xmlns:a16="http://schemas.microsoft.com/office/drawing/2014/main" id="{F86CFBBC-5C0C-6966-5295-CF8ACB658E4E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/>
          <a:p>
            <a:pPr marL="342900" indent="-342900">
              <a:spcBef>
                <a:spcPts val="0"/>
              </a:spcBef>
              <a:buClr>
                <a:schemeClr val="dk1"/>
              </a:buClr>
              <a:buSzPts val="2700"/>
              <a:buFont typeface="Arial"/>
              <a:buChar char="•"/>
            </a:pPr>
            <a:r>
              <a:rPr lang="en-US" sz="2700" b="1" dirty="0">
                <a:solidFill>
                  <a:srgbClr val="0070C0"/>
                </a:solidFill>
                <a:ea typeface="Calibri"/>
                <a:sym typeface="Calibri"/>
              </a:rPr>
              <a:t>Take a lot more time to do than standard interview</a:t>
            </a:r>
            <a:endParaRPr b="1" dirty="0">
              <a:solidFill>
                <a:srgbClr val="0070C0"/>
              </a:solidFill>
            </a:endParaRPr>
          </a:p>
          <a:p>
            <a:pPr marL="342900" indent="-342900">
              <a:spcBef>
                <a:spcPts val="540"/>
              </a:spcBef>
              <a:buClr>
                <a:schemeClr val="dk1"/>
              </a:buClr>
              <a:buSzPts val="2700"/>
              <a:buFont typeface="Arial"/>
              <a:buChar char="•"/>
            </a:pPr>
            <a:r>
              <a:rPr lang="en-US" sz="2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Needs specialist training</a:t>
            </a:r>
          </a:p>
          <a:p>
            <a:pPr marL="342900" indent="-342900">
              <a:spcBef>
                <a:spcPts val="540"/>
              </a:spcBef>
              <a:buClr>
                <a:schemeClr val="dk1"/>
              </a:buClr>
              <a:buSzPts val="2700"/>
              <a:buFont typeface="Arial"/>
              <a:buChar char="•"/>
            </a:pPr>
            <a:r>
              <a:rPr lang="en-US" sz="2700" b="1" dirty="0">
                <a:solidFill>
                  <a:srgbClr val="0070C0"/>
                </a:solidFill>
                <a:ea typeface="Calibri"/>
              </a:rPr>
              <a:t>Studies use different versions of the CI –can’t easily compare them</a:t>
            </a:r>
          </a:p>
          <a:p>
            <a:pPr marL="342900" indent="-342900">
              <a:spcBef>
                <a:spcPts val="540"/>
              </a:spcBef>
              <a:buClr>
                <a:schemeClr val="dk1"/>
              </a:buClr>
              <a:buSzPts val="2700"/>
              <a:buFont typeface="Arial"/>
              <a:buChar char="•"/>
            </a:pPr>
            <a:r>
              <a:rPr lang="en-US" sz="2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CI might create more inaccurate </a:t>
            </a:r>
            <a:r>
              <a:rPr lang="en-US" sz="27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material: </a:t>
            </a:r>
            <a:r>
              <a:rPr lang="en-US" sz="2700" dirty="0" err="1">
                <a:solidFill>
                  <a:schemeClr val="dk1"/>
                </a:solidFill>
                <a:ea typeface="Calibri"/>
              </a:rPr>
              <a:t>Kohnken</a:t>
            </a:r>
            <a:r>
              <a:rPr lang="en-US" sz="2700" dirty="0">
                <a:solidFill>
                  <a:schemeClr val="dk1"/>
                </a:solidFill>
                <a:ea typeface="Calibri"/>
              </a:rPr>
              <a:t> et al. (1990) – </a:t>
            </a:r>
            <a:r>
              <a:rPr lang="en-US" sz="2700" b="1" i="1" dirty="0">
                <a:solidFill>
                  <a:schemeClr val="dk1"/>
                </a:solidFill>
                <a:ea typeface="Calibri"/>
              </a:rPr>
              <a:t>both</a:t>
            </a:r>
            <a:r>
              <a:rPr lang="en-US" sz="2700" dirty="0">
                <a:solidFill>
                  <a:schemeClr val="dk1"/>
                </a:solidFill>
                <a:ea typeface="Calibri"/>
              </a:rPr>
              <a:t> </a:t>
            </a:r>
            <a:r>
              <a:rPr lang="en-US" sz="2700" dirty="0" smtClean="0">
                <a:solidFill>
                  <a:schemeClr val="dk1"/>
                </a:solidFill>
                <a:ea typeface="Calibri"/>
              </a:rPr>
              <a:t>amount of accurate </a:t>
            </a:r>
            <a:r>
              <a:rPr lang="en-US" sz="2700" dirty="0">
                <a:solidFill>
                  <a:schemeClr val="dk1"/>
                </a:solidFill>
                <a:ea typeface="Calibri"/>
              </a:rPr>
              <a:t>(81%) and inaccurate information (61%) </a:t>
            </a:r>
            <a:r>
              <a:rPr lang="en-US" sz="2700" dirty="0" smtClean="0">
                <a:solidFill>
                  <a:schemeClr val="dk1"/>
                </a:solidFill>
                <a:ea typeface="Calibri"/>
              </a:rPr>
              <a:t>increased</a:t>
            </a:r>
            <a:endParaRPr lang="en-US" sz="2700" dirty="0">
              <a:solidFill>
                <a:schemeClr val="dk1"/>
              </a:solidFill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31253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Cognitive Interview Notes</a:t>
            </a:r>
            <a:r>
              <a:rPr lang="en-GB" dirty="0"/>
              <a:t> </a:t>
            </a:r>
            <a:r>
              <a:rPr lang="en-GB" dirty="0" smtClean="0"/>
              <a:t>(p 63-64)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Description</a:t>
            </a:r>
            <a:endParaRPr lang="en-GB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sz="2800" b="1" dirty="0" smtClean="0">
                <a:solidFill>
                  <a:srgbClr val="0070C0"/>
                </a:solidFill>
              </a:rPr>
              <a:t>Clear explanation for each CI stage, what it involves and why (psychologically)</a:t>
            </a:r>
          </a:p>
          <a:p>
            <a:r>
              <a:rPr lang="en-GB" sz="2800" dirty="0" smtClean="0"/>
              <a:t>Brief description of enhanced CI</a:t>
            </a:r>
            <a:endParaRPr lang="en-GB" sz="28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sz="3200" dirty="0" smtClean="0"/>
              <a:t>Evaluation</a:t>
            </a:r>
            <a:endParaRPr lang="en-GB" sz="32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quarter" idx="4"/>
            <p:extLst/>
          </p:nvPr>
        </p:nvGraphicFramePr>
        <p:xfrm>
          <a:off x="6172198" y="2505073"/>
          <a:ext cx="5915968" cy="3117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7984">
                  <a:extLst>
                    <a:ext uri="{9D8B030D-6E8A-4147-A177-3AD203B41FA5}">
                      <a16:colId xmlns:a16="http://schemas.microsoft.com/office/drawing/2014/main" val="3181483376"/>
                    </a:ext>
                  </a:extLst>
                </a:gridCol>
                <a:gridCol w="2957984">
                  <a:extLst>
                    <a:ext uri="{9D8B030D-6E8A-4147-A177-3AD203B41FA5}">
                      <a16:colId xmlns:a16="http://schemas.microsoft.com/office/drawing/2014/main" val="997370561"/>
                    </a:ext>
                  </a:extLst>
                </a:gridCol>
              </a:tblGrid>
              <a:tr h="480365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Strengths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Weaknesses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4267567"/>
                  </a:ext>
                </a:extLst>
              </a:tr>
              <a:tr h="480365">
                <a:tc>
                  <a:txBody>
                    <a:bodyPr/>
                    <a:lstStyle/>
                    <a:p>
                      <a:endParaRPr lang="en-GB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b="1" dirty="0" smtClean="0">
                          <a:solidFill>
                            <a:srgbClr val="0070C0"/>
                          </a:solidFill>
                        </a:rPr>
                        <a:t>Time consuming</a:t>
                      </a:r>
                      <a:endParaRPr lang="en-GB" sz="28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7296801"/>
                  </a:ext>
                </a:extLst>
              </a:tr>
              <a:tr h="517609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Milne</a:t>
                      </a:r>
                      <a:r>
                        <a:rPr lang="en-GB" sz="2800" baseline="0" dirty="0" smtClean="0"/>
                        <a:t> + Bull (2002)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err="1" smtClean="0"/>
                        <a:t>eXtra</a:t>
                      </a:r>
                      <a:r>
                        <a:rPr lang="en-GB" sz="2800" dirty="0" smtClean="0"/>
                        <a:t>: Variations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0068413"/>
                  </a:ext>
                </a:extLst>
              </a:tr>
              <a:tr h="1563278">
                <a:tc>
                  <a:txBody>
                    <a:bodyPr/>
                    <a:lstStyle/>
                    <a:p>
                      <a:r>
                        <a:rPr lang="en-GB" sz="2800" b="1" dirty="0" err="1" smtClean="0">
                          <a:solidFill>
                            <a:srgbClr val="0070C0"/>
                          </a:solidFill>
                        </a:rPr>
                        <a:t>Köhnken</a:t>
                      </a:r>
                      <a:r>
                        <a:rPr lang="en-GB" sz="2800" b="1" dirty="0" smtClean="0">
                          <a:solidFill>
                            <a:srgbClr val="0070C0"/>
                          </a:solidFill>
                        </a:rPr>
                        <a:t> et al. (1999) </a:t>
                      </a:r>
                    </a:p>
                    <a:p>
                      <a:r>
                        <a:rPr lang="en-GB" sz="2800" b="1" dirty="0" smtClean="0">
                          <a:solidFill>
                            <a:srgbClr val="0070C0"/>
                          </a:solidFill>
                        </a:rPr>
                        <a:t>Meta-analysis</a:t>
                      </a:r>
                      <a:endParaRPr lang="en-GB" sz="28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b="1" dirty="0" err="1" smtClean="0">
                          <a:solidFill>
                            <a:srgbClr val="0070C0"/>
                          </a:solidFill>
                        </a:rPr>
                        <a:t>Köhnken</a:t>
                      </a:r>
                      <a:r>
                        <a:rPr lang="en-GB" sz="2800" b="1" dirty="0" smtClean="0">
                          <a:solidFill>
                            <a:srgbClr val="0070C0"/>
                          </a:solidFill>
                        </a:rPr>
                        <a:t> CI</a:t>
                      </a:r>
                      <a:r>
                        <a:rPr lang="en-GB" sz="2800" b="1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GB" sz="2800" b="1" baseline="0" dirty="0" smtClean="0">
                          <a:solidFill>
                            <a:srgbClr val="0070C0"/>
                          </a:solidFill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GB" sz="2800" b="1" dirty="0" smtClean="0">
                          <a:solidFill>
                            <a:srgbClr val="0070C0"/>
                          </a:solidFill>
                        </a:rPr>
                        <a:t> more incorrect information</a:t>
                      </a:r>
                      <a:endParaRPr lang="en-GB" sz="28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16715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8541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CI Quiz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rgbClr val="0070C0"/>
                </a:solidFill>
              </a:rPr>
              <a:t>Who developed the CI?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 are the 4 stages</a:t>
            </a:r>
            <a:r>
              <a:rPr lang="en-US" dirty="0"/>
              <a:t>?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rgbClr val="0070C0"/>
                </a:solidFill>
              </a:rPr>
              <a:t>Which stage depends on cue-dependent memory?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State two practical problems with the CI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rgbClr val="0070C0"/>
                </a:solidFill>
              </a:rPr>
              <a:t>What support is there for the CI from </a:t>
            </a:r>
            <a:r>
              <a:rPr lang="EN-US" b="1" dirty="0" err="1">
                <a:solidFill>
                  <a:srgbClr val="0070C0"/>
                </a:solidFill>
              </a:rPr>
              <a:t>Geiselman</a:t>
            </a:r>
            <a:r>
              <a:rPr lang="EN-US" b="1" dirty="0">
                <a:solidFill>
                  <a:srgbClr val="0070C0"/>
                </a:solidFill>
              </a:rPr>
              <a:t> et al. (1985)?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 is the purpose of the CI?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rgbClr val="0070C0"/>
                </a:solidFill>
              </a:rPr>
              <a:t>What are the two cognitive ideas the CI is based on?</a:t>
            </a:r>
          </a:p>
        </p:txBody>
      </p:sp>
    </p:spTree>
    <p:extLst>
      <p:ext uri="{BB962C8B-B14F-4D97-AF65-F5344CB8AC3E}">
        <p14:creationId xmlns:p14="http://schemas.microsoft.com/office/powerpoint/2010/main" val="3717010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r>
              <a:rPr lang="EN-US" dirty="0"/>
              <a:t>CI Quiz</a:t>
            </a:r>
            <a:r>
              <a:rPr lang="en-US" dirty="0"/>
              <a:t> – Answers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/>
              <a:t>Who developed the CI? </a:t>
            </a:r>
            <a:r>
              <a:rPr lang="EN-US" sz="2800" dirty="0">
                <a:solidFill>
                  <a:srgbClr val="FF0000"/>
                </a:solidFill>
              </a:rPr>
              <a:t>Fisher and </a:t>
            </a:r>
            <a:r>
              <a:rPr lang="EN-US" sz="2800" dirty="0" err="1">
                <a:solidFill>
                  <a:srgbClr val="FF0000"/>
                </a:solidFill>
              </a:rPr>
              <a:t>Geiselman</a:t>
            </a:r>
            <a:endParaRPr lang="EN-US" sz="2800" dirty="0"/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What are the 4 stages</a:t>
            </a:r>
            <a:r>
              <a:rPr lang="en-US" sz="2800" dirty="0"/>
              <a:t>?</a:t>
            </a:r>
            <a:r>
              <a:rPr lang="EN-US" sz="2800" dirty="0"/>
              <a:t> </a:t>
            </a:r>
            <a:r>
              <a:rPr lang="EN-US" sz="2800" dirty="0">
                <a:solidFill>
                  <a:srgbClr val="FF0000"/>
                </a:solidFill>
              </a:rPr>
              <a:t>Context reinstatement, recall everything, recall in different order, recall from different perspective</a:t>
            </a:r>
            <a:endParaRPr lang="EN-US" sz="2800" dirty="0"/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Which stage depends on cue-dependent memory? </a:t>
            </a:r>
            <a:r>
              <a:rPr lang="EN-US" sz="2800" dirty="0">
                <a:solidFill>
                  <a:srgbClr val="FF0000"/>
                </a:solidFill>
              </a:rPr>
              <a:t>Context reinstatement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State two practical problems with the CI </a:t>
            </a:r>
            <a:r>
              <a:rPr lang="EN-US" sz="2800" dirty="0">
                <a:solidFill>
                  <a:srgbClr val="FF0000"/>
                </a:solidFill>
              </a:rPr>
              <a:t>requires time to do (more than standard interview) and needs training to administer</a:t>
            </a:r>
            <a:endParaRPr lang="EN-US" sz="2800" dirty="0"/>
          </a:p>
          <a:p>
            <a:pPr marL="514350" indent="-514350">
              <a:buFont typeface="+mj-lt"/>
              <a:buAutoNum type="arabicPeriod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43030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7F0A02-905E-3C93-94A6-198DDD602F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26E21-CA64-62FE-8076-E1662F8FD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 Quiz</a:t>
            </a:r>
            <a:r>
              <a:rPr lang="en-US" dirty="0"/>
              <a:t> – Answers 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CA222D-ADCD-422A-7D10-F8C8F05F83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000" dirty="0"/>
              <a:t>What support is there for the CI from </a:t>
            </a:r>
            <a:r>
              <a:rPr lang="EN-US" sz="2000" dirty="0" err="1"/>
              <a:t>Geiselman</a:t>
            </a:r>
            <a:r>
              <a:rPr lang="EN-US" sz="2000" dirty="0"/>
              <a:t> et al. (1985)? </a:t>
            </a:r>
            <a:r>
              <a:rPr lang="EN-US" sz="2000" dirty="0">
                <a:solidFill>
                  <a:srgbClr val="FF0000"/>
                </a:solidFill>
              </a:rPr>
              <a:t>CI got significant more correct items than SI – and needed fewer questions to be asked (no difference in errors though)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solidFill>
                  <a:srgbClr val="000000"/>
                </a:solidFill>
              </a:rPr>
              <a:t>What is the purpose of the CI? </a:t>
            </a:r>
            <a:r>
              <a:rPr lang="EN-US" sz="2000" dirty="0">
                <a:solidFill>
                  <a:srgbClr val="FF0000"/>
                </a:solidFill>
              </a:rPr>
              <a:t>To develop an interview technique that is more valid, reliable (accurate) and ethical than the standard interview used by the police</a:t>
            </a:r>
            <a:endParaRPr lang="EN-US" sz="2000" dirty="0">
              <a:solidFill>
                <a:srgbClr val="00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What are the two cognitive ideas the CI is based on? </a:t>
            </a:r>
            <a:r>
              <a:rPr lang="EN-US" sz="2000" dirty="0">
                <a:solidFill>
                  <a:srgbClr val="FF0000"/>
                </a:solidFill>
              </a:rPr>
              <a:t>1) Memories of events are linked to associations – and cue-dependent 2) Retrieving a memory works better if we can reinstate the original context of that memory </a:t>
            </a:r>
          </a:p>
          <a:p>
            <a:pPr marL="514350" indent="-514350">
              <a:buFont typeface="+mj-lt"/>
              <a:buAutoNum type="arabicPeriod"/>
            </a:pPr>
            <a:endParaRPr lang="EN-US" sz="2000" dirty="0"/>
          </a:p>
          <a:p>
            <a:pPr marL="514350" indent="-514350">
              <a:buFont typeface="+mj-lt"/>
              <a:buAutoNum type="arabicPeriod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44552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E2CD4-CB6D-BC6D-D23B-0C7D6B052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 a few other points...</a:t>
            </a:r>
            <a:endParaRPr lang="en-GB" dirty="0"/>
          </a:p>
        </p:txBody>
      </p:sp>
      <p:sp>
        <p:nvSpPr>
          <p:cNvPr id="147" name="Google Shape;147;p17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/>
          <a:p>
            <a:pPr marL="342900" indent="-342900">
              <a:spcBef>
                <a:spcPts val="0"/>
              </a:spcBef>
              <a:buClr>
                <a:schemeClr val="dk1"/>
              </a:buClr>
              <a:buSzPts val="3200"/>
              <a:buNone/>
            </a:pPr>
            <a:r>
              <a:rPr lang="en-GB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Fisher et al. (1987) added a few extra features: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8" name="Google Shape;148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63552" y="2420889"/>
            <a:ext cx="3816424" cy="8030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p17"/>
          <p:cNvPicPr preferRelativeResize="0"/>
          <p:nvPr/>
        </p:nvPicPr>
        <p:blipFill rotWithShape="1">
          <a:blip r:embed="rId4">
            <a:alphaModFix/>
          </a:blip>
          <a:srcRect r="28721" b="54008"/>
          <a:stretch/>
        </p:blipFill>
        <p:spPr>
          <a:xfrm>
            <a:off x="1414064" y="3669090"/>
            <a:ext cx="1736501" cy="7958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p1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105328" y="2596918"/>
            <a:ext cx="4525330" cy="10801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Google Shape;151;p1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014933" y="4464946"/>
            <a:ext cx="4724400" cy="11811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46071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 of ethical interviews: </a:t>
            </a:r>
            <a:r>
              <a:rPr lang="en-GB" dirty="0" smtClean="0"/>
              <a:t>PEACE model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 smtClean="0">
                <a:solidFill>
                  <a:srgbClr val="0070C0"/>
                </a:solidFill>
              </a:rPr>
              <a:t>Preparation and planning – aims of the interview</a:t>
            </a:r>
            <a:endParaRPr lang="en-GB" b="1" dirty="0" smtClean="0">
              <a:solidFill>
                <a:srgbClr val="0070C0"/>
              </a:solidFill>
            </a:endParaRPr>
          </a:p>
          <a:p>
            <a:r>
              <a:rPr lang="en-GB" dirty="0" smtClean="0"/>
              <a:t>Engage and explain – active listening/rapport</a:t>
            </a:r>
          </a:p>
          <a:p>
            <a:r>
              <a:rPr lang="en-GB" b="1" dirty="0" smtClean="0">
                <a:solidFill>
                  <a:srgbClr val="0070C0"/>
                </a:solidFill>
              </a:rPr>
              <a:t>Account – open ended questions</a:t>
            </a:r>
            <a:endParaRPr lang="en-GB" b="1" dirty="0">
              <a:solidFill>
                <a:srgbClr val="0070C0"/>
              </a:solidFill>
            </a:endParaRPr>
          </a:p>
          <a:p>
            <a:r>
              <a:rPr lang="en-GB" dirty="0" smtClean="0"/>
              <a:t>Closure – suspect gets chance to ask any questions</a:t>
            </a:r>
          </a:p>
          <a:p>
            <a:r>
              <a:rPr lang="en-GB" b="1" dirty="0" smtClean="0">
                <a:solidFill>
                  <a:srgbClr val="0070C0"/>
                </a:solidFill>
              </a:rPr>
              <a:t>Evaluate – how did the interviewer do?</a:t>
            </a:r>
            <a:endParaRPr lang="en-GB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5002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Evaluation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1168054"/>
              </p:ext>
            </p:extLst>
          </p:nvPr>
        </p:nvGraphicFramePr>
        <p:xfrm>
          <a:off x="486382" y="1536970"/>
          <a:ext cx="11381362" cy="43969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90681">
                  <a:extLst>
                    <a:ext uri="{9D8B030D-6E8A-4147-A177-3AD203B41FA5}">
                      <a16:colId xmlns:a16="http://schemas.microsoft.com/office/drawing/2014/main" val="359062673"/>
                    </a:ext>
                  </a:extLst>
                </a:gridCol>
                <a:gridCol w="5690681">
                  <a:extLst>
                    <a:ext uri="{9D8B030D-6E8A-4147-A177-3AD203B41FA5}">
                      <a16:colId xmlns:a16="http://schemas.microsoft.com/office/drawing/2014/main" val="3744928947"/>
                    </a:ext>
                  </a:extLst>
                </a:gridCol>
              </a:tblGrid>
              <a:tr h="499648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Strengths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Weaknesses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1753882"/>
                  </a:ext>
                </a:extLst>
              </a:tr>
              <a:tr h="1299085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70%</a:t>
                      </a:r>
                      <a:r>
                        <a:rPr lang="en-GB" sz="2400" baseline="0" dirty="0" smtClean="0"/>
                        <a:t> of police officers trained in ethical interviewing – seen as useful in real world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Empathy (understanding of others) not always seen in interviews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3888856"/>
                  </a:ext>
                </a:extLst>
              </a:tr>
              <a:tr h="1698802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Walsh</a:t>
                      </a:r>
                      <a:r>
                        <a:rPr lang="en-GB" sz="2400" baseline="0" dirty="0" smtClean="0"/>
                        <a:t> and Milne (2008) – ethical interview led to more information from suspects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Milne (2010) – training only made interviews</a:t>
                      </a:r>
                      <a:r>
                        <a:rPr lang="en-GB" sz="2400" baseline="0" dirty="0" smtClean="0"/>
                        <a:t> longer not better – so training may not be effective in PEACE</a:t>
                      </a:r>
                      <a:endParaRPr lang="en-GB" sz="2400" dirty="0" smtClean="0"/>
                    </a:p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801712"/>
                  </a:ext>
                </a:extLst>
              </a:tr>
              <a:tr h="899366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Fewer false</a:t>
                      </a:r>
                      <a:r>
                        <a:rPr lang="en-GB" sz="2400" baseline="0" dirty="0" smtClean="0"/>
                        <a:t> confessions </a:t>
                      </a:r>
                      <a:r>
                        <a:rPr lang="en-GB" sz="2400" baseline="0" dirty="0" smtClean="0">
                          <a:sym typeface="Wingdings" panose="05000000000000000000" pitchFamily="2" charset="2"/>
                        </a:rPr>
                        <a:t> more just outcomes and less waste of money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Take</a:t>
                      </a:r>
                      <a:r>
                        <a:rPr lang="en-GB" sz="2400" baseline="0" dirty="0" smtClean="0"/>
                        <a:t> a very long time to plan and run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482725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573931" y="2042809"/>
            <a:ext cx="5573950" cy="11284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220837" y="2042809"/>
            <a:ext cx="5573950" cy="11284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603113" y="3382623"/>
            <a:ext cx="5573950" cy="11284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255694" y="3382623"/>
            <a:ext cx="5573950" cy="11284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522050" y="5016869"/>
            <a:ext cx="5573950" cy="8339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6220837" y="5012347"/>
            <a:ext cx="5573950" cy="8339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1832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Evaluation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1168054"/>
              </p:ext>
            </p:extLst>
          </p:nvPr>
        </p:nvGraphicFramePr>
        <p:xfrm>
          <a:off x="486382" y="1536970"/>
          <a:ext cx="11381362" cy="43969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90681">
                  <a:extLst>
                    <a:ext uri="{9D8B030D-6E8A-4147-A177-3AD203B41FA5}">
                      <a16:colId xmlns:a16="http://schemas.microsoft.com/office/drawing/2014/main" val="359062673"/>
                    </a:ext>
                  </a:extLst>
                </a:gridCol>
                <a:gridCol w="5690681">
                  <a:extLst>
                    <a:ext uri="{9D8B030D-6E8A-4147-A177-3AD203B41FA5}">
                      <a16:colId xmlns:a16="http://schemas.microsoft.com/office/drawing/2014/main" val="3744928947"/>
                    </a:ext>
                  </a:extLst>
                </a:gridCol>
              </a:tblGrid>
              <a:tr h="499648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Strengths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Weaknesses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1753882"/>
                  </a:ext>
                </a:extLst>
              </a:tr>
              <a:tr h="1299085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70%</a:t>
                      </a:r>
                      <a:r>
                        <a:rPr lang="en-GB" sz="2400" baseline="0" dirty="0" smtClean="0"/>
                        <a:t> of police officers trained in ethical interviewing – seen as useful in real world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Empathy (understanding of others) not always seen in interviews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3888856"/>
                  </a:ext>
                </a:extLst>
              </a:tr>
              <a:tr h="1698802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Walsh</a:t>
                      </a:r>
                      <a:r>
                        <a:rPr lang="en-GB" sz="2400" baseline="0" dirty="0" smtClean="0"/>
                        <a:t> and Milne (2008) – ethical interview led to more information from suspects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Milne (2010) – training only made interviews</a:t>
                      </a:r>
                      <a:r>
                        <a:rPr lang="en-GB" sz="2400" baseline="0" dirty="0" smtClean="0"/>
                        <a:t> longer not better – so training may not be effective in PEACE</a:t>
                      </a:r>
                      <a:endParaRPr lang="en-GB" sz="2400" dirty="0" smtClean="0"/>
                    </a:p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801712"/>
                  </a:ext>
                </a:extLst>
              </a:tr>
              <a:tr h="899366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Fewer false</a:t>
                      </a:r>
                      <a:r>
                        <a:rPr lang="en-GB" sz="2400" baseline="0" dirty="0" smtClean="0"/>
                        <a:t> confessions </a:t>
                      </a:r>
                      <a:r>
                        <a:rPr lang="en-GB" sz="2400" baseline="0" dirty="0" smtClean="0">
                          <a:sym typeface="Wingdings" panose="05000000000000000000" pitchFamily="2" charset="2"/>
                        </a:rPr>
                        <a:t> more just outcomes and less waste of money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Take</a:t>
                      </a:r>
                      <a:r>
                        <a:rPr lang="en-GB" sz="2400" baseline="0" dirty="0" smtClean="0"/>
                        <a:t> a very long time to plan and run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4827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502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LO TBAT outline and evaluate the Cognitive Interview </a:t>
            </a:r>
            <a:br>
              <a:rPr lang="EN-US"/>
            </a:br>
            <a:r>
              <a:rPr lang="EN-US"/>
              <a:t>(Fisher and </a:t>
            </a:r>
            <a:r>
              <a:rPr lang="EN-US" err="1"/>
              <a:t>Geiselman</a:t>
            </a:r>
            <a:r>
              <a:rPr lang="EN-US"/>
              <a:t>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0FECD7-7042-0E02-FD7D-CFDE4F52F36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3221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Problems with EWT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b="1" dirty="0">
                <a:solidFill>
                  <a:srgbClr val="0070C0"/>
                </a:solidFill>
              </a:rPr>
              <a:t>EW might make up details</a:t>
            </a:r>
          </a:p>
          <a:p>
            <a:r>
              <a:rPr lang="en-GB" dirty="0"/>
              <a:t>EW might not tell the truth</a:t>
            </a:r>
          </a:p>
          <a:p>
            <a:r>
              <a:rPr lang="en-GB" b="1" dirty="0">
                <a:solidFill>
                  <a:srgbClr val="0070C0"/>
                </a:solidFill>
              </a:rPr>
              <a:t>EW might forget details</a:t>
            </a:r>
          </a:p>
          <a:p>
            <a:r>
              <a:rPr lang="en-GB" dirty="0"/>
              <a:t>Memory isn’t encoded exactly (previous experiences, schema)</a:t>
            </a:r>
          </a:p>
          <a:p>
            <a:r>
              <a:rPr lang="en-GB" b="1" dirty="0">
                <a:solidFill>
                  <a:srgbClr val="0070C0"/>
                </a:solidFill>
              </a:rPr>
              <a:t>Leading questions (interviewer)</a:t>
            </a:r>
          </a:p>
          <a:p>
            <a:r>
              <a:rPr lang="en-GB" dirty="0"/>
              <a:t>False convictions</a:t>
            </a:r>
          </a:p>
        </p:txBody>
      </p:sp>
    </p:spTree>
    <p:extLst>
      <p:ext uri="{BB962C8B-B14F-4D97-AF65-F5344CB8AC3E}">
        <p14:creationId xmlns:p14="http://schemas.microsoft.com/office/powerpoint/2010/main" val="2487192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4"/>
          <p:cNvSpPr txBox="1"/>
          <p:nvPr/>
        </p:nvSpPr>
        <p:spPr>
          <a:xfrm>
            <a:off x="4871864" y="1052737"/>
            <a:ext cx="2088232" cy="392113"/>
          </a:xfrm>
          <a:prstGeom prst="rect">
            <a:avLst/>
          </a:prstGeom>
          <a:gradFill>
            <a:gsLst>
              <a:gs pos="0">
                <a:srgbClr val="9FC3FF"/>
              </a:gs>
              <a:gs pos="35000">
                <a:srgbClr val="BDD5FF"/>
              </a:gs>
              <a:gs pos="100000">
                <a:srgbClr val="E4EEFF"/>
              </a:gs>
            </a:gsLst>
            <a:lin ang="16200000" scaled="0"/>
          </a:gradFill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Clr>
                <a:schemeClr val="dk1"/>
              </a:buClr>
              <a:buSzPts val="1800"/>
            </a:pPr>
            <a:r>
              <a:rPr lang="en-GB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incident</a:t>
            </a:r>
            <a:endParaRPr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>
              <a:spcBef>
                <a:spcPts val="1000"/>
              </a:spcBef>
              <a:buClr>
                <a:schemeClr val="dk1"/>
              </a:buClr>
              <a:buSzPts val="1800"/>
            </a:pPr>
            <a:endParaRPr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4" name="Google Shape;94;p14" descr="tn00571_[1]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240016" y="1052736"/>
            <a:ext cx="720080" cy="432048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14"/>
          <p:cNvSpPr txBox="1"/>
          <p:nvPr/>
        </p:nvSpPr>
        <p:spPr>
          <a:xfrm>
            <a:off x="4799856" y="2564904"/>
            <a:ext cx="2232248" cy="432048"/>
          </a:xfrm>
          <a:prstGeom prst="rect">
            <a:avLst/>
          </a:prstGeom>
          <a:gradFill>
            <a:gsLst>
              <a:gs pos="0">
                <a:srgbClr val="9FC3FF"/>
              </a:gs>
              <a:gs pos="35000">
                <a:srgbClr val="BDD5FF"/>
              </a:gs>
              <a:gs pos="100000">
                <a:srgbClr val="E4EEFF"/>
              </a:gs>
            </a:gsLst>
            <a:lin ang="16200000" scaled="0"/>
          </a:gradFill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Clr>
                <a:schemeClr val="dk1"/>
              </a:buClr>
              <a:buSzPts val="1800"/>
            </a:pPr>
            <a:r>
              <a:rPr lang="en-GB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Encoded information</a:t>
            </a:r>
            <a:endParaRPr sz="32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14"/>
          <p:cNvSpPr txBox="1"/>
          <p:nvPr/>
        </p:nvSpPr>
        <p:spPr>
          <a:xfrm>
            <a:off x="1919536" y="1340768"/>
            <a:ext cx="2520280" cy="1152128"/>
          </a:xfrm>
          <a:prstGeom prst="rect">
            <a:avLst/>
          </a:prstGeom>
          <a:gradFill>
            <a:gsLst>
              <a:gs pos="0">
                <a:srgbClr val="DAFEA4"/>
              </a:gs>
              <a:gs pos="35000">
                <a:srgbClr val="E3FEBF"/>
              </a:gs>
              <a:gs pos="100000">
                <a:srgbClr val="F4FEE6"/>
              </a:gs>
            </a:gsLst>
            <a:lin ang="16200000" scaled="0"/>
          </a:gradFill>
          <a:ln w="9525" cap="flat" cmpd="sng">
            <a:solidFill>
              <a:srgbClr val="97B853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Clr>
                <a:schemeClr val="dk1"/>
              </a:buClr>
              <a:buSzPts val="1400"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Encoding challenges</a:t>
            </a:r>
            <a:endParaRPr/>
          </a:p>
          <a:p>
            <a:pPr>
              <a:spcBef>
                <a:spcPts val="1000"/>
              </a:spcBef>
              <a:buClr>
                <a:schemeClr val="dk1"/>
              </a:buClr>
              <a:buSzPts val="1400"/>
            </a:pPr>
            <a:r>
              <a:rPr lang="en-GB" sz="1400" b="1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Setting(lighting, distance...)</a:t>
            </a:r>
            <a:endParaRPr/>
          </a:p>
          <a:p>
            <a:pPr>
              <a:buClr>
                <a:schemeClr val="dk1"/>
              </a:buClr>
              <a:buSzPts val="1400"/>
            </a:pPr>
            <a:r>
              <a:rPr lang="en-GB" sz="1400" b="1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Distractions</a:t>
            </a:r>
            <a:endParaRPr/>
          </a:p>
          <a:p>
            <a:pPr>
              <a:buClr>
                <a:schemeClr val="dk1"/>
              </a:buClr>
              <a:buSzPts val="1400"/>
            </a:pPr>
            <a:r>
              <a:rPr lang="en-GB" sz="1400" b="1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Stress, guilt</a:t>
            </a:r>
            <a:endParaRPr/>
          </a:p>
          <a:p>
            <a:pPr>
              <a:buClr>
                <a:schemeClr val="dk1"/>
              </a:buClr>
              <a:buSzPts val="1800"/>
            </a:pPr>
            <a:endParaRPr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4"/>
          <p:cNvSpPr txBox="1"/>
          <p:nvPr/>
        </p:nvSpPr>
        <p:spPr>
          <a:xfrm>
            <a:off x="4871864" y="3429000"/>
            <a:ext cx="2088232" cy="350838"/>
          </a:xfrm>
          <a:prstGeom prst="rect">
            <a:avLst/>
          </a:prstGeom>
          <a:gradFill>
            <a:gsLst>
              <a:gs pos="0">
                <a:srgbClr val="9FC3FF"/>
              </a:gs>
              <a:gs pos="35000">
                <a:srgbClr val="BDD5FF"/>
              </a:gs>
              <a:gs pos="100000">
                <a:srgbClr val="E4EEFF"/>
              </a:gs>
            </a:gsLst>
            <a:lin ang="16200000" scaled="0"/>
          </a:gradFill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Clr>
                <a:schemeClr val="dk1"/>
              </a:buClr>
              <a:buSzPts val="1800"/>
            </a:pPr>
            <a:r>
              <a:rPr lang="en-GB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Stored information</a:t>
            </a: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14"/>
          <p:cNvSpPr txBox="1"/>
          <p:nvPr/>
        </p:nvSpPr>
        <p:spPr>
          <a:xfrm>
            <a:off x="1991544" y="4005064"/>
            <a:ext cx="2088232" cy="936104"/>
          </a:xfrm>
          <a:prstGeom prst="rect">
            <a:avLst/>
          </a:prstGeom>
          <a:gradFill>
            <a:gsLst>
              <a:gs pos="0">
                <a:srgbClr val="DAFEA4"/>
              </a:gs>
              <a:gs pos="35000">
                <a:srgbClr val="E3FEBF"/>
              </a:gs>
              <a:gs pos="100000">
                <a:srgbClr val="F4FEE6"/>
              </a:gs>
            </a:gsLst>
            <a:lin ang="16200000" scaled="0"/>
          </a:gradFill>
          <a:ln w="9525" cap="flat" cmpd="sng">
            <a:solidFill>
              <a:srgbClr val="97B853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Clr>
                <a:schemeClr val="dk1"/>
              </a:buClr>
              <a:buSzPts val="1600"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Retrieval challenges</a:t>
            </a:r>
            <a:endParaRPr/>
          </a:p>
          <a:p>
            <a:pPr>
              <a:spcBef>
                <a:spcPts val="1000"/>
              </a:spcBef>
              <a:buClr>
                <a:schemeClr val="dk1"/>
              </a:buClr>
              <a:buSzPts val="1600"/>
            </a:pPr>
            <a:r>
              <a:rPr lang="en-GB" sz="1600" b="1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Schemas</a:t>
            </a:r>
            <a:endParaRPr/>
          </a:p>
          <a:p>
            <a:pPr>
              <a:buClr>
                <a:schemeClr val="dk1"/>
              </a:buClr>
              <a:buSzPts val="1600"/>
            </a:pPr>
            <a:r>
              <a:rPr lang="en-GB" sz="1600" b="1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Emotional factors</a:t>
            </a:r>
            <a:endParaRPr sz="2800" b="1" i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7824193" y="3789040"/>
            <a:ext cx="2143125" cy="1352550"/>
          </a:xfrm>
          <a:prstGeom prst="rect">
            <a:avLst/>
          </a:prstGeom>
          <a:gradFill>
            <a:gsLst>
              <a:gs pos="0">
                <a:srgbClr val="DAFEA4"/>
              </a:gs>
              <a:gs pos="35000">
                <a:srgbClr val="E3FEBF"/>
              </a:gs>
              <a:gs pos="100000">
                <a:srgbClr val="F4FEE6"/>
              </a:gs>
            </a:gsLst>
            <a:lin ang="16200000" scaled="0"/>
          </a:gradFill>
          <a:ln w="9525" cap="flat" cmpd="sng">
            <a:solidFill>
              <a:srgbClr val="97B853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Clr>
                <a:schemeClr val="dk1"/>
              </a:buClr>
              <a:buSzPts val="1600"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Interviewer challenges</a:t>
            </a:r>
            <a:endParaRPr sz="16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>
              <a:spcBef>
                <a:spcPts val="1000"/>
              </a:spcBef>
              <a:buClr>
                <a:schemeClr val="dk1"/>
              </a:buClr>
              <a:buSzPts val="1600"/>
            </a:pPr>
            <a:r>
              <a:rPr lang="en-GB" sz="1600" b="1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Types of questions</a:t>
            </a:r>
            <a:endParaRPr/>
          </a:p>
          <a:p>
            <a:pPr>
              <a:buClr>
                <a:schemeClr val="dk1"/>
              </a:buClr>
              <a:buSzPts val="1600"/>
            </a:pPr>
            <a:r>
              <a:rPr lang="en-GB" sz="1600" b="1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Body language</a:t>
            </a:r>
            <a:endParaRPr/>
          </a:p>
          <a:p>
            <a:pPr>
              <a:buClr>
                <a:schemeClr val="dk1"/>
              </a:buClr>
              <a:buSzPts val="1600"/>
            </a:pPr>
            <a:r>
              <a:rPr lang="en-GB" sz="1600" b="1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Schemas</a:t>
            </a:r>
            <a:endParaRPr/>
          </a:p>
          <a:p>
            <a:pPr>
              <a:buClr>
                <a:schemeClr val="dk1"/>
              </a:buClr>
              <a:buSzPts val="1600"/>
            </a:pPr>
            <a:r>
              <a:rPr lang="en-GB" sz="1600" b="1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Emotions</a:t>
            </a:r>
            <a:endParaRPr/>
          </a:p>
          <a:p>
            <a:pPr>
              <a:buClr>
                <a:schemeClr val="dk1"/>
              </a:buClr>
              <a:buSzPts val="1400"/>
            </a:pPr>
            <a:endParaRPr sz="1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>
              <a:buClr>
                <a:schemeClr val="dk1"/>
              </a:buClr>
              <a:buSzPts val="1400"/>
            </a:pPr>
            <a:endParaRPr sz="1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>
              <a:buClr>
                <a:schemeClr val="dk1"/>
              </a:buClr>
              <a:buSzPts val="1800"/>
            </a:pPr>
            <a:endParaRPr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14"/>
          <p:cNvSpPr txBox="1"/>
          <p:nvPr/>
        </p:nvSpPr>
        <p:spPr>
          <a:xfrm>
            <a:off x="4727848" y="5085184"/>
            <a:ext cx="2520280" cy="376238"/>
          </a:xfrm>
          <a:prstGeom prst="rect">
            <a:avLst/>
          </a:prstGeom>
          <a:gradFill>
            <a:gsLst>
              <a:gs pos="0">
                <a:srgbClr val="9FC3FF"/>
              </a:gs>
              <a:gs pos="35000">
                <a:srgbClr val="BDD5FF"/>
              </a:gs>
              <a:gs pos="100000">
                <a:srgbClr val="E4EEFF"/>
              </a:gs>
            </a:gsLst>
            <a:lin ang="16200000" scaled="0"/>
          </a:gradFill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Clr>
                <a:schemeClr val="dk1"/>
              </a:buClr>
              <a:buSzPts val="1800"/>
            </a:pPr>
            <a:r>
              <a:rPr lang="en-GB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Retrieved information</a:t>
            </a:r>
            <a:endParaRPr sz="16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>
              <a:buClr>
                <a:schemeClr val="dk1"/>
              </a:buClr>
              <a:buSzPts val="1400"/>
            </a:pPr>
            <a:endParaRPr sz="1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>
              <a:buClr>
                <a:schemeClr val="dk1"/>
              </a:buClr>
              <a:buSzPts val="1800"/>
            </a:pPr>
            <a:endParaRPr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14"/>
          <p:cNvSpPr/>
          <p:nvPr/>
        </p:nvSpPr>
        <p:spPr>
          <a:xfrm>
            <a:off x="5879976" y="1484784"/>
            <a:ext cx="72008" cy="108012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4"/>
          <p:cNvSpPr/>
          <p:nvPr/>
        </p:nvSpPr>
        <p:spPr>
          <a:xfrm>
            <a:off x="5879976" y="2996952"/>
            <a:ext cx="72008" cy="432048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4"/>
          <p:cNvSpPr/>
          <p:nvPr/>
        </p:nvSpPr>
        <p:spPr>
          <a:xfrm>
            <a:off x="5879976" y="3789040"/>
            <a:ext cx="72008" cy="1296144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4"/>
          <p:cNvSpPr/>
          <p:nvPr/>
        </p:nvSpPr>
        <p:spPr>
          <a:xfrm>
            <a:off x="4439816" y="1916832"/>
            <a:ext cx="1440160" cy="72008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254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4"/>
          <p:cNvSpPr/>
          <p:nvPr/>
        </p:nvSpPr>
        <p:spPr>
          <a:xfrm>
            <a:off x="4079776" y="4437112"/>
            <a:ext cx="1800200" cy="72008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254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4"/>
          <p:cNvSpPr/>
          <p:nvPr/>
        </p:nvSpPr>
        <p:spPr>
          <a:xfrm rot="10800000">
            <a:off x="5951984" y="4437112"/>
            <a:ext cx="1872208" cy="72008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254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14"/>
          <p:cNvSpPr txBox="1"/>
          <p:nvPr/>
        </p:nvSpPr>
        <p:spPr>
          <a:xfrm>
            <a:off x="1991544" y="1628801"/>
            <a:ext cx="2304256" cy="1015663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/>
            <a:r>
              <a:rPr lang="en-GB" sz="6000" b="1">
                <a:solidFill>
                  <a:srgbClr val="BDD1F9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  <a:endParaRPr sz="6000" b="1">
              <a:solidFill>
                <a:srgbClr val="BDD1F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14"/>
          <p:cNvSpPr txBox="1"/>
          <p:nvPr/>
        </p:nvSpPr>
        <p:spPr>
          <a:xfrm>
            <a:off x="7752184" y="4149081"/>
            <a:ext cx="2304256" cy="1015663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/>
            <a:r>
              <a:rPr lang="en-GB" sz="6000" b="1">
                <a:solidFill>
                  <a:srgbClr val="BDD1F9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  <a:endParaRPr sz="6000" b="1">
              <a:solidFill>
                <a:srgbClr val="BDD1F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14"/>
          <p:cNvSpPr txBox="1"/>
          <p:nvPr/>
        </p:nvSpPr>
        <p:spPr>
          <a:xfrm>
            <a:off x="1847528" y="4293097"/>
            <a:ext cx="2304256" cy="1015663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/>
            <a:r>
              <a:rPr lang="en-GB" sz="6000" b="1">
                <a:solidFill>
                  <a:srgbClr val="BDD1F9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  <a:endParaRPr sz="6000" b="1">
              <a:solidFill>
                <a:srgbClr val="BDD1F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39061D1-B701-E8DA-CA6E-C1DDBAC65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01167"/>
          </a:xfrm>
        </p:spPr>
        <p:txBody>
          <a:bodyPr/>
          <a:lstStyle/>
          <a:p>
            <a:r>
              <a:rPr lang="en-GB" sz="4000" b="1" dirty="0">
                <a:latin typeface="Calibri"/>
                <a:ea typeface="Calibri"/>
                <a:cs typeface="Calibri"/>
                <a:sym typeface="Calibri"/>
              </a:rPr>
              <a:t>A few of the problems of eyewitness testimony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5949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9" dur="500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C4CF0-70A2-AB45-B7AC-0FD309A76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standard witness interview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FAFDCB-EC58-4D45-B055-0E194BD902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Closed questions</a:t>
            </a:r>
          </a:p>
          <a:p>
            <a:r>
              <a:rPr lang="en-US" dirty="0"/>
              <a:t>Questions asked in quick succession</a:t>
            </a:r>
          </a:p>
          <a:p>
            <a:r>
              <a:rPr lang="en-US" b="1" dirty="0">
                <a:solidFill>
                  <a:srgbClr val="0070C0"/>
                </a:solidFill>
              </a:rPr>
              <a:t>Witness can be interrupted</a:t>
            </a:r>
          </a:p>
          <a:p>
            <a:r>
              <a:rPr lang="en-US" dirty="0"/>
              <a:t>Witness can be asked to guess/speculate</a:t>
            </a:r>
          </a:p>
          <a:p>
            <a:r>
              <a:rPr lang="en-US" b="1" dirty="0">
                <a:solidFill>
                  <a:srgbClr val="0070C0"/>
                </a:solidFill>
              </a:rPr>
              <a:t>No attempt to reduce witness anxiety</a:t>
            </a:r>
          </a:p>
        </p:txBody>
      </p:sp>
    </p:spTree>
    <p:extLst>
      <p:ext uri="{BB962C8B-B14F-4D97-AF65-F5344CB8AC3E}">
        <p14:creationId xmlns:p14="http://schemas.microsoft.com/office/powerpoint/2010/main" val="2700048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Wallingford Trust Theme">
  <a:themeElements>
    <a:clrScheme name="Custom 7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FFFF"/>
      </a:hlink>
      <a:folHlink>
        <a:srgbClr val="A5A5A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A9AFAF66-E9B3-48CE-B372-1F6F80D4DEA2}" vid="{A627980B-E4D4-4729-B4CD-87228889B13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06e4013-1c0c-4111-9426-d4a345a2e8ca" xsi:nil="true"/>
    <lcf76f155ced4ddcb4097134ff3c332f xmlns="ad89ce95-d1b6-4d5e-b677-7cca411aa0d9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13A59EB86685459DDDBAE59B64CC04" ma:contentTypeVersion="16" ma:contentTypeDescription="Create a new document." ma:contentTypeScope="" ma:versionID="6a38786f8e2aaf5b42fd041ecf443b31">
  <xsd:schema xmlns:xsd="http://www.w3.org/2001/XMLSchema" xmlns:xs="http://www.w3.org/2001/XMLSchema" xmlns:p="http://schemas.microsoft.com/office/2006/metadata/properties" xmlns:ns2="ad89ce95-d1b6-4d5e-b677-7cca411aa0d9" xmlns:ns3="506e4013-1c0c-4111-9426-d4a345a2e8ca" targetNamespace="http://schemas.microsoft.com/office/2006/metadata/properties" ma:root="true" ma:fieldsID="986066f503c7bf9b86526db2f960ee1c" ns2:_="" ns3:_="">
    <xsd:import namespace="ad89ce95-d1b6-4d5e-b677-7cca411aa0d9"/>
    <xsd:import namespace="506e4013-1c0c-4111-9426-d4a345a2e8c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89ce95-d1b6-4d5e-b677-7cca411aa0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8ad0ac55-8370-45de-8d35-391d2d05344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e4013-1c0c-4111-9426-d4a345a2e8ca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2c15fa1e-c926-42ca-bfe6-b20ae44258bd}" ma:internalName="TaxCatchAll" ma:showField="CatchAllData" ma:web="506e4013-1c0c-4111-9426-d4a345a2e8c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8B915B7-7113-480F-8E5E-ABD570CB814B}">
  <ds:schemaRefs>
    <ds:schemaRef ds:uri="http://purl.org/dc/dcmitype/"/>
    <ds:schemaRef ds:uri="http://purl.org/dc/elements/1.1/"/>
    <ds:schemaRef ds:uri="506e4013-1c0c-4111-9426-d4a345a2e8ca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ad89ce95-d1b6-4d5e-b677-7cca411aa0d9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F3CA279-5655-44E2-A66F-1A4D5E8BE68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6C3FFAA-15D6-44EB-91C0-36E8A76AB96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d89ce95-d1b6-4d5e-b677-7cca411aa0d9"/>
    <ds:schemaRef ds:uri="506e4013-1c0c-4111-9426-d4a345a2e8c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WS_High_Contrast_43</Template>
  <TotalTime>302</TotalTime>
  <Words>1423</Words>
  <Application>Microsoft Office PowerPoint</Application>
  <PresentationFormat>Widescreen</PresentationFormat>
  <Paragraphs>186</Paragraphs>
  <Slides>26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Aptos</vt:lpstr>
      <vt:lpstr>Arial</vt:lpstr>
      <vt:lpstr>Calibri</vt:lpstr>
      <vt:lpstr>Times New Roman</vt:lpstr>
      <vt:lpstr>Wingdings</vt:lpstr>
      <vt:lpstr>Wallingford Trust Theme</vt:lpstr>
      <vt:lpstr>Ethical interviewing and the Cognitive Interview</vt:lpstr>
      <vt:lpstr>Ethical interviewing purpose</vt:lpstr>
      <vt:lpstr>Example of ethical interviews: PEACE model</vt:lpstr>
      <vt:lpstr>Evaluation</vt:lpstr>
      <vt:lpstr>Evaluation</vt:lpstr>
      <vt:lpstr>LO TBAT outline and evaluate the Cognitive Interview  (Fisher and Geiselman)</vt:lpstr>
      <vt:lpstr>Problems with EWT</vt:lpstr>
      <vt:lpstr>A few of the problems of eyewitness testimony</vt:lpstr>
      <vt:lpstr>The standard witness interview</vt:lpstr>
      <vt:lpstr>Questions from video - answers</vt:lpstr>
      <vt:lpstr>Aim of the Cognitive Interview</vt:lpstr>
      <vt:lpstr>Fisher and Geiselman (1984)</vt:lpstr>
      <vt:lpstr>The 4 components / stages of the CI Fisher and Geiselman (1984)</vt:lpstr>
      <vt:lpstr>Psychological reasoning for each component</vt:lpstr>
      <vt:lpstr>Summary of Psychological Basis of the CI</vt:lpstr>
      <vt:lpstr>The Enhanced CI added</vt:lpstr>
      <vt:lpstr>Which stage do these prompts relate to?</vt:lpstr>
      <vt:lpstr>SI or CI (identify component)</vt:lpstr>
      <vt:lpstr>SI or CI (identify component) - answers</vt:lpstr>
      <vt:lpstr>Evaluation - Does it work?</vt:lpstr>
      <vt:lpstr>Evaluation – Is it practical?</vt:lpstr>
      <vt:lpstr>Cognitive Interview Notes (p 63-64)</vt:lpstr>
      <vt:lpstr>CI Quiz</vt:lpstr>
      <vt:lpstr>CI Quiz – Answers 1</vt:lpstr>
      <vt:lpstr>CI Quiz – Answers 2</vt:lpstr>
      <vt:lpstr>and a few other points...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Vernon LEIGH</cp:lastModifiedBy>
  <cp:revision>72</cp:revision>
  <dcterms:created xsi:type="dcterms:W3CDTF">2022-09-13T19:39:38Z</dcterms:created>
  <dcterms:modified xsi:type="dcterms:W3CDTF">2025-01-24T09:46:51Z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0x010100EC13A59EB86685459DDDBAE59B64CC04</vt:lpwstr>
  </property>
  <property fmtid="{D5CDD505-2E9C-101B-9397-08002B2CF9AE}" pid="3" name="MediaServiceImageTags">
    <vt:lpwstr/>
  </property>
</Properties>
</file>