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322" r:id="rId6"/>
    <p:sldId id="323" r:id="rId7"/>
    <p:sldId id="257" r:id="rId8"/>
    <p:sldId id="321" r:id="rId9"/>
    <p:sldId id="324" r:id="rId10"/>
    <p:sldId id="325" r:id="rId11"/>
    <p:sldId id="315" r:id="rId12"/>
    <p:sldId id="316" r:id="rId13"/>
    <p:sldId id="318" r:id="rId14"/>
    <p:sldId id="319" r:id="rId15"/>
    <p:sldId id="3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22"/>
            <p14:sldId id="323"/>
            <p14:sldId id="257"/>
            <p14:sldId id="321"/>
            <p14:sldId id="324"/>
            <p14:sldId id="325"/>
            <p14:sldId id="315"/>
            <p14:sldId id="316"/>
            <p14:sldId id="318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5A"/>
    <a:srgbClr val="E5F3FF"/>
    <a:srgbClr val="E6EEFF"/>
    <a:srgbClr val="282E3C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3841F-9A7C-219E-25FF-052B1EF44DA2}" v="1" dt="2025-01-23T11:42:05.707"/>
    <p1510:client id="{4A2E5B0C-9DAB-E998-E482-DF49D523063D}" v="1" dt="2025-01-22T08:42:18.928"/>
    <p1510:client id="{76AED55C-E656-E2DF-9A64-322B57387EB2}" v="2" dt="2025-01-23T11:56:52.987"/>
    <p1510:client id="{783C5D3D-A1B4-D946-B820-79AEC4489D40}" v="1062" dt="2025-01-22T17:35:58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3E_80B8C9BC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Experimental group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Reduction in discplinary incidents</c:v>
                </c:pt>
                <c:pt idx="1">
                  <c:v>Reduction in serious violent incidents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0.35099999999999998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C-9E43-8782-61C91B76A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 group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Reduction in discplinary incidents</c:v>
                </c:pt>
                <c:pt idx="1">
                  <c:v>Reduction in serious violent incidents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6.7000000000000004E-2</c:v>
                </c:pt>
                <c:pt idx="1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AC-9E43-8782-61C91B76A7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45833696"/>
        <c:axId val="957192384"/>
      </c:barChart>
      <c:catAx>
        <c:axId val="174583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192384"/>
        <c:crosses val="autoZero"/>
        <c:auto val="1"/>
        <c:lblAlgn val="ctr"/>
        <c:lblOffset val="100"/>
        <c:noMultiLvlLbl val="0"/>
      </c:catAx>
      <c:valAx>
        <c:axId val="9571923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/>
                  <a:t>Percentage Reduction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crossAx val="174583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95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1/24/2025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LP Outline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(optional) discuss questions from Bio treatment questions doc – what do they know/think? Go through answers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Discuss psychobiological needs for fatty acids, vit and minerals – again see what they know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Notes – put in title (bio treatment for offending) - write down 2 main assumptions/practical process from slides 4-5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Review 2-3, then do whiteboard quiz as </a:t>
            </a:r>
            <a:r>
              <a:rPr lang="en-US" err="1">
                <a:ea typeface="Calibri"/>
                <a:cs typeface="Calibri"/>
              </a:rPr>
              <a:t>AfL</a:t>
            </a:r>
            <a:endParaRPr lang="en-US">
              <a:ea typeface="Calibri"/>
              <a:cs typeface="Calibri"/>
            </a:endParaRP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Introduce Gesch and go through, what do they think results mean etc. – students can use the PPT later if they need it for notes (will be on VLE, can also be set via </a:t>
            </a:r>
            <a:r>
              <a:rPr lang="en-US" err="1">
                <a:ea typeface="Calibri"/>
                <a:cs typeface="Calibri"/>
              </a:rPr>
              <a:t>SatchelOne</a:t>
            </a:r>
            <a:r>
              <a:rPr lang="en-US">
                <a:ea typeface="Calibri"/>
                <a:cs typeface="Calibri"/>
              </a:rPr>
              <a:t>)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Review evaluation briefly – main strengths and weaknesses. </a:t>
            </a:r>
            <a:r>
              <a:rPr lang="en-US" err="1">
                <a:ea typeface="Calibri"/>
                <a:cs typeface="Calibri"/>
              </a:rPr>
              <a:t>Emphaise</a:t>
            </a:r>
            <a:r>
              <a:rPr lang="en-US">
                <a:ea typeface="Calibri"/>
                <a:cs typeface="Calibri"/>
              </a:rPr>
              <a:t> importance of evidence based evaluation.</a:t>
            </a:r>
          </a:p>
          <a:p>
            <a:pPr marL="228600" indent="-228600">
              <a:buAutoNum type="arabicPeriod"/>
            </a:pPr>
            <a:r>
              <a:rPr lang="en-US">
                <a:ea typeface="Calibri"/>
                <a:cs typeface="Calibri"/>
              </a:rPr>
              <a:t>Set notes/reading from Diet Notes Guidance doc</a:t>
            </a:r>
          </a:p>
          <a:p>
            <a:pPr marL="228600" indent="-228600">
              <a:buAutoNum type="arabicPeriod"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Try to get out of them what they know – esp. anyone doing biology!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3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61EB4-C486-48F3-E84A-451AF2390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9136D5-7785-39D5-132B-1F34EFC2C9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D17DF1-EEA7-6F38-A0A2-C42F28C341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Try to get out of them what they know – esp. anyone doing biology!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35E2F-80D0-7D8D-82FF-6DD3FA56A2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Discuss – don’t worry about notes at this stage </a:t>
            </a:r>
            <a:r>
              <a:rPr lang="en-GB">
                <a:sym typeface="Wingdings" pitchFamily="2" charset="2"/>
              </a:rPr>
              <a:t> whiteboard quiz to follow after how it works slide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1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LO TBAT describe and evaluate a biological treatment for offending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BFF7-5EC5-E0C8-D090-6F141E04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Gesch et al. (2002) Findings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B1D640-2033-ADA7-269C-F87FD9326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0691"/>
              </p:ext>
            </p:extLst>
          </p:nvPr>
        </p:nvGraphicFramePr>
        <p:xfrm>
          <a:off x="0" y="1325564"/>
          <a:ext cx="12192000" cy="553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59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091F-47E9-D73D-D134-222E3A7D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Gesch et al. (2002)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FFE8F-A1C3-C0D0-A6C9-4E4336282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Supplementing offender diets </a:t>
            </a:r>
            <a:r>
              <a:rPr lang="en-GB" b="1" i="1">
                <a:solidFill>
                  <a:srgbClr val="0070C0"/>
                </a:solidFill>
              </a:rPr>
              <a:t>linked</a:t>
            </a:r>
            <a:r>
              <a:rPr lang="en-GB" b="1">
                <a:solidFill>
                  <a:srgbClr val="0070C0"/>
                </a:solidFill>
              </a:rPr>
              <a:t> to decrease in anti-social behaviour incidents / violent behaviour</a:t>
            </a:r>
          </a:p>
          <a:p>
            <a:r>
              <a:rPr lang="en-GB"/>
              <a:t>This might apply outside of institutional settings as well to those eating poor diets</a:t>
            </a:r>
          </a:p>
        </p:txBody>
      </p:sp>
    </p:spTree>
    <p:extLst>
      <p:ext uri="{BB962C8B-B14F-4D97-AF65-F5344CB8AC3E}">
        <p14:creationId xmlns:p14="http://schemas.microsoft.com/office/powerpoint/2010/main" val="98087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E809-AA9A-A82C-6959-BA6B04B51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 – will improving offender diet reduce criminality?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3F6435-E0E2-FD91-2F90-0E50ADDF9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60440"/>
              </p:ext>
            </p:extLst>
          </p:nvPr>
        </p:nvGraphicFramePr>
        <p:xfrm>
          <a:off x="87682" y="1325564"/>
          <a:ext cx="12104318" cy="477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159">
                  <a:extLst>
                    <a:ext uri="{9D8B030D-6E8A-4147-A177-3AD203B41FA5}">
                      <a16:colId xmlns:a16="http://schemas.microsoft.com/office/drawing/2014/main" val="3776564949"/>
                    </a:ext>
                  </a:extLst>
                </a:gridCol>
                <a:gridCol w="6052159">
                  <a:extLst>
                    <a:ext uri="{9D8B030D-6E8A-4147-A177-3AD203B41FA5}">
                      <a16:colId xmlns:a16="http://schemas.microsoft.com/office/drawing/2014/main" val="4140547320"/>
                    </a:ext>
                  </a:extLst>
                </a:gridCol>
              </a:tblGrid>
              <a:tr h="411022">
                <a:tc>
                  <a:txBody>
                    <a:bodyPr/>
                    <a:lstStyle/>
                    <a:p>
                      <a:r>
                        <a:rPr lang="en-GB" sz="200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Weakness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687183"/>
                  </a:ext>
                </a:extLst>
              </a:tr>
              <a:tr h="1621566">
                <a:tc>
                  <a:txBody>
                    <a:bodyPr/>
                    <a:lstStyle/>
                    <a:p>
                      <a:r>
                        <a:rPr lang="en-GB" sz="2000"/>
                        <a:t>Research evidence from Gesch – this was a well controlled study with high internal validity</a:t>
                      </a:r>
                    </a:p>
                    <a:p>
                      <a:endParaRPr lang="en-GB" sz="2000"/>
                    </a:p>
                    <a:p>
                      <a:r>
                        <a:rPr lang="en-GB" sz="2000"/>
                        <a:t>Research evidence from Schoenthaler on reducing sugar intake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Both studies --&gt; institutional settings --&gt; high levels of control and rules</a:t>
                      </a:r>
                    </a:p>
                    <a:p>
                      <a:endParaRPr lang="en-GB" sz="2000"/>
                    </a:p>
                    <a:p>
                      <a:r>
                        <a:rPr lang="en-GB" sz="2000"/>
                        <a:t>Would this work in the real world?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808463"/>
                  </a:ext>
                </a:extLst>
              </a:tr>
              <a:tr h="1621566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Cause and effect is difficult to establish</a:t>
                      </a:r>
                    </a:p>
                    <a:p>
                      <a:endParaRPr lang="en-GB" sz="2000"/>
                    </a:p>
                    <a:p>
                      <a:r>
                        <a:rPr lang="en-GB" sz="2000"/>
                        <a:t>The studies show a link with diet </a:t>
                      </a:r>
                      <a:r>
                        <a:rPr lang="en-GB" sz="2000">
                          <a:sym typeface="Wingdings" pitchFamily="2" charset="2"/>
                        </a:rPr>
                        <a:t> what about other social-economic issues that might have led to poor diet?</a:t>
                      </a:r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86402"/>
                  </a:ext>
                </a:extLst>
              </a:tr>
              <a:tr h="709435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Studies focus on violence – improving diet might not reduce fraud or other crimes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03389"/>
                  </a:ext>
                </a:extLst>
              </a:tr>
              <a:tr h="411022"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Only changing one factor </a:t>
                      </a:r>
                      <a:r>
                        <a:rPr lang="en-GB" sz="2000">
                          <a:sym typeface="Wingdings" pitchFamily="2" charset="2"/>
                        </a:rPr>
                        <a:t> reductionist</a:t>
                      </a:r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634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2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F6F1-352D-75DB-144A-C256A8B7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we need fatty acids (Omega 3)?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CEB35-4978-8CF4-B12E-DD099033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70C0"/>
                </a:solidFill>
              </a:rPr>
              <a:t>Fatty acids are vital for brain structure development and neurotransmitter function</a:t>
            </a:r>
          </a:p>
          <a:p>
            <a:r>
              <a:rPr lang="en-GB"/>
              <a:t>Low levels </a:t>
            </a:r>
            <a:r>
              <a:rPr lang="en-GB">
                <a:sym typeface="Wingdings" pitchFamily="2" charset="2"/>
              </a:rPr>
              <a:t></a:t>
            </a:r>
            <a:r>
              <a:rPr lang="en-GB"/>
              <a:t> linked to MH issues like depression, anxiety, ADHD, and </a:t>
            </a:r>
            <a:r>
              <a:rPr lang="en-GB" i="1"/>
              <a:t>aggression</a:t>
            </a:r>
            <a:r>
              <a:rPr lang="en-GB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56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6B551D-273B-8A7C-A7C8-856C07676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F788-85F5-B35C-BBE4-954CC1BA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we need vitamins and minerals?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2FC6-4FB2-7E67-0C7A-8F269AC3F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70C0"/>
                </a:solidFill>
              </a:rPr>
              <a:t>Vitamins (B12, D) and minerals (Zinc, magnesium, iron) </a:t>
            </a:r>
            <a:r>
              <a:rPr lang="en-GB" b="1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GB" b="1">
                <a:solidFill>
                  <a:srgbClr val="0070C0"/>
                </a:solidFill>
              </a:rPr>
              <a:t> essential for brain and neurotransmitter function</a:t>
            </a:r>
          </a:p>
          <a:p>
            <a:r>
              <a:rPr lang="en-GB">
                <a:solidFill>
                  <a:schemeClr val="bg1"/>
                </a:solidFill>
              </a:rPr>
              <a:t>Low levels </a:t>
            </a:r>
            <a:r>
              <a:rPr lang="en-GB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GB">
                <a:solidFill>
                  <a:schemeClr val="bg1"/>
                </a:solidFill>
              </a:rPr>
              <a:t>linked to anxiety, depression, </a:t>
            </a:r>
            <a:r>
              <a:rPr lang="en-GB" i="1">
                <a:solidFill>
                  <a:schemeClr val="bg1"/>
                </a:solidFill>
              </a:rPr>
              <a:t>aggression</a:t>
            </a:r>
            <a:r>
              <a:rPr lang="en-GB">
                <a:solidFill>
                  <a:schemeClr val="bg1"/>
                </a:solidFill>
              </a:rPr>
              <a:t>, and </a:t>
            </a:r>
            <a:r>
              <a:rPr lang="en-GB" i="1">
                <a:solidFill>
                  <a:schemeClr val="bg1"/>
                </a:solidFill>
              </a:rPr>
              <a:t>cognitive impairments</a:t>
            </a:r>
            <a:r>
              <a:rPr lang="en-GB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61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5765"/>
            <a:r>
              <a:rPr lang="en-GB">
                <a:latin typeface="Arial"/>
                <a:cs typeface="Arial"/>
              </a:rPr>
              <a:t>Diet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70974" indent="-170974"/>
            <a:r>
              <a:rPr lang="en-GB"/>
              <a:t>Assumption 1:</a:t>
            </a:r>
          </a:p>
          <a:p>
            <a:pPr marL="628163" lvl="1" indent="-170974"/>
            <a:r>
              <a:rPr lang="en-GB"/>
              <a:t>A lack of minerals, vitamins and/or fatty acids </a:t>
            </a:r>
            <a:r>
              <a:rPr lang="en-GB">
                <a:sym typeface="Wingdings" pitchFamily="2" charset="2"/>
              </a:rPr>
              <a:t></a:t>
            </a:r>
            <a:r>
              <a:rPr lang="en-GB"/>
              <a:t> aggression. </a:t>
            </a:r>
          </a:p>
          <a:p>
            <a:pPr marL="628163" lvl="1" indent="-170974"/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If any of these are at low levels, then aggression will increase. </a:t>
            </a:r>
          </a:p>
          <a:p>
            <a:pPr marL="170974" indent="-170974"/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Assumption 2:</a:t>
            </a:r>
          </a:p>
          <a:p>
            <a:pPr marL="628163" lvl="1" indent="-170974"/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It also assumes that high sugar diets leads to violent behaviour: </a:t>
            </a:r>
          </a:p>
          <a:p>
            <a:pPr marL="628163" lvl="1" indent="-170974"/>
            <a:r>
              <a:rPr lang="en-GB">
                <a:solidFill>
                  <a:schemeClr val="bg1"/>
                </a:solidFill>
                <a:latin typeface="Arial"/>
                <a:cs typeface="Arial"/>
              </a:rPr>
              <a:t>high sugar diet leads to hypoglycaemia (shortage of glucose)</a:t>
            </a:r>
            <a:endParaRPr lang="en-GB">
              <a:solidFill>
                <a:schemeClr val="bg1"/>
              </a:solidFill>
              <a:latin typeface="Calibri"/>
              <a:cs typeface="Calibri"/>
            </a:endParaRPr>
          </a:p>
          <a:p>
            <a:pPr marL="628163" lvl="1" indent="-170974"/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Hypoglycaemia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  <a:sym typeface="Wingdings" pitchFamily="2" charset="2"/>
              </a:rPr>
              <a:t>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judgement issues, irritation, violent outbursts</a:t>
            </a:r>
            <a:endParaRPr lang="en-GB" b="1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54960-8AD3-ED8D-6F25-0BADBDD27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0F4C-F01D-BC77-6EFA-185A449F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5765"/>
            <a:r>
              <a:rPr lang="en-GB">
                <a:latin typeface="Arial"/>
                <a:cs typeface="Arial"/>
              </a:rPr>
              <a:t>Diet – how it works practically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4D45-DC7D-532D-5EE4-5DD4C7F2E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170974" indent="-170974"/>
            <a:r>
              <a:rPr lang="en-GB"/>
              <a:t>Analyse offender dietary intake to see what they are low on.</a:t>
            </a:r>
          </a:p>
          <a:p>
            <a:pPr marL="170974" indent="-170974"/>
            <a:r>
              <a:rPr lang="en-GB"/>
              <a:t>Add supplements to diet</a:t>
            </a:r>
          </a:p>
          <a:p>
            <a:pPr marL="170974" indent="-170974"/>
            <a:r>
              <a:rPr lang="en-GB"/>
              <a:t>Monitor outcomes – e.g. reduction in violent behaviour, disciplinary incidents </a:t>
            </a:r>
          </a:p>
          <a:p>
            <a:pPr marL="170974" indent="-170974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0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C988-12BD-1209-E90B-22C66A9F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Whiteboard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C1CC7-0B98-9C0C-DEB1-EE86E632F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Why do we need fatty acids?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What are low levels of vitamins and minerals linked to?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What is meant by hypoglycaemia?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How can poor diet lead to hypoglycaemia?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What impact does hypoglycaemia have on behaviour?</a:t>
            </a:r>
          </a:p>
          <a:p>
            <a:pPr marL="514350" indent="-514350">
              <a:buFont typeface="+mj-lt"/>
              <a:buAutoNum type="arabicPeriod"/>
            </a:pPr>
            <a:r>
              <a:rPr lang="en-GB">
                <a:solidFill>
                  <a:srgbClr val="3D465A"/>
                </a:solidFill>
              </a:rPr>
              <a:t>What are the 3 steps used when using diet as a treatment for criminality?</a:t>
            </a:r>
          </a:p>
        </p:txBody>
      </p:sp>
    </p:spTree>
    <p:extLst>
      <p:ext uri="{BB962C8B-B14F-4D97-AF65-F5344CB8AC3E}">
        <p14:creationId xmlns:p14="http://schemas.microsoft.com/office/powerpoint/2010/main" val="10799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F30D4-AEE8-8EDF-2A7D-BDCF2A7199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59EAF-3F68-02BB-2A82-45C332189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Whiteboard Quiz -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D6662-71D1-893F-2067-BE16E28D1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Brain structure development, neurotransmitter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Anxiety, depression, aggression, cognitive impairments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A shortage of glucose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High sugar diet can lead to hypoglycaemia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>
                <a:solidFill>
                  <a:srgbClr val="0070C0"/>
                </a:solidFill>
              </a:rPr>
              <a:t>Hypoglycaemia </a:t>
            </a:r>
            <a:r>
              <a:rPr lang="en-GB" b="1">
                <a:solidFill>
                  <a:srgbClr val="0070C0"/>
                </a:solidFill>
                <a:sym typeface="Wingdings" pitchFamily="2" charset="2"/>
              </a:rPr>
              <a:t> judgment issues, irritation, violent outbursts</a:t>
            </a:r>
          </a:p>
          <a:p>
            <a:pPr marL="514350" indent="-514350">
              <a:buFont typeface="+mj-lt"/>
              <a:buAutoNum type="arabicPeriod"/>
            </a:pPr>
            <a:r>
              <a:rPr lang="en-GB">
                <a:solidFill>
                  <a:srgbClr val="3D465A"/>
                </a:solidFill>
              </a:rPr>
              <a:t>Analyse intake, add supplements, monitor outcomes</a:t>
            </a:r>
          </a:p>
        </p:txBody>
      </p:sp>
    </p:spTree>
    <p:extLst>
      <p:ext uri="{BB962C8B-B14F-4D97-AF65-F5344CB8AC3E}">
        <p14:creationId xmlns:p14="http://schemas.microsoft.com/office/powerpoint/2010/main" val="32195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61CE-841E-13B9-F97E-BB42FEDC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study: Gesch et al. (2002)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78A3F-5AC8-1D61-7C74-FDDDE733F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Aim: is improved diet linked to reductions in anti-social behaviour?</a:t>
            </a:r>
          </a:p>
          <a:p>
            <a:r>
              <a:rPr lang="en-GB"/>
              <a:t>Participants: 231 inmates from young offender’s institute – over 2 weeks to 9 months</a:t>
            </a:r>
          </a:p>
        </p:txBody>
      </p:sp>
    </p:spTree>
    <p:extLst>
      <p:ext uri="{BB962C8B-B14F-4D97-AF65-F5344CB8AC3E}">
        <p14:creationId xmlns:p14="http://schemas.microsoft.com/office/powerpoint/2010/main" val="231764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D610-7672-2020-8324-CF98FC40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Gesch et al. (2002) - Groups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92263-F438-CD90-7878-BF7D722F83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3600"/>
              <a:t>Experimental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E13F3-43BD-7208-8613-DC6082E473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Daily vitamin, mineral, essential fatty acid supplement</a:t>
            </a:r>
          </a:p>
          <a:p>
            <a:r>
              <a:rPr lang="en-GB"/>
              <a:t>+ normal diet</a:t>
            </a:r>
          </a:p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5795E-FB24-2708-BA19-F33AB73AA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GB" sz="3600"/>
              <a:t>Control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37602D-3415-44E7-9591-93E14BB37F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b="1">
                <a:solidFill>
                  <a:srgbClr val="0070C0"/>
                </a:solidFill>
              </a:rPr>
              <a:t>Placebo pill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+ normal diet</a:t>
            </a:r>
          </a:p>
        </p:txBody>
      </p:sp>
    </p:spTree>
    <p:extLst>
      <p:ext uri="{BB962C8B-B14F-4D97-AF65-F5344CB8AC3E}">
        <p14:creationId xmlns:p14="http://schemas.microsoft.com/office/powerpoint/2010/main" val="26048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506e4013-1c0c-4111-9426-d4a345a2e8ca"/>
    <ds:schemaRef ds:uri="ad89ce95-d1b6-4d5e-b677-7cca411aa0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D59CC1-EEC4-4927-AC8D-772A723945A9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Application>Microsoft Office PowerPoint</Application>
  <PresentationFormat>Widescreen</PresentationFormat>
  <Slides>12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Wallingford Trust Theme</vt:lpstr>
      <vt:lpstr>LO TBAT describe and evaluate a biological treatment for offending</vt:lpstr>
      <vt:lpstr>Why do we need fatty acids (Omega 3)?</vt:lpstr>
      <vt:lpstr>Why do we need vitamins and minerals?</vt:lpstr>
      <vt:lpstr>Diet</vt:lpstr>
      <vt:lpstr>Diet – how it works practically</vt:lpstr>
      <vt:lpstr>Whiteboard Quiz</vt:lpstr>
      <vt:lpstr>Whiteboard Quiz - Answers</vt:lpstr>
      <vt:lpstr>Example study: Gesch et al. (2002)</vt:lpstr>
      <vt:lpstr>Gesch et al. (2002) - Groups</vt:lpstr>
      <vt:lpstr>Gesch et al. (2002) Findings</vt:lpstr>
      <vt:lpstr>Gesch et al. (2002) Conclusions</vt:lpstr>
      <vt:lpstr>Evaluation – will improving offender diet reduce criminality?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revision>2</cp:revision>
  <dcterms:created xsi:type="dcterms:W3CDTF">2025-01-13T10:51:00Z</dcterms:created>
  <dcterms:modified xsi:type="dcterms:W3CDTF">2025-01-24T10:18:12Z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