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7"/>
  </p:notesMasterIdLst>
  <p:sldIdLst>
    <p:sldId id="256" r:id="rId5"/>
    <p:sldId id="322" r:id="rId6"/>
    <p:sldId id="323" r:id="rId7"/>
    <p:sldId id="257" r:id="rId8"/>
    <p:sldId id="321" r:id="rId9"/>
    <p:sldId id="324" r:id="rId10"/>
    <p:sldId id="325" r:id="rId11"/>
    <p:sldId id="315" r:id="rId12"/>
    <p:sldId id="316" r:id="rId13"/>
    <p:sldId id="318" r:id="rId14"/>
    <p:sldId id="319" r:id="rId15"/>
    <p:sldId id="320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A556631-BAE7-4165-B80F-235F5992E2C3}">
          <p14:sldIdLst>
            <p14:sldId id="256"/>
            <p14:sldId id="322"/>
            <p14:sldId id="323"/>
            <p14:sldId id="257"/>
            <p14:sldId id="321"/>
            <p14:sldId id="324"/>
            <p14:sldId id="325"/>
            <p14:sldId id="315"/>
            <p14:sldId id="316"/>
            <p14:sldId id="318"/>
            <p14:sldId id="319"/>
            <p14:sldId id="320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D465A"/>
    <a:srgbClr val="E5F3FF"/>
    <a:srgbClr val="E6EEFF"/>
    <a:srgbClr val="282E3C"/>
    <a:srgbClr val="FEE9A4"/>
    <a:srgbClr val="B9C0C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483841F-9A7C-219E-25FF-052B1EF44DA2}" v="1" dt="2025-01-23T11:42:05.707"/>
    <p1510:client id="{4A2E5B0C-9DAB-E998-E482-DF49D523063D}" v="1" dt="2025-01-22T08:42:18.928"/>
    <p1510:client id="{76AED55C-E656-E2DF-9A64-322B57387EB2}" v="2" dt="2025-01-23T11:56:52.987"/>
    <p1510:client id="{783C5D3D-A1B4-D946-B820-79AEC4489D40}" v="1062" dt="2025-01-22T17:35:58.55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–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microsoft.com/office/2015/10/relationships/revisionInfo" Target="revisionInfo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_13E_80B8C9BC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Experimental group</c:v>
                </c:pt>
              </c:strCache>
            </c:strRef>
          </c:tx>
          <c:spPr>
            <a:solidFill>
              <a:schemeClr val="accent1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Sheet1!$A$2:$A$3</c:f>
              <c:strCache>
                <c:ptCount val="2"/>
                <c:pt idx="0">
                  <c:v>Reduction in discplinary incidents</c:v>
                </c:pt>
                <c:pt idx="1">
                  <c:v>Reduction in serious violent incidents</c:v>
                </c:pt>
              </c:strCache>
            </c:strRef>
          </c:cat>
          <c:val>
            <c:numRef>
              <c:f>Sheet1!$B$2:$B$3</c:f>
              <c:numCache>
                <c:formatCode>0%</c:formatCode>
                <c:ptCount val="2"/>
                <c:pt idx="0" formatCode="0.00%">
                  <c:v>0.35099999999999998</c:v>
                </c:pt>
                <c:pt idx="1">
                  <c:v>0.37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2AC-9E43-8782-61C91B76A7C1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Placebo group</c:v>
                </c:pt>
              </c:strCache>
            </c:strRef>
          </c:tx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Sheet1!$A$2:$A$3</c:f>
              <c:strCache>
                <c:ptCount val="2"/>
                <c:pt idx="0">
                  <c:v>Reduction in discplinary incidents</c:v>
                </c:pt>
                <c:pt idx="1">
                  <c:v>Reduction in serious violent incidents</c:v>
                </c:pt>
              </c:strCache>
            </c:strRef>
          </c:cat>
          <c:val>
            <c:numRef>
              <c:f>Sheet1!$C$2:$C$3</c:f>
              <c:numCache>
                <c:formatCode>0.00%</c:formatCode>
                <c:ptCount val="2"/>
                <c:pt idx="0">
                  <c:v>6.7000000000000004E-2</c:v>
                </c:pt>
                <c:pt idx="1">
                  <c:v>0.10100000000000001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22AC-9E43-8782-61C91B76A7C1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65"/>
        <c:axId val="1745833696"/>
        <c:axId val="957192384"/>
      </c:barChart>
      <c:catAx>
        <c:axId val="17458336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57192384"/>
        <c:crosses val="autoZero"/>
        <c:auto val="1"/>
        <c:lblAlgn val="ctr"/>
        <c:lblOffset val="100"/>
        <c:noMultiLvlLbl val="0"/>
      </c:catAx>
      <c:valAx>
        <c:axId val="957192384"/>
        <c:scaling>
          <c:orientation val="minMax"/>
        </c:scaling>
        <c:delete val="1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2400" b="1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GB" sz="2400"/>
                  <a:t>Percentage Reduction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2400" b="1" i="0" u="none" strike="noStrike" kern="1200" baseline="0">
                  <a:solidFill>
                    <a:schemeClr val="dk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.00%" sourceLinked="1"/>
        <c:majorTickMark val="none"/>
        <c:minorTickMark val="none"/>
        <c:tickLblPos val="nextTo"/>
        <c:crossAx val="174583369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tx1">
        <a:lumMod val="95000"/>
      </a:schemeClr>
    </a:soli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5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97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197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7F5910-7042-44B9-AC4A-19A370CC117D}" type="datetimeFigureOut">
              <a:t>1/24/2025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0D7AD-9075-4D10-B96D-403127EEB7A1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02611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ea typeface="Calibri"/>
                <a:cs typeface="Calibri"/>
              </a:rPr>
              <a:t>LP Outline</a:t>
            </a:r>
          </a:p>
          <a:p>
            <a:pPr marL="228600" indent="-228600">
              <a:buAutoNum type="arabicPeriod"/>
            </a:pPr>
            <a:r>
              <a:rPr lang="en-US">
                <a:ea typeface="Calibri"/>
                <a:cs typeface="Calibri"/>
              </a:rPr>
              <a:t>(optional) discuss questions from Bio treatment questions doc – what do they know/think? Go through answers</a:t>
            </a:r>
          </a:p>
          <a:p>
            <a:pPr marL="228600" indent="-228600">
              <a:buAutoNum type="arabicPeriod"/>
            </a:pPr>
            <a:r>
              <a:rPr lang="en-US">
                <a:ea typeface="Calibri"/>
                <a:cs typeface="Calibri"/>
              </a:rPr>
              <a:t>Discuss psychobiological needs for fatty acids, vit and minerals – again see what they know</a:t>
            </a:r>
          </a:p>
          <a:p>
            <a:pPr marL="228600" indent="-228600">
              <a:buAutoNum type="arabicPeriod"/>
            </a:pPr>
            <a:r>
              <a:rPr lang="en-US">
                <a:ea typeface="Calibri"/>
                <a:cs typeface="Calibri"/>
              </a:rPr>
              <a:t>Notes – put in title (bio treatment for offending) - write down 2 main assumptions/practical process from slides 4-5</a:t>
            </a:r>
          </a:p>
          <a:p>
            <a:pPr marL="228600" indent="-228600">
              <a:buAutoNum type="arabicPeriod"/>
            </a:pPr>
            <a:r>
              <a:rPr lang="en-US">
                <a:ea typeface="Calibri"/>
                <a:cs typeface="Calibri"/>
              </a:rPr>
              <a:t>Review 2-3, then do whiteboard quiz as </a:t>
            </a:r>
            <a:r>
              <a:rPr lang="en-US" err="1">
                <a:ea typeface="Calibri"/>
                <a:cs typeface="Calibri"/>
              </a:rPr>
              <a:t>AfL</a:t>
            </a:r>
            <a:endParaRPr lang="en-US">
              <a:ea typeface="Calibri"/>
              <a:cs typeface="Calibri"/>
            </a:endParaRPr>
          </a:p>
          <a:p>
            <a:pPr marL="228600" indent="-228600">
              <a:buAutoNum type="arabicPeriod"/>
            </a:pPr>
            <a:r>
              <a:rPr lang="en-US">
                <a:ea typeface="Calibri"/>
                <a:cs typeface="Calibri"/>
              </a:rPr>
              <a:t>Introduce Gesch and go through, what do they think results mean etc. – students can use the PPT later if they need it for notes (will be on VLE, can also be set via </a:t>
            </a:r>
            <a:r>
              <a:rPr lang="en-US" err="1">
                <a:ea typeface="Calibri"/>
                <a:cs typeface="Calibri"/>
              </a:rPr>
              <a:t>SatchelOne</a:t>
            </a:r>
            <a:r>
              <a:rPr lang="en-US">
                <a:ea typeface="Calibri"/>
                <a:cs typeface="Calibri"/>
              </a:rPr>
              <a:t>)</a:t>
            </a:r>
          </a:p>
          <a:p>
            <a:pPr marL="228600" indent="-228600">
              <a:buAutoNum type="arabicPeriod"/>
            </a:pPr>
            <a:r>
              <a:rPr lang="en-US">
                <a:ea typeface="Calibri"/>
                <a:cs typeface="Calibri"/>
              </a:rPr>
              <a:t>Review evaluation briefly – main strengths and weaknesses. </a:t>
            </a:r>
            <a:r>
              <a:rPr lang="en-US" err="1">
                <a:ea typeface="Calibri"/>
                <a:cs typeface="Calibri"/>
              </a:rPr>
              <a:t>Emphaise</a:t>
            </a:r>
            <a:r>
              <a:rPr lang="en-US">
                <a:ea typeface="Calibri"/>
                <a:cs typeface="Calibri"/>
              </a:rPr>
              <a:t> importance of evidence based evaluation.</a:t>
            </a:r>
          </a:p>
          <a:p>
            <a:pPr marL="228600" indent="-228600">
              <a:buAutoNum type="arabicPeriod"/>
            </a:pPr>
            <a:r>
              <a:rPr lang="en-US">
                <a:ea typeface="Calibri"/>
                <a:cs typeface="Calibri"/>
              </a:rPr>
              <a:t>Set notes/reading from Diet Notes Guidance doc</a:t>
            </a:r>
          </a:p>
          <a:p>
            <a:pPr marL="228600" indent="-228600">
              <a:buAutoNum type="arabicPeriod"/>
            </a:pPr>
            <a:endParaRPr lang="en-US">
              <a:ea typeface="Calibri"/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DD0D7AD-9075-4D10-B96D-403127EEB7A1}" type="slidenum">
              <a:rPr lang="en-GB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9520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Try to get out of them what they know – esp. anyone doing biology!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DD0D7AD-9075-4D10-B96D-403127EEB7A1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6243859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FE61EB4-C486-48F3-E84A-451AF2390C9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2A9136D5-7785-39D5-132B-1F34EFC2C9BE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A0D17DF1-EEA7-6F38-A0A2-C42F28C341E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Try to get out of them what they know – esp. anyone doing biology!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FC35E2F-80D0-7D8D-82FF-6DD3FA56A27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DD0D7AD-9075-4D10-B96D-403127EEB7A1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43483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Discuss – don’t worry about notes at this stage </a:t>
            </a:r>
            <a:r>
              <a:rPr lang="en-GB">
                <a:sym typeface="Wingdings" pitchFamily="2" charset="2"/>
              </a:rPr>
              <a:t> whiteboard quiz to follow after how it works slide 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DD0D7AD-9075-4D10-B96D-403127EEB7A1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21172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le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100141"/>
            <a:ext cx="10515600" cy="2852737"/>
          </a:xfrm>
        </p:spPr>
        <p:txBody>
          <a:bodyPr anchor="ctr" anchorCtr="0"/>
          <a:lstStyle>
            <a:lvl1pPr marL="0" indent="0"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3953411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rgbClr val="3D465A"/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9EA65-CFD9-4B7C-816D-5C9F29CF89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59754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solidFill>
          <a:srgbClr val="E5F3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9EA65-CFD9-4B7C-816D-5C9F29CF89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85438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9EA65-CFD9-4B7C-816D-5C9F29CF89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87056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ection Head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ctr" anchorCtr="0"/>
          <a:lstStyle>
            <a:lvl1pPr marL="0" indent="0" algn="l"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l">
              <a:buNone/>
              <a:defRPr sz="2400"/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41133152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325563"/>
          </a:xfr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2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2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9EA65-CFD9-4B7C-816D-5C9F29CF89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21168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9EA65-CFD9-4B7C-816D-5C9F29CF89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98614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9EA65-CFD9-4B7C-816D-5C9F29CF89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84751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ctr" anchorCtr="0"/>
          <a:lstStyle>
            <a:lvl1pPr marL="0" indent="0"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9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9EA65-CFD9-4B7C-816D-5C9F29CF89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87680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ctr" anchorCtr="0"/>
          <a:lstStyle>
            <a:lvl1pPr marL="0" indent="0">
              <a:tabLst/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9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r>
              <a:rPr lang="en-GB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9EA65-CFD9-4B7C-816D-5C9F29CF89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31690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6EE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0" y="6164490"/>
            <a:ext cx="12192000" cy="714375"/>
          </a:xfrm>
          <a:prstGeom prst="rect">
            <a:avLst/>
          </a:prstGeom>
          <a:solidFill>
            <a:srgbClr val="3D465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325563"/>
          </a:xfrm>
          <a:prstGeom prst="rect">
            <a:avLst/>
          </a:prstGeom>
          <a:solidFill>
            <a:srgbClr val="FEE9A4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548811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4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EDB6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DB6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7329EA65-CFD9-4B7C-816D-5C9F29CF89FC}" type="slidenum">
              <a:rPr lang="en-GB" smtClean="0"/>
              <a:t>‹#›</a:t>
            </a:fld>
            <a:endParaRPr lang="en-GB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18357" y="6220268"/>
            <a:ext cx="2143849" cy="578807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61899" y="6244282"/>
            <a:ext cx="744440" cy="5547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346622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3" r:id="rId1"/>
    <p:sldLayoutId id="2147483662" r:id="rId2"/>
    <p:sldLayoutId id="2147483664" r:id="rId3"/>
    <p:sldLayoutId id="2147483661" r:id="rId4"/>
    <p:sldLayoutId id="2147483665" r:id="rId5"/>
    <p:sldLayoutId id="2147483666" r:id="rId6"/>
    <p:sldLayoutId id="2147483667" r:id="rId7"/>
    <p:sldLayoutId id="2147483668" r:id="rId8"/>
    <p:sldLayoutId id="2147483669" r:id="rId9"/>
  </p:sldLayoutIdLst>
  <p:txStyles>
    <p:titleStyle>
      <a:lvl1pPr marL="541338" indent="0" algn="l" defTabSz="914377" rtl="0" eaLnBrk="1" latinLnBrk="0" hangingPunct="1">
        <a:lnSpc>
          <a:spcPct val="90000"/>
        </a:lnSpc>
        <a:spcBef>
          <a:spcPct val="0"/>
        </a:spcBef>
        <a:buNone/>
        <a:defRPr sz="4000" b="1" kern="1200">
          <a:solidFill>
            <a:srgbClr val="3D465A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594" indent="-228594" algn="l" defTabSz="914377" rtl="0" eaLnBrk="1" latinLnBrk="0" hangingPunct="1">
        <a:lnSpc>
          <a:spcPct val="150000"/>
        </a:lnSpc>
        <a:spcBef>
          <a:spcPts val="0"/>
        </a:spcBef>
        <a:spcAft>
          <a:spcPts val="0"/>
        </a:spcAft>
        <a:buFont typeface="Arial" panose="020B0604020202020204" pitchFamily="34" charset="0"/>
        <a:buChar char="•"/>
        <a:defRPr lang="en-US" sz="3200" b="0" i="0" u="none" strike="noStrike" kern="1200" cap="none" dirty="0" smtClean="0">
          <a:solidFill>
            <a:srgbClr val="282E3C"/>
          </a:solidFill>
          <a:latin typeface="Calibri"/>
          <a:ea typeface="+mn-ea"/>
          <a:cs typeface="Calibri"/>
          <a:sym typeface="Calibri"/>
        </a:defRPr>
      </a:lvl1pPr>
      <a:lvl2pPr marL="685783" indent="-228594" algn="l" defTabSz="914377" rtl="0" eaLnBrk="1" latinLnBrk="0" hangingPunct="1">
        <a:lnSpc>
          <a:spcPct val="150000"/>
        </a:lnSpc>
        <a:spcBef>
          <a:spcPts val="0"/>
        </a:spcBef>
        <a:spcAft>
          <a:spcPts val="0"/>
        </a:spcAft>
        <a:buFont typeface="Arial" panose="020B0604020202020204" pitchFamily="34" charset="0"/>
        <a:buChar char="•"/>
        <a:defRPr sz="2400" kern="1200">
          <a:solidFill>
            <a:srgbClr val="282E3C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2971" indent="-228594" algn="l" defTabSz="914377" rtl="0" eaLnBrk="1" latinLnBrk="0" hangingPunct="1">
        <a:lnSpc>
          <a:spcPct val="150000"/>
        </a:lnSpc>
        <a:spcBef>
          <a:spcPts val="0"/>
        </a:spcBef>
        <a:spcAft>
          <a:spcPts val="0"/>
        </a:spcAft>
        <a:buFont typeface="Arial" panose="020B0604020202020204" pitchFamily="34" charset="0"/>
        <a:buChar char="•"/>
        <a:defRPr sz="2000" kern="1200">
          <a:solidFill>
            <a:srgbClr val="282E3C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160" indent="-228594" algn="l" defTabSz="914377" rtl="0" eaLnBrk="1" latinLnBrk="0" hangingPunct="1">
        <a:lnSpc>
          <a:spcPct val="150000"/>
        </a:lnSpc>
        <a:spcBef>
          <a:spcPts val="0"/>
        </a:spcBef>
        <a:spcAft>
          <a:spcPts val="0"/>
        </a:spcAft>
        <a:buFont typeface="Arial" panose="020B0604020202020204" pitchFamily="34" charset="0"/>
        <a:buChar char="•"/>
        <a:defRPr sz="1800" kern="1200">
          <a:solidFill>
            <a:srgbClr val="282E3C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349" indent="-228594" algn="l" defTabSz="914377" rtl="0" eaLnBrk="1" latinLnBrk="0" hangingPunct="1">
        <a:lnSpc>
          <a:spcPct val="150000"/>
        </a:lnSpc>
        <a:spcBef>
          <a:spcPts val="0"/>
        </a:spcBef>
        <a:spcAft>
          <a:spcPts val="0"/>
        </a:spcAft>
        <a:buFont typeface="Arial" panose="020B0604020202020204" pitchFamily="34" charset="0"/>
        <a:buChar char="•"/>
        <a:defRPr sz="1800" kern="1200">
          <a:solidFill>
            <a:srgbClr val="282E3C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/>
              <a:t>LO TBAT describe and evaluate a biological treatment for offending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F8E3E53-4CAC-496D-AF83-934D8D6DE09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858506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9DBFF7-5EC5-E0C8-D090-6F141E0490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Gesch et al. (2002) Findings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E6B1D640-2033-ADA7-269C-F87FD93265F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3990691"/>
              </p:ext>
            </p:extLst>
          </p:nvPr>
        </p:nvGraphicFramePr>
        <p:xfrm>
          <a:off x="0" y="1325564"/>
          <a:ext cx="12192000" cy="55324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1595939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71091F-47E9-D73D-D134-222E3A7DB1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Gesch et al. (2002) Conclusions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3FFE8F-A1C3-C0D0-A6C9-4E4336282E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b="1">
                <a:solidFill>
                  <a:srgbClr val="0070C0"/>
                </a:solidFill>
              </a:rPr>
              <a:t>Supplementing offender diets </a:t>
            </a:r>
            <a:r>
              <a:rPr lang="en-GB" b="1" i="1">
                <a:solidFill>
                  <a:srgbClr val="0070C0"/>
                </a:solidFill>
              </a:rPr>
              <a:t>linked</a:t>
            </a:r>
            <a:r>
              <a:rPr lang="en-GB" b="1">
                <a:solidFill>
                  <a:srgbClr val="0070C0"/>
                </a:solidFill>
              </a:rPr>
              <a:t> to decrease in anti-social behaviour incidents / violent behaviour</a:t>
            </a:r>
          </a:p>
          <a:p>
            <a:r>
              <a:rPr lang="en-GB"/>
              <a:t>This might apply outside of institutional settings as well to those eating poor diets</a:t>
            </a:r>
          </a:p>
        </p:txBody>
      </p:sp>
    </p:spTree>
    <p:extLst>
      <p:ext uri="{BB962C8B-B14F-4D97-AF65-F5344CB8AC3E}">
        <p14:creationId xmlns:p14="http://schemas.microsoft.com/office/powerpoint/2010/main" val="9808797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8EE809-AA9A-A82C-6959-BA6B04B514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Evaluation – will improving offender diet reduce criminality?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913F6435-E0E2-FD91-2F90-0E50ADDF9CE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85160440"/>
              </p:ext>
            </p:extLst>
          </p:nvPr>
        </p:nvGraphicFramePr>
        <p:xfrm>
          <a:off x="87682" y="1325564"/>
          <a:ext cx="12104318" cy="477461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52159">
                  <a:extLst>
                    <a:ext uri="{9D8B030D-6E8A-4147-A177-3AD203B41FA5}">
                      <a16:colId xmlns:a16="http://schemas.microsoft.com/office/drawing/2014/main" val="3776564949"/>
                    </a:ext>
                  </a:extLst>
                </a:gridCol>
                <a:gridCol w="6052159">
                  <a:extLst>
                    <a:ext uri="{9D8B030D-6E8A-4147-A177-3AD203B41FA5}">
                      <a16:colId xmlns:a16="http://schemas.microsoft.com/office/drawing/2014/main" val="4140547320"/>
                    </a:ext>
                  </a:extLst>
                </a:gridCol>
              </a:tblGrid>
              <a:tr h="411022">
                <a:tc>
                  <a:txBody>
                    <a:bodyPr/>
                    <a:lstStyle/>
                    <a:p>
                      <a:r>
                        <a:rPr lang="en-GB" sz="2000"/>
                        <a:t>Strength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000"/>
                        <a:t>Weakness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35687183"/>
                  </a:ext>
                </a:extLst>
              </a:tr>
              <a:tr h="1621566">
                <a:tc>
                  <a:txBody>
                    <a:bodyPr/>
                    <a:lstStyle/>
                    <a:p>
                      <a:r>
                        <a:rPr lang="en-GB" sz="2000"/>
                        <a:t>Research evidence from Gesch – this was a well controlled study with high internal validity</a:t>
                      </a:r>
                    </a:p>
                    <a:p>
                      <a:endParaRPr lang="en-GB" sz="2000"/>
                    </a:p>
                    <a:p>
                      <a:r>
                        <a:rPr lang="en-GB" sz="2000"/>
                        <a:t>Research evidence from Schoenthaler on reducing sugar intake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000"/>
                        <a:t>Both studies --&gt; institutional settings --&gt; high levels of control and rules</a:t>
                      </a:r>
                    </a:p>
                    <a:p>
                      <a:endParaRPr lang="en-GB" sz="2000"/>
                    </a:p>
                    <a:p>
                      <a:r>
                        <a:rPr lang="en-GB" sz="2000"/>
                        <a:t>Would this work in the real world?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91808463"/>
                  </a:ext>
                </a:extLst>
              </a:tr>
              <a:tr h="1621566">
                <a:tc>
                  <a:txBody>
                    <a:bodyPr/>
                    <a:lstStyle/>
                    <a:p>
                      <a:endParaRPr lang="en-GB" sz="2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000"/>
                        <a:t>Cause and effect is difficult to establish</a:t>
                      </a:r>
                    </a:p>
                    <a:p>
                      <a:endParaRPr lang="en-GB" sz="2000"/>
                    </a:p>
                    <a:p>
                      <a:r>
                        <a:rPr lang="en-GB" sz="2000"/>
                        <a:t>The studies show a link with diet </a:t>
                      </a:r>
                      <a:r>
                        <a:rPr lang="en-GB" sz="2000">
                          <a:sym typeface="Wingdings" pitchFamily="2" charset="2"/>
                        </a:rPr>
                        <a:t> what about other social-economic issues that might have led to poor diet?</a:t>
                      </a:r>
                      <a:endParaRPr lang="en-GB" sz="20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59286402"/>
                  </a:ext>
                </a:extLst>
              </a:tr>
              <a:tr h="709435">
                <a:tc>
                  <a:txBody>
                    <a:bodyPr/>
                    <a:lstStyle/>
                    <a:p>
                      <a:endParaRPr lang="en-GB" sz="2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000"/>
                        <a:t>Studies focus on violence – improving diet might not reduce fraud or other crimes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13303389"/>
                  </a:ext>
                </a:extLst>
              </a:tr>
              <a:tr h="411022">
                <a:tc>
                  <a:txBody>
                    <a:bodyPr/>
                    <a:lstStyle/>
                    <a:p>
                      <a:endParaRPr lang="en-GB" sz="2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000"/>
                        <a:t>Only changing one factor </a:t>
                      </a:r>
                      <a:r>
                        <a:rPr lang="en-GB" sz="2000">
                          <a:sym typeface="Wingdings" pitchFamily="2" charset="2"/>
                        </a:rPr>
                        <a:t> reductionist</a:t>
                      </a:r>
                      <a:endParaRPr lang="en-GB" sz="20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8163483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152912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54F6F1-352D-75DB-144A-C256A8B757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Why do we need fatty acids (Omega 3)?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4CEB35-4978-8CF4-B12E-DD0990334D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b="1">
                <a:solidFill>
                  <a:srgbClr val="0070C0"/>
                </a:solidFill>
              </a:rPr>
              <a:t>Fatty acids are vital for brain structure development and neurotransmitter function</a:t>
            </a:r>
          </a:p>
          <a:p>
            <a:r>
              <a:rPr lang="en-GB"/>
              <a:t>Low levels </a:t>
            </a:r>
            <a:r>
              <a:rPr lang="en-GB">
                <a:sym typeface="Wingdings" pitchFamily="2" charset="2"/>
              </a:rPr>
              <a:t></a:t>
            </a:r>
            <a:r>
              <a:rPr lang="en-GB"/>
              <a:t> linked to MH issues like depression, anxiety, ADHD, and </a:t>
            </a:r>
            <a:r>
              <a:rPr lang="en-GB" i="1"/>
              <a:t>aggression</a:t>
            </a:r>
            <a:r>
              <a:rPr lang="en-GB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4195653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06B551D-273B-8A7C-A7C8-856C076763A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60F788-85F5-B35C-BBE4-954CC1BA2F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Why do we need vitamins and minerals?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B02FC6-4FB2-7E67-0C7A-8F269AC3F5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b="1">
                <a:solidFill>
                  <a:srgbClr val="0070C0"/>
                </a:solidFill>
              </a:rPr>
              <a:t>Vitamins (B12, D) and minerals (Zinc, magnesium, iron) </a:t>
            </a:r>
            <a:r>
              <a:rPr lang="en-GB" b="1">
                <a:solidFill>
                  <a:srgbClr val="0070C0"/>
                </a:solidFill>
                <a:sym typeface="Wingdings" pitchFamily="2" charset="2"/>
              </a:rPr>
              <a:t></a:t>
            </a:r>
            <a:r>
              <a:rPr lang="en-GB" b="1">
                <a:solidFill>
                  <a:srgbClr val="0070C0"/>
                </a:solidFill>
              </a:rPr>
              <a:t> essential for brain and neurotransmitter function</a:t>
            </a:r>
          </a:p>
          <a:p>
            <a:r>
              <a:rPr lang="en-GB">
                <a:solidFill>
                  <a:schemeClr val="bg1"/>
                </a:solidFill>
              </a:rPr>
              <a:t>Low levels </a:t>
            </a:r>
            <a:r>
              <a:rPr lang="en-GB">
                <a:solidFill>
                  <a:schemeClr val="bg1"/>
                </a:solidFill>
                <a:sym typeface="Wingdings" pitchFamily="2" charset="2"/>
              </a:rPr>
              <a:t> </a:t>
            </a:r>
            <a:r>
              <a:rPr lang="en-GB">
                <a:solidFill>
                  <a:schemeClr val="bg1"/>
                </a:solidFill>
              </a:rPr>
              <a:t>linked to anxiety, depression, </a:t>
            </a:r>
            <a:r>
              <a:rPr lang="en-GB" i="1">
                <a:solidFill>
                  <a:schemeClr val="bg1"/>
                </a:solidFill>
              </a:rPr>
              <a:t>aggression</a:t>
            </a:r>
            <a:r>
              <a:rPr lang="en-GB">
                <a:solidFill>
                  <a:schemeClr val="bg1"/>
                </a:solidFill>
              </a:rPr>
              <a:t>, and </a:t>
            </a:r>
            <a:r>
              <a:rPr lang="en-GB" i="1">
                <a:solidFill>
                  <a:schemeClr val="bg1"/>
                </a:solidFill>
              </a:rPr>
              <a:t>cognitive impairments</a:t>
            </a:r>
            <a:r>
              <a:rPr lang="en-GB">
                <a:solidFill>
                  <a:schemeClr val="bg1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0961434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405765"/>
            <a:r>
              <a:rPr lang="en-GB">
                <a:latin typeface="Arial"/>
                <a:cs typeface="Arial"/>
              </a:rPr>
              <a:t>Diet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vert="horz" lIns="68580" tIns="34290" rIns="68580" bIns="34290" rtlCol="0" anchor="t">
            <a:normAutofit/>
          </a:bodyPr>
          <a:lstStyle/>
          <a:p>
            <a:pPr marL="170974" indent="-170974"/>
            <a:r>
              <a:rPr lang="en-GB"/>
              <a:t>Assumption 1:</a:t>
            </a:r>
          </a:p>
          <a:p>
            <a:pPr marL="628163" lvl="1" indent="-170974"/>
            <a:r>
              <a:rPr lang="en-GB"/>
              <a:t>A lack of minerals, vitamins and/or fatty acids </a:t>
            </a:r>
            <a:r>
              <a:rPr lang="en-GB">
                <a:sym typeface="Wingdings" pitchFamily="2" charset="2"/>
              </a:rPr>
              <a:t></a:t>
            </a:r>
            <a:r>
              <a:rPr lang="en-GB"/>
              <a:t> aggression. </a:t>
            </a:r>
          </a:p>
          <a:p>
            <a:pPr marL="628163" lvl="1" indent="-170974"/>
            <a:r>
              <a:rPr lang="en-GB" b="1">
                <a:solidFill>
                  <a:schemeClr val="accent1">
                    <a:lumMod val="75000"/>
                  </a:schemeClr>
                </a:solidFill>
              </a:rPr>
              <a:t>If any of these are at low levels, then aggression will increase. </a:t>
            </a:r>
          </a:p>
          <a:p>
            <a:pPr marL="170974" indent="-170974"/>
            <a:r>
              <a:rPr lang="en-GB" b="1">
                <a:solidFill>
                  <a:schemeClr val="accent1">
                    <a:lumMod val="75000"/>
                  </a:schemeClr>
                </a:solidFill>
              </a:rPr>
              <a:t>Assumption 2:</a:t>
            </a:r>
          </a:p>
          <a:p>
            <a:pPr marL="628163" lvl="1" indent="-170974"/>
            <a:r>
              <a:rPr lang="en-GB" b="1">
                <a:solidFill>
                  <a:schemeClr val="accent1">
                    <a:lumMod val="75000"/>
                  </a:schemeClr>
                </a:solidFill>
              </a:rPr>
              <a:t>It also assumes that high sugar diets leads to violent behaviour: </a:t>
            </a:r>
          </a:p>
          <a:p>
            <a:pPr marL="628163" lvl="1" indent="-170974"/>
            <a:r>
              <a:rPr lang="en-GB">
                <a:solidFill>
                  <a:schemeClr val="bg1"/>
                </a:solidFill>
                <a:latin typeface="Arial"/>
                <a:cs typeface="Arial"/>
              </a:rPr>
              <a:t>high sugar diet leads to hypoglycaemia (shortage of glucose)</a:t>
            </a:r>
            <a:endParaRPr lang="en-GB">
              <a:solidFill>
                <a:schemeClr val="bg1"/>
              </a:solidFill>
              <a:latin typeface="Calibri"/>
              <a:cs typeface="Calibri"/>
            </a:endParaRPr>
          </a:p>
          <a:p>
            <a:pPr marL="628163" lvl="1" indent="-170974"/>
            <a:r>
              <a:rPr lang="en-GB" b="1">
                <a:solidFill>
                  <a:schemeClr val="accent1">
                    <a:lumMod val="75000"/>
                  </a:schemeClr>
                </a:solidFill>
                <a:latin typeface="Calibri"/>
                <a:cs typeface="Calibri"/>
              </a:rPr>
              <a:t>Hypoglycaemia </a:t>
            </a:r>
            <a:r>
              <a:rPr lang="en-GB" b="1">
                <a:solidFill>
                  <a:schemeClr val="accent1">
                    <a:lumMod val="75000"/>
                  </a:schemeClr>
                </a:solidFill>
                <a:latin typeface="Calibri"/>
                <a:cs typeface="Calibri"/>
                <a:sym typeface="Wingdings" pitchFamily="2" charset="2"/>
              </a:rPr>
              <a:t></a:t>
            </a:r>
            <a:r>
              <a:rPr lang="en-GB" b="1">
                <a:solidFill>
                  <a:schemeClr val="accent1">
                    <a:lumMod val="75000"/>
                  </a:schemeClr>
                </a:solidFill>
                <a:latin typeface="Calibri"/>
                <a:cs typeface="Calibri"/>
              </a:rPr>
              <a:t> judgement issues, irritation, violent outbursts</a:t>
            </a:r>
            <a:endParaRPr lang="en-GB" b="1">
              <a:solidFill>
                <a:schemeClr val="accent1">
                  <a:lumMod val="75000"/>
                </a:schemeClr>
              </a:solidFill>
              <a:latin typeface="Calibri"/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6395300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0E54960-8AD3-ED8D-6F25-0BADBDD27E1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F00F4C-F01D-BC77-6EFA-185A449FEC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405765"/>
            <a:r>
              <a:rPr lang="en-GB">
                <a:latin typeface="Arial"/>
                <a:cs typeface="Arial"/>
              </a:rPr>
              <a:t>Diet – how it works practically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424D45-DC7D-532D-5EE4-5DD4C7F2E4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68580" tIns="34290" rIns="68580" bIns="34290" rtlCol="0" anchor="t">
            <a:normAutofit/>
          </a:bodyPr>
          <a:lstStyle/>
          <a:p>
            <a:pPr marL="170974" indent="-170974"/>
            <a:r>
              <a:rPr lang="en-GB"/>
              <a:t>Analyse offender dietary intake to see what they are low on.</a:t>
            </a:r>
          </a:p>
          <a:p>
            <a:pPr marL="170974" indent="-170974"/>
            <a:r>
              <a:rPr lang="en-GB"/>
              <a:t>Add supplements to diet</a:t>
            </a:r>
          </a:p>
          <a:p>
            <a:pPr marL="170974" indent="-170974"/>
            <a:r>
              <a:rPr lang="en-GB"/>
              <a:t>Monitor outcomes – e.g. reduction in violent behaviour, disciplinary incidents </a:t>
            </a:r>
          </a:p>
          <a:p>
            <a:pPr marL="170974" indent="-170974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75073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94C988-12BD-1209-E90B-22C66A9FB2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Whiteboard Quiz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0C1CC7-0B98-9C0C-DEB1-EE86E632F1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GB" b="1">
                <a:solidFill>
                  <a:srgbClr val="0070C0"/>
                </a:solidFill>
              </a:rPr>
              <a:t>Why do we need fatty acids?</a:t>
            </a:r>
          </a:p>
          <a:p>
            <a:pPr marL="514350" indent="-514350">
              <a:buFont typeface="+mj-lt"/>
              <a:buAutoNum type="arabicPeriod"/>
            </a:pPr>
            <a:r>
              <a:rPr lang="en-GB"/>
              <a:t>What are low levels of vitamins and minerals linked to?</a:t>
            </a:r>
          </a:p>
          <a:p>
            <a:pPr marL="514350" indent="-514350">
              <a:buFont typeface="+mj-lt"/>
              <a:buAutoNum type="arabicPeriod"/>
            </a:pPr>
            <a:r>
              <a:rPr lang="en-GB" b="1">
                <a:solidFill>
                  <a:srgbClr val="0070C0"/>
                </a:solidFill>
              </a:rPr>
              <a:t>What is meant by hypoglycaemia?</a:t>
            </a:r>
          </a:p>
          <a:p>
            <a:pPr marL="514350" indent="-514350">
              <a:buFont typeface="+mj-lt"/>
              <a:buAutoNum type="arabicPeriod"/>
            </a:pPr>
            <a:r>
              <a:rPr lang="en-GB"/>
              <a:t>How can poor diet lead to hypoglycaemia?</a:t>
            </a:r>
          </a:p>
          <a:p>
            <a:pPr marL="514350" indent="-514350">
              <a:buFont typeface="+mj-lt"/>
              <a:buAutoNum type="arabicPeriod"/>
            </a:pPr>
            <a:r>
              <a:rPr lang="en-GB" b="1">
                <a:solidFill>
                  <a:srgbClr val="0070C0"/>
                </a:solidFill>
              </a:rPr>
              <a:t>What impact does hypoglycaemia have on behaviour?</a:t>
            </a:r>
          </a:p>
          <a:p>
            <a:pPr marL="514350" indent="-514350">
              <a:buFont typeface="+mj-lt"/>
              <a:buAutoNum type="arabicPeriod"/>
            </a:pPr>
            <a:r>
              <a:rPr lang="en-GB">
                <a:solidFill>
                  <a:srgbClr val="3D465A"/>
                </a:solidFill>
              </a:rPr>
              <a:t>What are the 3 steps used when using diet as a treatment for criminality?</a:t>
            </a:r>
          </a:p>
        </p:txBody>
      </p:sp>
    </p:spTree>
    <p:extLst>
      <p:ext uri="{BB962C8B-B14F-4D97-AF65-F5344CB8AC3E}">
        <p14:creationId xmlns:p14="http://schemas.microsoft.com/office/powerpoint/2010/main" val="10799154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B7F30D4-AEE8-8EDF-2A7D-BDCF2A71999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359EAF-3F68-02BB-2A82-45C3321899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Whiteboard Quiz - Answers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ED6662-71D1-893F-2067-BE16E28D14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GB" b="1">
                <a:solidFill>
                  <a:srgbClr val="0070C0"/>
                </a:solidFill>
              </a:rPr>
              <a:t>Brain structure development, neurotransmitter function</a:t>
            </a:r>
          </a:p>
          <a:p>
            <a:pPr marL="514350" indent="-514350">
              <a:buFont typeface="+mj-lt"/>
              <a:buAutoNum type="arabicPeriod"/>
            </a:pPr>
            <a:r>
              <a:rPr lang="en-GB"/>
              <a:t>Anxiety, depression, aggression, cognitive impairments</a:t>
            </a:r>
          </a:p>
          <a:p>
            <a:pPr marL="514350" indent="-514350">
              <a:buFont typeface="+mj-lt"/>
              <a:buAutoNum type="arabicPeriod"/>
            </a:pPr>
            <a:r>
              <a:rPr lang="en-GB" b="1">
                <a:solidFill>
                  <a:srgbClr val="0070C0"/>
                </a:solidFill>
              </a:rPr>
              <a:t>A shortage of glucose</a:t>
            </a:r>
          </a:p>
          <a:p>
            <a:pPr marL="514350" indent="-514350">
              <a:buFont typeface="+mj-lt"/>
              <a:buAutoNum type="arabicPeriod"/>
            </a:pPr>
            <a:r>
              <a:rPr lang="en-GB"/>
              <a:t>High sugar diet can lead to hypoglycaemia</a:t>
            </a:r>
          </a:p>
          <a:p>
            <a:pPr marL="514350" indent="-514350">
              <a:buFont typeface="+mj-lt"/>
              <a:buAutoNum type="arabicPeriod"/>
            </a:pPr>
            <a:r>
              <a:rPr lang="en-GB" b="1">
                <a:solidFill>
                  <a:srgbClr val="0070C0"/>
                </a:solidFill>
              </a:rPr>
              <a:t>Hypoglycaemia </a:t>
            </a:r>
            <a:r>
              <a:rPr lang="en-GB" b="1">
                <a:solidFill>
                  <a:srgbClr val="0070C0"/>
                </a:solidFill>
                <a:sym typeface="Wingdings" pitchFamily="2" charset="2"/>
              </a:rPr>
              <a:t> judgment issues, irritation, violent outbursts</a:t>
            </a:r>
          </a:p>
          <a:p>
            <a:pPr marL="514350" indent="-514350">
              <a:buFont typeface="+mj-lt"/>
              <a:buAutoNum type="arabicPeriod"/>
            </a:pPr>
            <a:r>
              <a:rPr lang="en-GB">
                <a:solidFill>
                  <a:srgbClr val="3D465A"/>
                </a:solidFill>
              </a:rPr>
              <a:t>Analyse intake, add supplements, monitor outcomes</a:t>
            </a:r>
          </a:p>
        </p:txBody>
      </p:sp>
    </p:spTree>
    <p:extLst>
      <p:ext uri="{BB962C8B-B14F-4D97-AF65-F5344CB8AC3E}">
        <p14:creationId xmlns:p14="http://schemas.microsoft.com/office/powerpoint/2010/main" val="32195024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BB61CE-841E-13B9-F97E-BB42FEDC77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Example study: Gesch et al. (2002)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D78A3F-5AC8-1D61-7C74-FDDDE733F3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b="1">
                <a:solidFill>
                  <a:srgbClr val="0070C0"/>
                </a:solidFill>
              </a:rPr>
              <a:t>Aim: is improved diet linked to reductions in anti-social behaviour?</a:t>
            </a:r>
          </a:p>
          <a:p>
            <a:r>
              <a:rPr lang="en-GB"/>
              <a:t>Participants: 231 inmates from young offender’s institute – over 2 weeks to 9 months</a:t>
            </a:r>
          </a:p>
        </p:txBody>
      </p:sp>
    </p:spTree>
    <p:extLst>
      <p:ext uri="{BB962C8B-B14F-4D97-AF65-F5344CB8AC3E}">
        <p14:creationId xmlns:p14="http://schemas.microsoft.com/office/powerpoint/2010/main" val="23176402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48D610-7672-2020-8324-CF98FC4013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Gesch et al. (2002) - Groups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EE92263-F438-CD90-7878-BF7D722F830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r>
              <a:rPr lang="en-GB" sz="3600"/>
              <a:t>Experimental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F6E13F3-43BD-7208-8613-DC6082E47391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GB" b="1">
                <a:solidFill>
                  <a:srgbClr val="0070C0"/>
                </a:solidFill>
              </a:rPr>
              <a:t>Daily vitamin, mineral, essential fatty acid supplement</a:t>
            </a:r>
          </a:p>
          <a:p>
            <a:r>
              <a:rPr lang="en-GB"/>
              <a:t>+ normal diet</a:t>
            </a:r>
          </a:p>
          <a:p>
            <a:endParaRPr lang="en-GB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77F5795E-FB24-2708-BA19-F33AB73AAC8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>
            <a:normAutofit lnSpcReduction="10000"/>
          </a:bodyPr>
          <a:lstStyle/>
          <a:p>
            <a:r>
              <a:rPr lang="en-GB" sz="3600"/>
              <a:t>Control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0737602D-3415-44E7-9591-93E14BB37FF2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GB" b="1">
                <a:solidFill>
                  <a:srgbClr val="0070C0"/>
                </a:solidFill>
              </a:rPr>
              <a:t>Placebo pill</a:t>
            </a:r>
          </a:p>
          <a:p>
            <a:endParaRPr lang="en-GB"/>
          </a:p>
          <a:p>
            <a:endParaRPr lang="en-GB"/>
          </a:p>
          <a:p>
            <a:r>
              <a:rPr lang="en-GB"/>
              <a:t>+ normal diet</a:t>
            </a:r>
          </a:p>
        </p:txBody>
      </p:sp>
    </p:spTree>
    <p:extLst>
      <p:ext uri="{BB962C8B-B14F-4D97-AF65-F5344CB8AC3E}">
        <p14:creationId xmlns:p14="http://schemas.microsoft.com/office/powerpoint/2010/main" val="26048586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  <p:bldP spid="8" grpId="0" build="p"/>
    </p:bldLst>
  </p:timing>
</p:sld>
</file>

<file path=ppt/theme/theme1.xml><?xml version="1.0" encoding="utf-8"?>
<a:theme xmlns:a="http://schemas.openxmlformats.org/drawingml/2006/main" name="Wallingford Trust Theme">
  <a:themeElements>
    <a:clrScheme name="Custom 4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2D1EFF"/>
      </a:hlink>
      <a:folHlink>
        <a:srgbClr val="A5A5A5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allingford School" id="{1F5A48F2-067F-E64B-81E9-545D9188E1FD}" vid="{5FE0E4AB-C73B-C841-8BA7-B3CAFFD3DC3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506e4013-1c0c-4111-9426-d4a345a2e8ca" xsi:nil="true"/>
    <lcf76f155ced4ddcb4097134ff3c332f xmlns="ad89ce95-d1b6-4d5e-b677-7cca411aa0d9">
      <Terms xmlns="http://schemas.microsoft.com/office/infopath/2007/PartnerControls"/>
    </lcf76f155ced4ddcb4097134ff3c332f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C13A59EB86685459DDDBAE59B64CC04" ma:contentTypeVersion="16" ma:contentTypeDescription="Create a new document." ma:contentTypeScope="" ma:versionID="6a38786f8e2aaf5b42fd041ecf443b31">
  <xsd:schema xmlns:xsd="http://www.w3.org/2001/XMLSchema" xmlns:xs="http://www.w3.org/2001/XMLSchema" xmlns:p="http://schemas.microsoft.com/office/2006/metadata/properties" xmlns:ns2="ad89ce95-d1b6-4d5e-b677-7cca411aa0d9" xmlns:ns3="506e4013-1c0c-4111-9426-d4a345a2e8ca" targetNamespace="http://schemas.microsoft.com/office/2006/metadata/properties" ma:root="true" ma:fieldsID="986066f503c7bf9b86526db2f960ee1c" ns2:_="" ns3:_="">
    <xsd:import namespace="ad89ce95-d1b6-4d5e-b677-7cca411aa0d9"/>
    <xsd:import namespace="506e4013-1c0c-4111-9426-d4a345a2e8c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d89ce95-d1b6-4d5e-b677-7cca411aa0d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17" nillable="true" ma:taxonomy="true" ma:internalName="lcf76f155ced4ddcb4097134ff3c332f" ma:taxonomyFieldName="MediaServiceImageTags" ma:displayName="Image Tags" ma:readOnly="false" ma:fieldId="{5cf76f15-5ced-4ddc-b409-7134ff3c332f}" ma:taxonomyMulti="true" ma:sspId="8ad0ac55-8370-45de-8d35-391d2d05344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20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1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bjectDetectorVersions" ma:index="2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3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06e4013-1c0c-4111-9426-d4a345a2e8ca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8" nillable="true" ma:displayName="Taxonomy Catch All Column" ma:hidden="true" ma:list="{2c15fa1e-c926-42ca-bfe6-b20ae44258bd}" ma:internalName="TaxCatchAll" ma:showField="CatchAllData" ma:web="506e4013-1c0c-4111-9426-d4a345a2e8c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F3CA279-5655-44E2-A66F-1A4D5E8BE68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F8B915B7-7113-480F-8E5E-ABD570CB814B}">
  <ds:schemaRefs>
    <ds:schemaRef ds:uri="506e4013-1c0c-4111-9426-d4a345a2e8ca"/>
    <ds:schemaRef ds:uri="ad89ce95-d1b6-4d5e-b677-7cca411aa0d9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86D59CC1-EEC4-4927-AC8D-772A723945A9}">
  <ds:schemaRefs>
    <ds:schemaRef ds:uri="506e4013-1c0c-4111-9426-d4a345a2e8ca"/>
    <ds:schemaRef ds:uri="ad89ce95-d1b6-4d5e-b677-7cca411aa0d9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Wallingford Trust Theme</Template>
  <Application>Microsoft Office PowerPoint</Application>
  <PresentationFormat>Widescreen</PresentationFormat>
  <Slides>12</Slides>
  <Notes>4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Wallingford Trust Theme</vt:lpstr>
      <vt:lpstr>LO TBAT describe and evaluate a biological treatment for offending</vt:lpstr>
      <vt:lpstr>Why do we need fatty acids (Omega 3)?</vt:lpstr>
      <vt:lpstr>Why do we need vitamins and minerals?</vt:lpstr>
      <vt:lpstr>Diet</vt:lpstr>
      <vt:lpstr>Diet – how it works practically</vt:lpstr>
      <vt:lpstr>Whiteboard Quiz</vt:lpstr>
      <vt:lpstr>Whiteboard Quiz - Answers</vt:lpstr>
      <vt:lpstr>Example study: Gesch et al. (2002)</vt:lpstr>
      <vt:lpstr>Gesch et al. (2002) - Groups</vt:lpstr>
      <vt:lpstr>Gesch et al. (2002) Findings</vt:lpstr>
      <vt:lpstr>Gesch et al. (2002) Conclusions</vt:lpstr>
      <vt:lpstr>Evaluation – will improving offender diet reduce criminality?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Vernon Leigh</dc:creator>
  <cp:revision>2</cp:revision>
  <dcterms:created xsi:type="dcterms:W3CDTF">2025-01-13T10:51:00Z</dcterms:created>
  <dcterms:modified xsi:type="dcterms:W3CDTF">2025-01-24T10:18:12Z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0x010100EC13A59EB86685459DDDBAE59B64CC04</vt:lpwstr>
  </property>
  <property fmtid="{D5CDD505-2E9C-101B-9397-08002B2CF9AE}" pid="3" name="MediaServiceImageTags">
    <vt:lpwstr/>
  </property>
</Properties>
</file>