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E3C"/>
    <a:srgbClr val="E5F3FF"/>
    <a:srgbClr val="E6EEFF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A151F-745C-49A4-906D-A43F5F918A04}" v="596" dt="2025-01-01T21:14:27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91E94869-0FEE-BA47-B33F-884E54EAA32C}"/>
    <pc:docChg chg="custSel addSld modSld">
      <pc:chgData name="Vernon Leigh" userId="918c6f39-c291-430c-ba7b-2773449ea29a" providerId="ADAL" clId="{91E94869-0FEE-BA47-B33F-884E54EAA32C}" dt="2025-01-01T16:23:50.449" v="538" actId="20577"/>
      <pc:docMkLst>
        <pc:docMk/>
      </pc:docMkLst>
      <pc:sldChg chg="modSp mod">
        <pc:chgData name="Vernon Leigh" userId="918c6f39-c291-430c-ba7b-2773449ea29a" providerId="ADAL" clId="{91E94869-0FEE-BA47-B33F-884E54EAA32C}" dt="2025-01-01T16:20:02.465" v="513" actId="20577"/>
        <pc:sldMkLst>
          <pc:docMk/>
          <pc:sldMk cId="2666642335" sldId="256"/>
        </pc:sldMkLst>
        <pc:spChg chg="mod">
          <ac:chgData name="Vernon Leigh" userId="918c6f39-c291-430c-ba7b-2773449ea29a" providerId="ADAL" clId="{91E94869-0FEE-BA47-B33F-884E54EAA32C}" dt="2025-01-01T16:20:02.465" v="513" actId="20577"/>
          <ac:spMkLst>
            <pc:docMk/>
            <pc:sldMk cId="2666642335" sldId="256"/>
            <ac:spMk id="7" creationId="{8F4A2F06-46CD-ACBE-6E64-31507D4C8235}"/>
          </ac:spMkLst>
        </pc:spChg>
      </pc:sldChg>
      <pc:sldChg chg="addSp delSp modSp new mod modClrScheme chgLayout">
        <pc:chgData name="Vernon Leigh" userId="918c6f39-c291-430c-ba7b-2773449ea29a" providerId="ADAL" clId="{91E94869-0FEE-BA47-B33F-884E54EAA32C}" dt="2024-12-30T13:42:01.910" v="394" actId="20577"/>
        <pc:sldMkLst>
          <pc:docMk/>
          <pc:sldMk cId="3654415819" sldId="264"/>
        </pc:sldMkLst>
        <pc:spChg chg="add mod ord">
          <ac:chgData name="Vernon Leigh" userId="918c6f39-c291-430c-ba7b-2773449ea29a" providerId="ADAL" clId="{91E94869-0FEE-BA47-B33F-884E54EAA32C}" dt="2024-12-30T13:42:01.910" v="394" actId="20577"/>
          <ac:spMkLst>
            <pc:docMk/>
            <pc:sldMk cId="3654415819" sldId="264"/>
            <ac:spMk id="7" creationId="{A2DE6284-45C0-0A90-8AE6-21D25339A730}"/>
          </ac:spMkLst>
        </pc:spChg>
        <pc:spChg chg="add mod ord">
          <ac:chgData name="Vernon Leigh" userId="918c6f39-c291-430c-ba7b-2773449ea29a" providerId="ADAL" clId="{91E94869-0FEE-BA47-B33F-884E54EAA32C}" dt="2024-12-30T13:41:52.194" v="371" actId="20577"/>
          <ac:spMkLst>
            <pc:docMk/>
            <pc:sldMk cId="3654415819" sldId="264"/>
            <ac:spMk id="8" creationId="{0C873A0E-94AE-F1BF-F163-A100E291295A}"/>
          </ac:spMkLst>
        </pc:spChg>
      </pc:sldChg>
      <pc:sldChg chg="modSp new mod">
        <pc:chgData name="Vernon Leigh" userId="918c6f39-c291-430c-ba7b-2773449ea29a" providerId="ADAL" clId="{91E94869-0FEE-BA47-B33F-884E54EAA32C}" dt="2025-01-01T16:23:50.449" v="538" actId="20577"/>
        <pc:sldMkLst>
          <pc:docMk/>
          <pc:sldMk cId="619608417" sldId="265"/>
        </pc:sldMkLst>
        <pc:spChg chg="mod">
          <ac:chgData name="Vernon Leigh" userId="918c6f39-c291-430c-ba7b-2773449ea29a" providerId="ADAL" clId="{91E94869-0FEE-BA47-B33F-884E54EAA32C}" dt="2024-12-30T13:42:08.822" v="411" actId="20577"/>
          <ac:spMkLst>
            <pc:docMk/>
            <pc:sldMk cId="619608417" sldId="265"/>
            <ac:spMk id="2" creationId="{C60AFA42-B448-01B5-9F26-32787F074A65}"/>
          </ac:spMkLst>
        </pc:spChg>
        <pc:spChg chg="mod">
          <ac:chgData name="Vernon Leigh" userId="918c6f39-c291-430c-ba7b-2773449ea29a" providerId="ADAL" clId="{91E94869-0FEE-BA47-B33F-884E54EAA32C}" dt="2025-01-01T16:23:50.449" v="538" actId="20577"/>
          <ac:spMkLst>
            <pc:docMk/>
            <pc:sldMk cId="619608417" sldId="265"/>
            <ac:spMk id="3" creationId="{48095E5E-4EAE-9E0E-2CCD-CAAB7EA7C0F7}"/>
          </ac:spMkLst>
        </pc:spChg>
      </pc:sldChg>
    </pc:docChg>
  </pc:docChgLst>
  <pc:docChgLst>
    <pc:chgData name="Vernon Leigh" userId="918c6f39-c291-430c-ba7b-2773449ea29a" providerId="ADAL" clId="{E41A151F-745C-49A4-906D-A43F5F918A04}"/>
    <pc:docChg chg="custSel modSld">
      <pc:chgData name="Vernon Leigh" userId="918c6f39-c291-430c-ba7b-2773449ea29a" providerId="ADAL" clId="{E41A151F-745C-49A4-906D-A43F5F918A04}" dt="2025-01-01T21:14:27.336" v="595" actId="20577"/>
      <pc:docMkLst>
        <pc:docMk/>
      </pc:docMkLst>
      <pc:sldChg chg="modSp mod modAnim">
        <pc:chgData name="Vernon Leigh" userId="918c6f39-c291-430c-ba7b-2773449ea29a" providerId="ADAL" clId="{E41A151F-745C-49A4-906D-A43F5F918A04}" dt="2025-01-01T21:08:13.339" v="231" actId="20577"/>
        <pc:sldMkLst>
          <pc:docMk/>
          <pc:sldMk cId="4010386085" sldId="259"/>
        </pc:sldMkLst>
        <pc:spChg chg="mod">
          <ac:chgData name="Vernon Leigh" userId="918c6f39-c291-430c-ba7b-2773449ea29a" providerId="ADAL" clId="{E41A151F-745C-49A4-906D-A43F5F918A04}" dt="2025-01-01T21:08:13.339" v="231" actId="20577"/>
          <ac:spMkLst>
            <pc:docMk/>
            <pc:sldMk cId="4010386085" sldId="259"/>
            <ac:spMk id="3" creationId="{3FA40A8B-8C6A-875C-4CB8-7E69F26287F2}"/>
          </ac:spMkLst>
        </pc:spChg>
      </pc:sldChg>
      <pc:sldChg chg="modSp">
        <pc:chgData name="Vernon Leigh" userId="918c6f39-c291-430c-ba7b-2773449ea29a" providerId="ADAL" clId="{E41A151F-745C-49A4-906D-A43F5F918A04}" dt="2025-01-01T21:08:48.303" v="240" actId="20577"/>
        <pc:sldMkLst>
          <pc:docMk/>
          <pc:sldMk cId="3759682046" sldId="260"/>
        </pc:sldMkLst>
        <pc:spChg chg="mod">
          <ac:chgData name="Vernon Leigh" userId="918c6f39-c291-430c-ba7b-2773449ea29a" providerId="ADAL" clId="{E41A151F-745C-49A4-906D-A43F5F918A04}" dt="2025-01-01T21:08:48.303" v="240" actId="20577"/>
          <ac:spMkLst>
            <pc:docMk/>
            <pc:sldMk cId="3759682046" sldId="260"/>
            <ac:spMk id="3" creationId="{B8F8A2BC-5756-46DD-842F-0A6D509B0011}"/>
          </ac:spMkLst>
        </pc:spChg>
      </pc:sldChg>
      <pc:sldChg chg="modSp mod modAnim">
        <pc:chgData name="Vernon Leigh" userId="918c6f39-c291-430c-ba7b-2773449ea29a" providerId="ADAL" clId="{E41A151F-745C-49A4-906D-A43F5F918A04}" dt="2025-01-01T21:14:27.336" v="595" actId="20577"/>
        <pc:sldMkLst>
          <pc:docMk/>
          <pc:sldMk cId="4057823358" sldId="263"/>
        </pc:sldMkLst>
        <pc:spChg chg="mod">
          <ac:chgData name="Vernon Leigh" userId="918c6f39-c291-430c-ba7b-2773449ea29a" providerId="ADAL" clId="{E41A151F-745C-49A4-906D-A43F5F918A04}" dt="2025-01-01T21:14:27.336" v="595" actId="20577"/>
          <ac:spMkLst>
            <pc:docMk/>
            <pc:sldMk cId="4057823358" sldId="263"/>
            <ac:spMk id="4" creationId="{61711683-9081-3C00-5296-549323C011FC}"/>
          </ac:spMkLst>
        </pc:spChg>
        <pc:spChg chg="mod">
          <ac:chgData name="Vernon Leigh" userId="918c6f39-c291-430c-ba7b-2773449ea29a" providerId="ADAL" clId="{E41A151F-745C-49A4-906D-A43F5F918A04}" dt="2025-01-01T21:10:40.102" v="334" actId="20577"/>
          <ac:spMkLst>
            <pc:docMk/>
            <pc:sldMk cId="4057823358" sldId="263"/>
            <ac:spMk id="6" creationId="{A001DB3D-0B72-F709-C4C5-F77EAB5D838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09B8C-59C6-4074-8601-77D0E9840656}" type="datetimeFigureOut">
              <a:t>1/1/2025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AE7E5-F71B-4261-8A2C-259B3A21252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3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DAD59C-CF79-D48F-DE32-D7F16BFE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Howells et al. (2005)</a:t>
            </a:r>
            <a:br>
              <a:rPr lang="en-US"/>
            </a:br>
            <a:r>
              <a:rPr lang="en-US"/>
              <a:t>A brief anger management program for offenders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4A2F06-46CD-ACBE-6E64-31507D4C82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Criminal Psychology – Contemporary Study</a:t>
            </a:r>
          </a:p>
        </p:txBody>
      </p:sp>
    </p:spTree>
    <p:extLst>
      <p:ext uri="{BB962C8B-B14F-4D97-AF65-F5344CB8AC3E}">
        <p14:creationId xmlns:p14="http://schemas.microsoft.com/office/powerpoint/2010/main" val="2666642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AFA42-B448-01B5-9F26-32787F07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95E5E-4EAE-9E0E-2CCD-CAAB7EA7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Short question from 2021</a:t>
            </a:r>
          </a:p>
          <a:p>
            <a:r>
              <a:rPr lang="en-GB"/>
              <a:t>Apply It Methods questions</a:t>
            </a:r>
          </a:p>
          <a:p>
            <a:r>
              <a:rPr lang="en-GB"/>
              <a:t>Check It questions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60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7B454-362C-BBA7-12CB-27C82FC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Treatment readiness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A64F0-B9E4-5EFF-6AB5-604F1AC44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>
                <a:solidFill>
                  <a:srgbClr val="0070C0"/>
                </a:solidFill>
              </a:rPr>
              <a:t>An individual's willingness and openness to engage in therapeutic interventions.</a:t>
            </a:r>
          </a:p>
          <a:p>
            <a:r>
              <a:rPr lang="en-GB"/>
              <a:t>Positive attitude, commitment to change, and receptiveness to the treatment process</a:t>
            </a:r>
          </a:p>
        </p:txBody>
      </p:sp>
    </p:spTree>
    <p:extLst>
      <p:ext uri="{BB962C8B-B14F-4D97-AF65-F5344CB8AC3E}">
        <p14:creationId xmlns:p14="http://schemas.microsoft.com/office/powerpoint/2010/main" val="144375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350E-1962-B252-7A01-74AF5FDA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Aim/s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33D1F-D214-0BE2-2D75-D3348C9A3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rgbClr val="0070C0"/>
                </a:solidFill>
              </a:rPr>
              <a:t>To test whether a prison-based AMP was more effective than no treatment at all</a:t>
            </a:r>
          </a:p>
          <a:p>
            <a:r>
              <a:rPr lang="en-US"/>
              <a:t>To test the effectiveness of an AMP with serious offenders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3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A48A6-5CF1-015C-28B4-CAF7EAAF8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-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0ADB-4854-7AEA-8FE6-5AEF8F73A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70C0"/>
                </a:solidFill>
              </a:rPr>
              <a:t>418 male prisoners</a:t>
            </a:r>
          </a:p>
          <a:p>
            <a:r>
              <a:rPr lang="en-US"/>
              <a:t>Control group from same target population - on a waiting list for the AMP</a:t>
            </a:r>
          </a:p>
        </p:txBody>
      </p:sp>
    </p:spTree>
    <p:extLst>
      <p:ext uri="{BB962C8B-B14F-4D97-AF65-F5344CB8AC3E}">
        <p14:creationId xmlns:p14="http://schemas.microsoft.com/office/powerpoint/2010/main" val="176097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FA950-1240-383D-3C11-6D017BD2D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895C0-8E29-BCC2-9167-234AE6D2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-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40A8B-8C6A-875C-4CB8-7E69F2628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>
                <a:solidFill>
                  <a:srgbClr val="0070C0"/>
                </a:solidFill>
              </a:rPr>
              <a:t>Behavioural measures of anger collected before and after intervention, with a subset assessed at two and six months.</a:t>
            </a:r>
          </a:p>
          <a:p>
            <a:r>
              <a:rPr lang="en-GB"/>
              <a:t>The measures included the </a:t>
            </a:r>
            <a:r>
              <a:rPr lang="en-GB" err="1"/>
              <a:t>Novaco</a:t>
            </a:r>
            <a:r>
              <a:rPr lang="en-GB"/>
              <a:t> anger scale – which has been shown to have TRT reliability (so if used again, should get similar results)</a:t>
            </a:r>
          </a:p>
          <a:p>
            <a:r>
              <a:rPr lang="en-GB" b="1">
                <a:solidFill>
                  <a:srgbClr val="0070C0"/>
                </a:solidFill>
              </a:rPr>
              <a:t>The AMP consisted of 10 x 2-hour sessions, focusing on cognitive preparation, trigger identification, relaxation, and application practice</a:t>
            </a:r>
          </a:p>
        </p:txBody>
      </p:sp>
    </p:spTree>
    <p:extLst>
      <p:ext uri="{BB962C8B-B14F-4D97-AF65-F5344CB8AC3E}">
        <p14:creationId xmlns:p14="http://schemas.microsoft.com/office/powerpoint/2010/main" val="401038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6E419-0AB6-8B07-1714-FF916C0F8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Findings (Results)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8A2BC-5756-46DD-842F-0A6D509B0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>
                <a:solidFill>
                  <a:srgbClr val="0070C0"/>
                </a:solidFill>
              </a:rPr>
              <a:t>Immediate</a:t>
            </a:r>
            <a:r>
              <a:rPr lang="en-US" b="1">
                <a:solidFill>
                  <a:srgbClr val="0070C0"/>
                </a:solidFill>
              </a:rPr>
              <a:t> post-intervention improvements in AMP group were modest and not statistically significant compared to the control group.</a:t>
            </a:r>
          </a:p>
          <a:p>
            <a:r>
              <a:rPr lang="en-US"/>
              <a:t>AMP group had significantly better knowledge of their own anger at the end of the intervention.</a:t>
            </a:r>
          </a:p>
          <a:p>
            <a:r>
              <a:rPr lang="en-US" b="1">
                <a:solidFill>
                  <a:srgbClr val="0070C0"/>
                </a:solidFill>
              </a:rPr>
              <a:t>Most significant improvements were observed in prisoners with intense anger and low control initially.</a:t>
            </a:r>
          </a:p>
          <a:p>
            <a:r>
              <a:rPr lang="en-US"/>
              <a:t>Success was correlated with “treatment readiness”, suggesting those open to change experienced the most improvement.</a:t>
            </a:r>
          </a:p>
        </p:txBody>
      </p:sp>
    </p:spTree>
    <p:extLst>
      <p:ext uri="{BB962C8B-B14F-4D97-AF65-F5344CB8AC3E}">
        <p14:creationId xmlns:p14="http://schemas.microsoft.com/office/powerpoint/2010/main" val="375968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B9B34-0636-753F-CF1D-8A616CF3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40D10-B6EE-E50C-D796-FEB9CDCB7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>
                <a:solidFill>
                  <a:srgbClr val="0070C0"/>
                </a:solidFill>
              </a:rPr>
              <a:t>Overall impact of AMPs is small.</a:t>
            </a:r>
          </a:p>
          <a:p>
            <a:r>
              <a:rPr lang="en-GB"/>
              <a:t>Analysing one's own anger through self-report assessments may be beneficial without treatment.</a:t>
            </a:r>
          </a:p>
          <a:p>
            <a:r>
              <a:rPr lang="en-GB" b="1">
                <a:solidFill>
                  <a:srgbClr val="0070C0"/>
                </a:solidFill>
              </a:rPr>
              <a:t>Improving knowledge of anger is an important element of AMPs</a:t>
            </a:r>
          </a:p>
          <a:p>
            <a:r>
              <a:rPr lang="en-GB"/>
              <a:t>Individual differences in ”treatment readiness” should be considered when deciding suitability for anger management intervention.</a:t>
            </a:r>
          </a:p>
        </p:txBody>
      </p:sp>
    </p:spTree>
    <p:extLst>
      <p:ext uri="{BB962C8B-B14F-4D97-AF65-F5344CB8AC3E}">
        <p14:creationId xmlns:p14="http://schemas.microsoft.com/office/powerpoint/2010/main" val="421710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D13B-01CE-DD71-BD51-FED8C7C5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FFC34-8E0B-B82B-C4C6-938A881EF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0" y="1454151"/>
            <a:ext cx="5157787" cy="515937"/>
          </a:xfrm>
        </p:spPr>
        <p:txBody>
          <a:bodyPr>
            <a:normAutofit fontScale="92500" lnSpcReduction="20000"/>
          </a:bodyPr>
          <a:lstStyle/>
          <a:p>
            <a:r>
              <a:rPr lang="en-GB"/>
              <a:t>Strengths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11683-9081-3C00-5296-549323C01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010" y="2098675"/>
            <a:ext cx="5157787" cy="4043363"/>
          </a:xfrm>
        </p:spPr>
        <p:txBody>
          <a:bodyPr>
            <a:normAutofit fontScale="70000" lnSpcReduction="20000"/>
          </a:bodyPr>
          <a:lstStyle/>
          <a:p>
            <a:r>
              <a:rPr lang="en-GB" sz="2400" b="1">
                <a:solidFill>
                  <a:srgbClr val="0070C0"/>
                </a:solidFill>
              </a:rPr>
              <a:t>Large sample size</a:t>
            </a:r>
          </a:p>
          <a:p>
            <a:r>
              <a:rPr lang="en-GB" sz="2400"/>
              <a:t>Supports importance of ‘treatment readiness’ </a:t>
            </a:r>
            <a:r>
              <a:rPr lang="en-GB" sz="2400">
                <a:sym typeface="Wingdings" pitchFamily="2" charset="2"/>
              </a:rPr>
              <a:t> could be applied to other therapies ensuring that there is a focus on </a:t>
            </a:r>
            <a:r>
              <a:rPr lang="en-GB" sz="2400"/>
              <a:t>offender' acceptance of the need for change</a:t>
            </a:r>
          </a:p>
          <a:p>
            <a:r>
              <a:rPr lang="en-GB" sz="2400" b="1">
                <a:solidFill>
                  <a:srgbClr val="0070C0"/>
                </a:solidFill>
              </a:rPr>
              <a:t>Used scales such as </a:t>
            </a:r>
            <a:r>
              <a:rPr lang="en-GB" sz="2400" b="1" err="1">
                <a:solidFill>
                  <a:srgbClr val="0070C0"/>
                </a:solidFill>
              </a:rPr>
              <a:t>Novaco</a:t>
            </a:r>
            <a:r>
              <a:rPr lang="en-GB" sz="2400" b="1">
                <a:solidFill>
                  <a:srgbClr val="0070C0"/>
                </a:solidFill>
              </a:rPr>
              <a:t> which have been shown to have test-retest reliability and strong predictive validity (i.e. predicting anger / frustration in future situations)</a:t>
            </a:r>
          </a:p>
          <a:p>
            <a:r>
              <a:rPr lang="en-GB" sz="2400"/>
              <a:t>Range of measures and viewpoints (offenders and prison officers) </a:t>
            </a:r>
            <a:r>
              <a:rPr lang="en-GB" sz="2400">
                <a:sym typeface="Wingdings" panose="05000000000000000000" pitchFamily="2" charset="2"/>
              </a:rPr>
              <a:t> higher validity of findings</a:t>
            </a:r>
            <a:endParaRPr lang="en-GB" sz="24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638E4-144C-DA96-4522-ED6F6AEC5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76902" y="1433117"/>
            <a:ext cx="5183188" cy="515937"/>
          </a:xfrm>
        </p:spPr>
        <p:txBody>
          <a:bodyPr>
            <a:normAutofit fontScale="92500" lnSpcReduction="20000"/>
          </a:bodyPr>
          <a:lstStyle/>
          <a:p>
            <a:r>
              <a:rPr lang="en-GB"/>
              <a:t>Weaknesses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1DB3D-0B72-F709-C4C5-F77EAB5D8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76902" y="1969294"/>
            <a:ext cx="6400798" cy="3954463"/>
          </a:xfrm>
        </p:spPr>
        <p:txBody>
          <a:bodyPr>
            <a:noAutofit/>
          </a:bodyPr>
          <a:lstStyle/>
          <a:p>
            <a:r>
              <a:rPr lang="en-GB" sz="2400"/>
              <a:t>Only 78 completed 2 month follow up. Only 21 completed 6 month follow up. May bias analysis of LT impact of AMP.</a:t>
            </a:r>
          </a:p>
          <a:p>
            <a:r>
              <a:rPr lang="en-GB" sz="2400" b="1">
                <a:solidFill>
                  <a:srgbClr val="0070C0"/>
                </a:solidFill>
              </a:rPr>
              <a:t>Pts were not randomly allocated to conditions </a:t>
            </a:r>
            <a:r>
              <a:rPr lang="en-GB" sz="2400" b="1">
                <a:solidFill>
                  <a:srgbClr val="0070C0"/>
                </a:solidFill>
                <a:sym typeface="Wingdings" pitchFamily="2" charset="2"/>
              </a:rPr>
              <a:t> may reduce validity of conclusions</a:t>
            </a:r>
          </a:p>
          <a:p>
            <a:r>
              <a:rPr lang="en-GB" sz="2400">
                <a:sym typeface="Wingdings" pitchFamily="2" charset="2"/>
              </a:rPr>
              <a:t>Self-report measures of anger  subjective, impact on validity of obtained data</a:t>
            </a:r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405782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2DE6284-45C0-0A90-8AE6-21D25339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Reading and notes – pages 140-141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873A0E-94AE-F1BF-F163-A100E2912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A01: APRC (aims procedure results conclusions)</a:t>
            </a:r>
          </a:p>
          <a:p>
            <a:r>
              <a:rPr lang="en-GB"/>
              <a:t>A03: At least 6 strengths/weaknesses (max will be 10 A03)</a:t>
            </a:r>
          </a:p>
          <a:p>
            <a:r>
              <a:rPr lang="en-GB"/>
              <a:t>When doing A03, try to clearly link in your notes to A01 (i.e. a strength of the procedure/sample is that …)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415819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. Discuss Jury Decision Making Factors" id="{2D921B24-0306-3D47-A59E-CCF05555E949}" vid="{B08605A0-DF20-FA4B-B697-A336896E67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ad89ce95-d1b6-4d5e-b677-7cca411aa0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85D9F-BDF7-4793-9524-388955A7261C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Wallingford Trust Theme</vt:lpstr>
      <vt:lpstr>Howells et al. (2005) A brief anger management program for offenders</vt:lpstr>
      <vt:lpstr>Treatment readiness</vt:lpstr>
      <vt:lpstr>Aim/s</vt:lpstr>
      <vt:lpstr>Procedure - Participants</vt:lpstr>
      <vt:lpstr>Procedure - Method</vt:lpstr>
      <vt:lpstr>Findings (Results)</vt:lpstr>
      <vt:lpstr>Conclusions</vt:lpstr>
      <vt:lpstr>Evaluation</vt:lpstr>
      <vt:lpstr>Reading and notes – pages 140-141</vt:lpstr>
      <vt:lpstr>Exam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revision>1</cp:revision>
  <dcterms:created xsi:type="dcterms:W3CDTF">2022-09-13T19:39:38Z</dcterms:created>
  <dcterms:modified xsi:type="dcterms:W3CDTF">2025-01-01T21:14:44Z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