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6" r:id="rId5"/>
    <p:sldId id="313" r:id="rId6"/>
    <p:sldId id="381" r:id="rId7"/>
    <p:sldId id="315" r:id="rId8"/>
    <p:sldId id="384" r:id="rId9"/>
    <p:sldId id="379" r:id="rId10"/>
    <p:sldId id="385" r:id="rId11"/>
    <p:sldId id="267" r:id="rId12"/>
    <p:sldId id="316" r:id="rId13"/>
    <p:sldId id="380" r:id="rId14"/>
    <p:sldId id="336" r:id="rId15"/>
    <p:sldId id="366" r:id="rId16"/>
    <p:sldId id="386" r:id="rId17"/>
    <p:sldId id="317" r:id="rId18"/>
    <p:sldId id="340" r:id="rId19"/>
    <p:sldId id="341" r:id="rId20"/>
    <p:sldId id="383" r:id="rId21"/>
    <p:sldId id="372" r:id="rId22"/>
    <p:sldId id="388" r:id="rId23"/>
    <p:sldId id="389" r:id="rId24"/>
    <p:sldId id="373" r:id="rId25"/>
    <p:sldId id="387" r:id="rId26"/>
    <p:sldId id="378" r:id="rId27"/>
    <p:sldId id="382" r:id="rId28"/>
    <p:sldId id="374" r:id="rId29"/>
    <p:sldId id="375" r:id="rId30"/>
    <p:sldId id="376" r:id="rId31"/>
    <p:sldId id="377" r:id="rId32"/>
    <p:sldId id="37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556631-BAE7-4165-B80F-235F5992E2C3}">
          <p14:sldIdLst>
            <p14:sldId id="256"/>
            <p14:sldId id="313"/>
            <p14:sldId id="381"/>
            <p14:sldId id="315"/>
            <p14:sldId id="384"/>
            <p14:sldId id="379"/>
            <p14:sldId id="385"/>
            <p14:sldId id="267"/>
            <p14:sldId id="316"/>
            <p14:sldId id="380"/>
            <p14:sldId id="336"/>
            <p14:sldId id="366"/>
            <p14:sldId id="386"/>
            <p14:sldId id="317"/>
            <p14:sldId id="340"/>
            <p14:sldId id="341"/>
            <p14:sldId id="383"/>
            <p14:sldId id="372"/>
            <p14:sldId id="388"/>
            <p14:sldId id="389"/>
            <p14:sldId id="373"/>
            <p14:sldId id="387"/>
            <p14:sldId id="378"/>
            <p14:sldId id="382"/>
            <p14:sldId id="374"/>
            <p14:sldId id="375"/>
            <p14:sldId id="376"/>
            <p14:sldId id="377"/>
            <p14:sldId id="3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3FF"/>
    <a:srgbClr val="E6EEFF"/>
    <a:srgbClr val="282E3C"/>
    <a:srgbClr val="3D465A"/>
    <a:srgbClr val="FEE9A4"/>
    <a:srgbClr val="B9C0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20549-5259-4DA7-628B-EBD5C0184C78}" v="65" dt="2025-01-30T09:54:44.719"/>
    <p1510:client id="{3514498E-2CDC-4367-118E-2B745EBEC2D8}" v="3" dt="2025-01-29T12:03:02.807"/>
    <p1510:client id="{4D52BA0F-52AB-F92A-7388-47FF762CB56B}" v="21" dt="2025-01-29T11:27:41.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32" autoAdjust="0"/>
    <p:restoredTop sz="88082"/>
  </p:normalViewPr>
  <p:slideViewPr>
    <p:cSldViewPr snapToGrid="0">
      <p:cViewPr varScale="1">
        <p:scale>
          <a:sx n="102" d="100"/>
          <a:sy n="102" d="100"/>
        </p:scale>
        <p:origin x="15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7F5910-7042-44B9-AC4A-19A370CC117D}" type="datetimeFigureOut">
              <a:t>1/30/2025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0D7AD-9075-4D10-B96D-403127EEB7A1}" type="slidenum">
              <a:t>‹#›</a:t>
            </a:fld>
            <a:endParaRPr lang="en-GB"/>
          </a:p>
        </p:txBody>
      </p:sp>
    </p:spTree>
    <p:extLst>
      <p:ext uri="{BB962C8B-B14F-4D97-AF65-F5344CB8AC3E}">
        <p14:creationId xmlns:p14="http://schemas.microsoft.com/office/powerpoint/2010/main" val="259026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GB" dirty="0">
                <a:effectLst/>
                <a:latin typeface="Helvetica" pitchFamily="2" charset="0"/>
              </a:rPr>
              <a:t>Define attachment</a:t>
            </a:r>
          </a:p>
          <a:p>
            <a:pPr>
              <a:buFont typeface="+mj-lt"/>
              <a:buAutoNum type="arabicPeriod"/>
            </a:pPr>
            <a:r>
              <a:rPr lang="en-GB" dirty="0">
                <a:effectLst/>
                <a:latin typeface="Helvetica" pitchFamily="2" charset="0"/>
              </a:rPr>
              <a:t>Define what behaviours humans show in attachment</a:t>
            </a:r>
          </a:p>
          <a:p>
            <a:pPr>
              <a:buFont typeface="+mj-lt"/>
              <a:buAutoNum type="arabicPeriod"/>
            </a:pPr>
            <a:r>
              <a:rPr lang="en-GB" dirty="0">
                <a:effectLst/>
                <a:latin typeface="Helvetica" pitchFamily="2" charset="0"/>
              </a:rPr>
              <a:t>Discuss reciprocity - alert phases and active involvement</a:t>
            </a:r>
          </a:p>
          <a:p>
            <a:pPr>
              <a:buFont typeface="+mj-lt"/>
              <a:buAutoNum type="arabicPeriod"/>
            </a:pPr>
            <a:r>
              <a:rPr lang="en-GB" dirty="0">
                <a:effectLst/>
                <a:latin typeface="Helvetica" pitchFamily="2" charset="0"/>
              </a:rPr>
              <a:t>Discuss interactional synchrony</a:t>
            </a:r>
          </a:p>
          <a:p>
            <a:pPr marL="742950" lvl="1" indent="-285750">
              <a:buFont typeface="Arial" panose="020B0604020202020204" pitchFamily="34" charset="0"/>
              <a:buChar char="•"/>
            </a:pPr>
            <a:r>
              <a:rPr lang="en-GB" dirty="0">
                <a:effectLst/>
                <a:latin typeface="Helvetica" pitchFamily="2" charset="0"/>
              </a:rPr>
              <a:t>Meltzoff and Moore study on beginnings of synchrony (2 years old)</a:t>
            </a:r>
          </a:p>
          <a:p>
            <a:pPr marL="742950" lvl="1" indent="-285750">
              <a:buFont typeface="Arial" panose="020B0604020202020204" pitchFamily="34" charset="0"/>
              <a:buChar char="•"/>
            </a:pPr>
            <a:r>
              <a:rPr lang="en-GB" dirty="0">
                <a:effectLst/>
                <a:latin typeface="Helvetica" pitchFamily="2" charset="0"/>
              </a:rPr>
              <a:t>Why it matters for attachment</a:t>
            </a:r>
          </a:p>
          <a:p>
            <a:pPr>
              <a:buFont typeface="+mj-lt"/>
              <a:buAutoNum type="arabicPeriod"/>
            </a:pPr>
            <a:r>
              <a:rPr lang="en-GB" dirty="0">
                <a:effectLst/>
                <a:latin typeface="Helvetica" pitchFamily="2" charset="0"/>
              </a:rPr>
              <a:t>Evaluation</a:t>
            </a:r>
          </a:p>
          <a:p>
            <a:pPr marL="742950" lvl="1" indent="-285750">
              <a:buFont typeface="Arial" panose="020B0604020202020204" pitchFamily="34" charset="0"/>
              <a:buChar char="•"/>
            </a:pPr>
            <a:r>
              <a:rPr lang="en-GB" dirty="0">
                <a:effectLst/>
                <a:latin typeface="Helvetica" pitchFamily="2" charset="0"/>
              </a:rPr>
              <a:t>Strengths</a:t>
            </a:r>
          </a:p>
          <a:p>
            <a:pPr marL="1143000" lvl="2" indent="-228600">
              <a:buFont typeface="Arial" panose="020B0604020202020204" pitchFamily="34" charset="0"/>
              <a:buChar char="•"/>
            </a:pPr>
            <a:r>
              <a:rPr lang="en-GB" dirty="0">
                <a:effectLst/>
                <a:latin typeface="Helvetica" pitchFamily="2" charset="0"/>
              </a:rPr>
              <a:t>Lab control observations establishing IR, babies aren’t aware of </a:t>
            </a:r>
            <a:r>
              <a:rPr lang="en-GB" dirty="0" err="1">
                <a:effectLst/>
                <a:latin typeface="Helvetica" pitchFamily="2" charset="0"/>
              </a:rPr>
              <a:t>obs</a:t>
            </a:r>
            <a:r>
              <a:rPr lang="en-GB" dirty="0">
                <a:effectLst/>
                <a:latin typeface="Helvetica" pitchFamily="2" charset="0"/>
              </a:rPr>
              <a:t> so behaviour natural —&gt; validity</a:t>
            </a:r>
          </a:p>
          <a:p>
            <a:pPr marL="1143000" lvl="2" indent="-228600">
              <a:buFont typeface="Arial" panose="020B0604020202020204" pitchFamily="34" charset="0"/>
              <a:buChar char="•"/>
            </a:pPr>
            <a:r>
              <a:rPr lang="en-GB" dirty="0">
                <a:effectLst/>
                <a:latin typeface="Helvetica" pitchFamily="2" charset="0"/>
              </a:rPr>
              <a:t>Practical applications to parenting skills training</a:t>
            </a:r>
          </a:p>
          <a:p>
            <a:pPr marL="1600200" lvl="3" indent="-228600">
              <a:buFont typeface="Arial" panose="020B0604020202020204" pitchFamily="34" charset="0"/>
              <a:buChar char="•"/>
            </a:pPr>
            <a:r>
              <a:rPr lang="en-GB" dirty="0">
                <a:effectLst/>
                <a:latin typeface="Helvetica" pitchFamily="2" charset="0"/>
              </a:rPr>
              <a:t>Counter - socially sensitive research could be used to argue against mother returning to work to avoid risk to baby’s development</a:t>
            </a:r>
          </a:p>
          <a:p>
            <a:pPr marL="742950" lvl="1" indent="-285750">
              <a:buFont typeface="Arial" panose="020B0604020202020204" pitchFamily="34" charset="0"/>
              <a:buChar char="•"/>
            </a:pPr>
            <a:r>
              <a:rPr lang="en-GB" dirty="0">
                <a:effectLst/>
                <a:latin typeface="Helvetica" pitchFamily="2" charset="0"/>
              </a:rPr>
              <a:t>Weaknesses</a:t>
            </a:r>
          </a:p>
          <a:p>
            <a:pPr marL="1143000" lvl="2" indent="-228600">
              <a:buFont typeface="Arial" panose="020B0604020202020204" pitchFamily="34" charset="0"/>
              <a:buChar char="•"/>
            </a:pPr>
            <a:r>
              <a:rPr lang="en-GB" dirty="0">
                <a:effectLst/>
                <a:latin typeface="Helvetica" pitchFamily="2" charset="0"/>
              </a:rPr>
              <a:t>Difficulties in interpreting infant behaviour</a:t>
            </a:r>
          </a:p>
          <a:p>
            <a:pPr marL="1143000" lvl="2" indent="-228600">
              <a:buFont typeface="Arial" panose="020B0604020202020204" pitchFamily="34" charset="0"/>
              <a:buChar char="•"/>
            </a:pPr>
            <a:r>
              <a:rPr lang="en-GB" dirty="0">
                <a:effectLst/>
                <a:latin typeface="Helvetica" pitchFamily="2" charset="0"/>
              </a:rPr>
              <a:t>Can’t easily link synchrony/reciprocity to later child development</a:t>
            </a:r>
          </a:p>
          <a:p>
            <a:pPr marL="1600200" lvl="3" indent="-228600">
              <a:buFont typeface="Arial" panose="020B0604020202020204" pitchFamily="34" charset="0"/>
              <a:buChar char="•"/>
            </a:pPr>
            <a:r>
              <a:rPr lang="en-GB" dirty="0">
                <a:effectLst/>
                <a:latin typeface="Helvetica" pitchFamily="2" charset="0"/>
              </a:rPr>
              <a:t>Counterpoint - Isabella et al. (!989) - interactional synchrony predicted good quality attachment later in life</a:t>
            </a:r>
          </a:p>
          <a:p>
            <a:endParaRPr lang="en-GB" dirty="0"/>
          </a:p>
        </p:txBody>
      </p:sp>
      <p:sp>
        <p:nvSpPr>
          <p:cNvPr id="4" name="Slide Number Placeholder 3"/>
          <p:cNvSpPr>
            <a:spLocks noGrp="1"/>
          </p:cNvSpPr>
          <p:nvPr>
            <p:ph type="sldNum" sz="quarter" idx="5"/>
          </p:nvPr>
        </p:nvSpPr>
        <p:spPr/>
        <p:txBody>
          <a:bodyPr/>
          <a:lstStyle/>
          <a:p>
            <a:fld id="{DDD0D7AD-9075-4D10-B96D-403127EEB7A1}" type="slidenum">
              <a:rPr lang="en-GB" smtClean="0"/>
              <a:t>1</a:t>
            </a:fld>
            <a:endParaRPr lang="en-GB"/>
          </a:p>
        </p:txBody>
      </p:sp>
    </p:spTree>
    <p:extLst>
      <p:ext uri="{BB962C8B-B14F-4D97-AF65-F5344CB8AC3E}">
        <p14:creationId xmlns:p14="http://schemas.microsoft.com/office/powerpoint/2010/main" val="113764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You’d be surprised how heated this discussion can get! Give the students 15 minutes or so to reach their decision then each group in turn should say what they will do and why. You quite often find that the students decide to send the older two children but not the baby and that gives you the opportunity to ask why they did this (they have some appreciation of attachment – they are worried that the baby will not ‘know’ the parents when she returns). You can develop the discussion onto other topics, for example, if they send the older two children but not the baby, what effect do you think this will have on sibling relationships (something that is little investigated)? Whoever is sent, what effect might it have on later relationships? Is it selfish not to send any of the children? </a:t>
            </a:r>
          </a:p>
        </p:txBody>
      </p:sp>
      <p:sp>
        <p:nvSpPr>
          <p:cNvPr id="4" name="Slide Number Placeholder 3"/>
          <p:cNvSpPr>
            <a:spLocks noGrp="1"/>
          </p:cNvSpPr>
          <p:nvPr>
            <p:ph type="sldNum" sz="quarter" idx="5"/>
          </p:nvPr>
        </p:nvSpPr>
        <p:spPr/>
        <p:txBody>
          <a:bodyPr/>
          <a:lstStyle/>
          <a:p>
            <a:fld id="{DDD0D7AD-9075-4D10-B96D-403127EEB7A1}" type="slidenum">
              <a:rPr lang="en-GB" smtClean="0"/>
              <a:t>2</a:t>
            </a:fld>
            <a:endParaRPr lang="en-GB"/>
          </a:p>
        </p:txBody>
      </p:sp>
    </p:spTree>
    <p:extLst>
      <p:ext uri="{BB962C8B-B14F-4D97-AF65-F5344CB8AC3E}">
        <p14:creationId xmlns:p14="http://schemas.microsoft.com/office/powerpoint/2010/main" val="309932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D2D93-6222-35FE-E631-8370B5A228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9D028-8B5F-104E-905F-B3594AEECE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9F9F8B-D007-473A-0994-3415D258EA86}"/>
              </a:ext>
            </a:extLst>
          </p:cNvPr>
          <p:cNvSpPr>
            <a:spLocks noGrp="1"/>
          </p:cNvSpPr>
          <p:nvPr>
            <p:ph type="body" idx="1"/>
          </p:nvPr>
        </p:nvSpPr>
        <p:spPr/>
        <p:txBody>
          <a:bodyPr/>
          <a:lstStyle/>
          <a:p>
            <a:r>
              <a:rPr lang="en-GB" dirty="0"/>
              <a:t>You’d be surprised how heated this discussion can get! Give the students 15 minutes or so to reach their decision then each group in turn should say what they will do and why. You quite often find that the students decide to send the older two children but not the baby and that gives you the opportunity to ask why they did this (they have some appreciation of attachment – they are worried that the baby will not ‘know’ the parents when she returns). You can develop the discussion onto other topics, for example, if they send the older two children but not the baby, what effect do you think this will have on sibling relationships (something that is little investigated)? Whoever is sent, what effect might it have on later relationships? Is it selfish not to send any of the children? </a:t>
            </a:r>
          </a:p>
        </p:txBody>
      </p:sp>
      <p:sp>
        <p:nvSpPr>
          <p:cNvPr id="4" name="Slide Number Placeholder 3">
            <a:extLst>
              <a:ext uri="{FF2B5EF4-FFF2-40B4-BE49-F238E27FC236}">
                <a16:creationId xmlns:a16="http://schemas.microsoft.com/office/drawing/2014/main" id="{007CAB45-0DEA-0280-43AC-862DCC700EC3}"/>
              </a:ext>
            </a:extLst>
          </p:cNvPr>
          <p:cNvSpPr>
            <a:spLocks noGrp="1"/>
          </p:cNvSpPr>
          <p:nvPr>
            <p:ph type="sldNum" sz="quarter" idx="5"/>
          </p:nvPr>
        </p:nvSpPr>
        <p:spPr/>
        <p:txBody>
          <a:bodyPr/>
          <a:lstStyle/>
          <a:p>
            <a:fld id="{DDD0D7AD-9075-4D10-B96D-403127EEB7A1}" type="slidenum">
              <a:rPr lang="en-GB" smtClean="0"/>
              <a:t>3</a:t>
            </a:fld>
            <a:endParaRPr lang="en-GB"/>
          </a:p>
        </p:txBody>
      </p:sp>
    </p:spTree>
    <p:extLst>
      <p:ext uri="{BB962C8B-B14F-4D97-AF65-F5344CB8AC3E}">
        <p14:creationId xmlns:p14="http://schemas.microsoft.com/office/powerpoint/2010/main" val="58560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9422C8-1203-44ED-B8BB-FACEA39BC2FE}" type="slidenum">
              <a:rPr lang="en-GB" smtClean="0"/>
              <a:t>11</a:t>
            </a:fld>
            <a:endParaRPr lang="en-GB"/>
          </a:p>
        </p:txBody>
      </p:sp>
    </p:spTree>
    <p:extLst>
      <p:ext uri="{BB962C8B-B14F-4D97-AF65-F5344CB8AC3E}">
        <p14:creationId xmlns:p14="http://schemas.microsoft.com/office/powerpoint/2010/main" val="1084653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4F17DC-F28F-4753-92E0-34FCD4317565}" type="slidenum">
              <a:rPr lang="en-GB" smtClean="0"/>
              <a:t>12</a:t>
            </a:fld>
            <a:endParaRPr lang="en-GB"/>
          </a:p>
        </p:txBody>
      </p:sp>
    </p:spTree>
    <p:extLst>
      <p:ext uri="{BB962C8B-B14F-4D97-AF65-F5344CB8AC3E}">
        <p14:creationId xmlns:p14="http://schemas.microsoft.com/office/powerpoint/2010/main" val="3458723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4F17DC-F28F-4753-92E0-34FCD4317565}" type="slidenum">
              <a:rPr lang="en-GB" smtClean="0"/>
              <a:t>16</a:t>
            </a:fld>
            <a:endParaRPr lang="en-GB"/>
          </a:p>
        </p:txBody>
      </p:sp>
    </p:spTree>
    <p:extLst>
      <p:ext uri="{BB962C8B-B14F-4D97-AF65-F5344CB8AC3E}">
        <p14:creationId xmlns:p14="http://schemas.microsoft.com/office/powerpoint/2010/main" val="139243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C23F3-2CE7-2DDF-4913-0179DCF1F5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13619F-9D84-9007-DD07-138EB693D3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9E8B98-A55A-3C9C-1419-EF642C287C2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319B196-D3C4-74AA-A4CB-8ACB80B50D11}"/>
              </a:ext>
            </a:extLst>
          </p:cNvPr>
          <p:cNvSpPr>
            <a:spLocks noGrp="1"/>
          </p:cNvSpPr>
          <p:nvPr>
            <p:ph type="sldNum" sz="quarter" idx="10"/>
          </p:nvPr>
        </p:nvSpPr>
        <p:spPr/>
        <p:txBody>
          <a:bodyPr/>
          <a:lstStyle/>
          <a:p>
            <a:fld id="{B34F17DC-F28F-4753-92E0-34FCD4317565}" type="slidenum">
              <a:rPr lang="en-GB" smtClean="0"/>
              <a:t>17</a:t>
            </a:fld>
            <a:endParaRPr lang="en-GB"/>
          </a:p>
        </p:txBody>
      </p:sp>
    </p:spTree>
    <p:extLst>
      <p:ext uri="{BB962C8B-B14F-4D97-AF65-F5344CB8AC3E}">
        <p14:creationId xmlns:p14="http://schemas.microsoft.com/office/powerpoint/2010/main" val="3820209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4F17DC-F28F-4753-92E0-34FCD4317565}" type="slidenum">
              <a:rPr lang="en-GB" smtClean="0"/>
              <a:t>20</a:t>
            </a:fld>
            <a:endParaRPr lang="en-GB"/>
          </a:p>
        </p:txBody>
      </p:sp>
    </p:spTree>
    <p:extLst>
      <p:ext uri="{BB962C8B-B14F-4D97-AF65-F5344CB8AC3E}">
        <p14:creationId xmlns:p14="http://schemas.microsoft.com/office/powerpoint/2010/main" val="2042617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D0D7AD-9075-4D10-B96D-403127EEB7A1}" type="slidenum">
              <a:rPr lang="en-GB" smtClean="0"/>
              <a:t>24</a:t>
            </a:fld>
            <a:endParaRPr lang="en-GB"/>
          </a:p>
        </p:txBody>
      </p:sp>
    </p:spTree>
    <p:extLst>
      <p:ext uri="{BB962C8B-B14F-4D97-AF65-F5344CB8AC3E}">
        <p14:creationId xmlns:p14="http://schemas.microsoft.com/office/powerpoint/2010/main" val="3903444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Layout">
    <p:spTree>
      <p:nvGrpSpPr>
        <p:cNvPr id="1" name=""/>
        <p:cNvGrpSpPr/>
        <p:nvPr/>
      </p:nvGrpSpPr>
      <p:grpSpPr>
        <a:xfrm>
          <a:off x="0" y="0"/>
          <a:ext cx="0" cy="0"/>
          <a:chOff x="0" y="0"/>
          <a:chExt cx="0" cy="0"/>
        </a:xfrm>
      </p:grpSpPr>
      <p:sp>
        <p:nvSpPr>
          <p:cNvPr id="2" name="Title 1"/>
          <p:cNvSpPr>
            <a:spLocks noGrp="1"/>
          </p:cNvSpPr>
          <p:nvPr>
            <p:ph type="title"/>
          </p:nvPr>
        </p:nvSpPr>
        <p:spPr>
          <a:xfrm>
            <a:off x="831851" y="1100141"/>
            <a:ext cx="10515600" cy="2852737"/>
          </a:xfrm>
        </p:spPr>
        <p:txBody>
          <a:bodyPr anchor="ctr" anchorCtr="0"/>
          <a:lstStyle>
            <a:lvl1pPr marL="0" indent="0">
              <a:defRPr sz="6000"/>
            </a:lvl1pPr>
          </a:lstStyle>
          <a:p>
            <a:r>
              <a:rPr lang="en-GB"/>
              <a:t>Click to edit Master title style</a:t>
            </a:r>
          </a:p>
        </p:txBody>
      </p:sp>
      <p:sp>
        <p:nvSpPr>
          <p:cNvPr id="3" name="Text Placeholder 2"/>
          <p:cNvSpPr>
            <a:spLocks noGrp="1"/>
          </p:cNvSpPr>
          <p:nvPr>
            <p:ph type="body" idx="1"/>
          </p:nvPr>
        </p:nvSpPr>
        <p:spPr>
          <a:xfrm>
            <a:off x="831851" y="3953411"/>
            <a:ext cx="10515600" cy="1500187"/>
          </a:xfrm>
        </p:spPr>
        <p:txBody>
          <a:bodyPr/>
          <a:lstStyle>
            <a:lvl1pPr marL="0" indent="0">
              <a:buNone/>
              <a:defRPr sz="2400">
                <a:solidFill>
                  <a:srgbClr val="3D465A"/>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53597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5F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19985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33870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ctr" anchorCtr="0"/>
          <a:lstStyle>
            <a:lvl1pPr marL="0" indent="0" algn="l">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Tree>
    <p:extLst>
      <p:ext uri="{BB962C8B-B14F-4D97-AF65-F5344CB8AC3E}">
        <p14:creationId xmlns:p14="http://schemas.microsoft.com/office/powerpoint/2010/main" val="411331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p:spPr>
        <p:txBody>
          <a:bodyPr/>
          <a:lstStyle/>
          <a:p>
            <a:r>
              <a:rPr lang="en-GB"/>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17211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88986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80847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nchorCtr="0"/>
          <a:lstStyle>
            <a:lvl1pPr marL="0" indent="0">
              <a:defRPr sz="3200"/>
            </a:lvl1pPr>
          </a:lstStyle>
          <a:p>
            <a:r>
              <a:rPr lang="en-GB"/>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23876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nchorCtr="0"/>
          <a:lstStyle>
            <a:lvl1pPr marL="0" indent="0">
              <a:tabLst/>
              <a:defRPr sz="3200"/>
            </a:lvl1pPr>
          </a:lstStyle>
          <a:p>
            <a:r>
              <a:rPr lang="en-GB"/>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9231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EFF"/>
        </a:solidFill>
        <a:effectLst/>
      </p:bgPr>
    </p:bg>
    <p:spTree>
      <p:nvGrpSpPr>
        <p:cNvPr id="1" name=""/>
        <p:cNvGrpSpPr/>
        <p:nvPr/>
      </p:nvGrpSpPr>
      <p:grpSpPr>
        <a:xfrm>
          <a:off x="0" y="0"/>
          <a:ext cx="0" cy="0"/>
          <a:chOff x="0" y="0"/>
          <a:chExt cx="0" cy="0"/>
        </a:xfrm>
      </p:grpSpPr>
      <p:sp>
        <p:nvSpPr>
          <p:cNvPr id="9" name="Rectangle 8"/>
          <p:cNvSpPr/>
          <p:nvPr userDrawn="1"/>
        </p:nvSpPr>
        <p:spPr>
          <a:xfrm>
            <a:off x="0" y="6164490"/>
            <a:ext cx="12192000" cy="714375"/>
          </a:xfrm>
          <a:prstGeom prst="rect">
            <a:avLst/>
          </a:prstGeom>
          <a:solidFill>
            <a:srgbClr val="3D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0" y="1"/>
            <a:ext cx="12192000" cy="1325563"/>
          </a:xfrm>
          <a:prstGeom prst="rect">
            <a:avLst/>
          </a:prstGeom>
          <a:solidFill>
            <a:srgbClr val="FEE9A4"/>
          </a:solidFill>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548811"/>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rgbClr val="FEDB65"/>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38200" y="6356354"/>
            <a:ext cx="2743200" cy="365125"/>
          </a:xfrm>
          <a:prstGeom prst="rect">
            <a:avLst/>
          </a:prstGeom>
        </p:spPr>
        <p:txBody>
          <a:bodyPr vert="horz" lIns="91440" tIns="45720" rIns="91440" bIns="45720" rtlCol="0" anchor="ctr"/>
          <a:lstStyle>
            <a:lvl1pPr algn="l">
              <a:defRPr sz="1200">
                <a:solidFill>
                  <a:srgbClr val="FEDB65"/>
                </a:solidFill>
                <a:latin typeface="Arial" panose="020B0604020202020204" pitchFamily="34" charset="0"/>
                <a:cs typeface="Arial" panose="020B0604020202020204" pitchFamily="34" charset="0"/>
              </a:defRPr>
            </a:lvl1pPr>
          </a:lstStyle>
          <a:p>
            <a:fld id="{7329EA65-CFD9-4B7C-816D-5C9F29CF89FC}" type="slidenum">
              <a:rPr lang="en-GB" smtClean="0"/>
              <a:t>‹#›</a:t>
            </a:fld>
            <a:endParaRPr lang="en-GB"/>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18357" y="6220268"/>
            <a:ext cx="2143849" cy="578807"/>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61899" y="6244282"/>
            <a:ext cx="744440" cy="554793"/>
          </a:xfrm>
          <a:prstGeom prst="rect">
            <a:avLst/>
          </a:prstGeom>
        </p:spPr>
      </p:pic>
    </p:spTree>
    <p:extLst>
      <p:ext uri="{BB962C8B-B14F-4D97-AF65-F5344CB8AC3E}">
        <p14:creationId xmlns:p14="http://schemas.microsoft.com/office/powerpoint/2010/main" val="2563466221"/>
      </p:ext>
    </p:extLst>
  </p:cSld>
  <p:clrMap bg1="dk1" tx1="lt1" bg2="dk2" tx2="lt2" accent1="accent1" accent2="accent2" accent3="accent3" accent4="accent4" accent5="accent5" accent6="accent6" hlink="hlink" folHlink="folHlink"/>
  <p:sldLayoutIdLst>
    <p:sldLayoutId id="2147483663" r:id="rId1"/>
    <p:sldLayoutId id="2147483662" r:id="rId2"/>
    <p:sldLayoutId id="2147483664" r:id="rId3"/>
    <p:sldLayoutId id="2147483661" r:id="rId4"/>
    <p:sldLayoutId id="2147483665" r:id="rId5"/>
    <p:sldLayoutId id="2147483666" r:id="rId6"/>
    <p:sldLayoutId id="2147483667" r:id="rId7"/>
    <p:sldLayoutId id="2147483668" r:id="rId8"/>
    <p:sldLayoutId id="2147483669" r:id="rId9"/>
  </p:sldLayoutIdLst>
  <p:txStyles>
    <p:titleStyle>
      <a:lvl1pPr marL="541338" indent="0" algn="l" defTabSz="914377" rtl="0" eaLnBrk="1" latinLnBrk="0" hangingPunct="1">
        <a:lnSpc>
          <a:spcPct val="90000"/>
        </a:lnSpc>
        <a:spcBef>
          <a:spcPct val="0"/>
        </a:spcBef>
        <a:buNone/>
        <a:defRPr sz="4000" b="1" kern="1200">
          <a:solidFill>
            <a:srgbClr val="3D465A"/>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150000"/>
        </a:lnSpc>
        <a:spcBef>
          <a:spcPts val="0"/>
        </a:spcBef>
        <a:spcAft>
          <a:spcPts val="0"/>
        </a:spcAft>
        <a:buFont typeface="Arial" panose="020B0604020202020204" pitchFamily="34" charset="0"/>
        <a:buChar char="•"/>
        <a:defRPr lang="en-US" sz="3200" b="0" i="0" u="none" strike="noStrike" kern="1200" cap="none" dirty="0" smtClean="0">
          <a:solidFill>
            <a:srgbClr val="282E3C"/>
          </a:solidFill>
          <a:latin typeface="Calibri"/>
          <a:ea typeface="+mn-ea"/>
          <a:cs typeface="Calibri"/>
          <a:sym typeface="Calibri"/>
        </a:defRPr>
      </a:lvl1pPr>
      <a:lvl2pPr marL="685783" indent="-228594" algn="l" defTabSz="914377" rtl="0" eaLnBrk="1" latinLnBrk="0" hangingPunct="1">
        <a:lnSpc>
          <a:spcPct val="150000"/>
        </a:lnSpc>
        <a:spcBef>
          <a:spcPts val="0"/>
        </a:spcBef>
        <a:spcAft>
          <a:spcPts val="0"/>
        </a:spcAft>
        <a:buFont typeface="Arial" panose="020B0604020202020204" pitchFamily="34" charset="0"/>
        <a:buChar char="•"/>
        <a:defRPr sz="2400" kern="1200">
          <a:solidFill>
            <a:srgbClr val="282E3C"/>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50000"/>
        </a:lnSpc>
        <a:spcBef>
          <a:spcPts val="0"/>
        </a:spcBef>
        <a:spcAft>
          <a:spcPts val="0"/>
        </a:spcAft>
        <a:buFont typeface="Arial" panose="020B0604020202020204" pitchFamily="34" charset="0"/>
        <a:buChar char="•"/>
        <a:defRPr sz="2000" kern="1200">
          <a:solidFill>
            <a:srgbClr val="282E3C"/>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50000"/>
        </a:lnSpc>
        <a:spcBef>
          <a:spcPts val="0"/>
        </a:spcBef>
        <a:spcAft>
          <a:spcPts val="0"/>
        </a:spcAft>
        <a:buFont typeface="Arial" panose="020B0604020202020204" pitchFamily="34" charset="0"/>
        <a:buChar char="•"/>
        <a:defRPr sz="1800" kern="1200">
          <a:solidFill>
            <a:srgbClr val="282E3C"/>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50000"/>
        </a:lnSpc>
        <a:spcBef>
          <a:spcPts val="0"/>
        </a:spcBef>
        <a:spcAft>
          <a:spcPts val="0"/>
        </a:spcAft>
        <a:buFont typeface="Arial" panose="020B0604020202020204" pitchFamily="34" charset="0"/>
        <a:buChar char="•"/>
        <a:defRPr sz="1800" kern="1200">
          <a:solidFill>
            <a:srgbClr val="282E3C"/>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MLErNXIYjM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https://www.youtube.com/embed/MLErNXIYjMg?si=F7LktLlRZYEMMB0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9FeTK7ZXmVI?feature=oembed" TargetMode="Externa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y4MCqFkbQX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y4MCqFkbQXI?feature=oembe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quizizz.com/admin/quiz/67962ae390fc6be684ae988b?searchLocal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6bul1meciG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https://www.youtube.com/embed/6bul1meciGE?si=rGj1q3YiJ-N59id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Attachment Introduction</a:t>
            </a:r>
            <a:br>
              <a:rPr lang="en-GB" dirty="0"/>
            </a:br>
            <a:r>
              <a:rPr lang="en-GB" dirty="0"/>
              <a:t>Infant-caregiver interactions</a:t>
            </a:r>
          </a:p>
        </p:txBody>
      </p:sp>
      <p:sp>
        <p:nvSpPr>
          <p:cNvPr id="4" name="Text Placeholder 3">
            <a:extLst>
              <a:ext uri="{FF2B5EF4-FFF2-40B4-BE49-F238E27FC236}">
                <a16:creationId xmlns:a16="http://schemas.microsoft.com/office/drawing/2014/main" id="{BF8E3E53-4CAC-496D-AF83-934D8D6DE09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68585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73E18-EF51-7F44-C5F9-1972454DCB1E}"/>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166AF6D9-158F-285A-0A0A-04460454DEF6}"/>
              </a:ext>
            </a:extLst>
          </p:cNvPr>
          <p:cNvSpPr>
            <a:spLocks noGrp="1"/>
          </p:cNvSpPr>
          <p:nvPr>
            <p:ph type="title"/>
          </p:nvPr>
        </p:nvSpPr>
        <p:spPr/>
        <p:txBody>
          <a:bodyPr/>
          <a:lstStyle/>
          <a:p>
            <a:r>
              <a:rPr lang="en-GB" dirty="0"/>
              <a:t>Attachment behaviours</a:t>
            </a:r>
          </a:p>
        </p:txBody>
      </p:sp>
      <p:sp>
        <p:nvSpPr>
          <p:cNvPr id="3" name="Content Placeholder 2">
            <a:extLst>
              <a:ext uri="{FF2B5EF4-FFF2-40B4-BE49-F238E27FC236}">
                <a16:creationId xmlns:a16="http://schemas.microsoft.com/office/drawing/2014/main" id="{40AF88E7-F01A-3CA3-D769-8E7D1FDF256B}"/>
              </a:ext>
            </a:extLst>
          </p:cNvPr>
          <p:cNvSpPr>
            <a:spLocks noGrp="1"/>
          </p:cNvSpPr>
          <p:nvPr>
            <p:ph idx="1"/>
          </p:nvPr>
        </p:nvSpPr>
        <p:spPr>
          <a:xfrm>
            <a:off x="355600" y="1548811"/>
            <a:ext cx="10998200" cy="4351338"/>
          </a:xfrm>
        </p:spPr>
        <p:txBody>
          <a:bodyPr>
            <a:normAutofit lnSpcReduction="10000"/>
          </a:bodyPr>
          <a:lstStyle/>
          <a:p>
            <a:pPr algn="just"/>
            <a:r>
              <a:rPr lang="en-GB" b="1" dirty="0">
                <a:solidFill>
                  <a:srgbClr val="0070C0"/>
                </a:solidFill>
              </a:rPr>
              <a:t>Task: write down what behaviours we can see when two people are attached to one another</a:t>
            </a:r>
          </a:p>
          <a:p>
            <a:pPr algn="just"/>
            <a:r>
              <a:rPr lang="en-GB" dirty="0">
                <a:solidFill>
                  <a:schemeClr val="bg1"/>
                </a:solidFill>
              </a:rPr>
              <a:t>Possible factors include:</a:t>
            </a:r>
          </a:p>
          <a:p>
            <a:pPr lvl="1" algn="just"/>
            <a:r>
              <a:rPr lang="en-GB" b="1" dirty="0">
                <a:solidFill>
                  <a:srgbClr val="0070C0"/>
                </a:solidFill>
              </a:rPr>
              <a:t>Seeing proximity (closeness)</a:t>
            </a:r>
          </a:p>
          <a:p>
            <a:pPr lvl="1" algn="just"/>
            <a:r>
              <a:rPr lang="en-GB" dirty="0">
                <a:solidFill>
                  <a:schemeClr val="bg1"/>
                </a:solidFill>
              </a:rPr>
              <a:t>Distress on separation</a:t>
            </a:r>
          </a:p>
          <a:p>
            <a:pPr lvl="1" algn="just"/>
            <a:r>
              <a:rPr lang="en-GB" b="1" dirty="0">
                <a:solidFill>
                  <a:srgbClr val="0070C0"/>
                </a:solidFill>
              </a:rPr>
              <a:t>Joy on reunion</a:t>
            </a:r>
          </a:p>
          <a:p>
            <a:pPr lvl="1" algn="just"/>
            <a:r>
              <a:rPr lang="en-GB" dirty="0">
                <a:solidFill>
                  <a:schemeClr val="bg1"/>
                </a:solidFill>
              </a:rPr>
              <a:t>Person used as safe base to explore world</a:t>
            </a:r>
          </a:p>
          <a:p>
            <a:pPr algn="just"/>
            <a:endParaRPr lang="en-GB" b="1" dirty="0">
              <a:solidFill>
                <a:srgbClr val="7030A0"/>
              </a:solidFill>
            </a:endParaRPr>
          </a:p>
          <a:p>
            <a:pPr algn="just"/>
            <a:endParaRPr lang="en-GB" dirty="0">
              <a:solidFill>
                <a:schemeClr val="bg1"/>
              </a:solidFill>
            </a:endParaRPr>
          </a:p>
          <a:p>
            <a:pPr algn="just"/>
            <a:endParaRPr lang="en-GB" b="1" dirty="0">
              <a:solidFill>
                <a:srgbClr val="7030A0"/>
              </a:solidFill>
            </a:endParaRPr>
          </a:p>
          <a:p>
            <a:pPr marL="0" indent="0" algn="just">
              <a:buNone/>
            </a:pPr>
            <a:endParaRPr lang="en-GB" dirty="0"/>
          </a:p>
          <a:p>
            <a:pPr algn="just"/>
            <a:endParaRPr lang="en-GB" dirty="0">
              <a:solidFill>
                <a:srgbClr val="C00000"/>
              </a:solidFill>
            </a:endParaRPr>
          </a:p>
        </p:txBody>
      </p:sp>
      <p:sp>
        <p:nvSpPr>
          <p:cNvPr id="4" name="Right Brace 3">
            <a:extLst>
              <a:ext uri="{FF2B5EF4-FFF2-40B4-BE49-F238E27FC236}">
                <a16:creationId xmlns:a16="http://schemas.microsoft.com/office/drawing/2014/main" id="{46DE089B-8421-7596-76C5-451E14FBD9D4}"/>
              </a:ext>
            </a:extLst>
          </p:cNvPr>
          <p:cNvSpPr/>
          <p:nvPr/>
        </p:nvSpPr>
        <p:spPr>
          <a:xfrm>
            <a:off x="7728857" y="3949306"/>
            <a:ext cx="362857" cy="1563077"/>
          </a:xfrm>
          <a:prstGeom prst="rightBrace">
            <a:avLst/>
          </a:prstGeom>
          <a:no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B050"/>
              </a:solidFill>
            </a:endParaRPr>
          </a:p>
        </p:txBody>
      </p:sp>
      <p:sp>
        <p:nvSpPr>
          <p:cNvPr id="5" name="Rectangle 4">
            <a:extLst>
              <a:ext uri="{FF2B5EF4-FFF2-40B4-BE49-F238E27FC236}">
                <a16:creationId xmlns:a16="http://schemas.microsoft.com/office/drawing/2014/main" id="{A2856AB4-2BDA-4B5F-81B3-E4CB4A18D479}"/>
              </a:ext>
            </a:extLst>
          </p:cNvPr>
          <p:cNvSpPr/>
          <p:nvPr/>
        </p:nvSpPr>
        <p:spPr>
          <a:xfrm>
            <a:off x="8091714" y="4165047"/>
            <a:ext cx="2881086" cy="1077218"/>
          </a:xfrm>
          <a:prstGeom prst="rect">
            <a:avLst/>
          </a:prstGeom>
        </p:spPr>
        <p:txBody>
          <a:bodyPr wrap="square">
            <a:spAutoFit/>
          </a:bodyPr>
          <a:lstStyle/>
          <a:p>
            <a:pPr algn="ctr">
              <a:defRPr/>
            </a:pPr>
            <a:r>
              <a:rPr lang="en-GB" sz="3200" b="1" dirty="0">
                <a:solidFill>
                  <a:schemeClr val="bg1"/>
                </a:solidFill>
                <a:latin typeface="+mj-lt"/>
              </a:rPr>
              <a:t>Attachment </a:t>
            </a:r>
          </a:p>
          <a:p>
            <a:pPr algn="ctr">
              <a:defRPr/>
            </a:pPr>
            <a:r>
              <a:rPr lang="en-GB" sz="3200" b="1" dirty="0">
                <a:solidFill>
                  <a:schemeClr val="bg1"/>
                </a:solidFill>
                <a:latin typeface="+mj-lt"/>
              </a:rPr>
              <a:t>Behaviours</a:t>
            </a:r>
          </a:p>
        </p:txBody>
      </p:sp>
    </p:spTree>
    <p:extLst>
      <p:ext uri="{BB962C8B-B14F-4D97-AF65-F5344CB8AC3E}">
        <p14:creationId xmlns:p14="http://schemas.microsoft.com/office/powerpoint/2010/main" val="225124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8922989" y="2139763"/>
            <a:ext cx="2986981" cy="2577251"/>
          </a:xfrm>
          <a:prstGeom prst="rect">
            <a:avLst/>
          </a:prstGeom>
          <a:effectLst>
            <a:softEdge rad="63500"/>
          </a:effectLst>
        </p:spPr>
      </p:pic>
      <p:sp>
        <p:nvSpPr>
          <p:cNvPr id="7" name="Title 6"/>
          <p:cNvSpPr>
            <a:spLocks noGrp="1"/>
          </p:cNvSpPr>
          <p:nvPr>
            <p:ph type="title"/>
          </p:nvPr>
        </p:nvSpPr>
        <p:spPr>
          <a:xfrm>
            <a:off x="0" y="0"/>
            <a:ext cx="12192000" cy="1325563"/>
          </a:xfrm>
        </p:spPr>
        <p:txBody>
          <a:bodyPr/>
          <a:lstStyle/>
          <a:p>
            <a:r>
              <a:rPr lang="en-GB" dirty="0"/>
              <a:t>Features of attachment</a:t>
            </a:r>
          </a:p>
        </p:txBody>
      </p:sp>
      <p:sp>
        <p:nvSpPr>
          <p:cNvPr id="3" name="Content Placeholder 2"/>
          <p:cNvSpPr>
            <a:spLocks noGrp="1"/>
          </p:cNvSpPr>
          <p:nvPr>
            <p:ph idx="1"/>
          </p:nvPr>
        </p:nvSpPr>
        <p:spPr>
          <a:xfrm>
            <a:off x="3257947" y="1520214"/>
            <a:ext cx="8291049" cy="1325562"/>
          </a:xfrm>
        </p:spPr>
        <p:txBody>
          <a:bodyPr>
            <a:noAutofit/>
          </a:bodyPr>
          <a:lstStyle/>
          <a:p>
            <a:pPr marL="385763" indent="-385763" algn="just">
              <a:buFont typeface="+mj-lt"/>
              <a:buAutoNum type="arabicPeriod"/>
            </a:pPr>
            <a:r>
              <a:rPr lang="en-GB" sz="2800" b="1" dirty="0">
                <a:solidFill>
                  <a:srgbClr val="00B050"/>
                </a:solidFill>
              </a:rPr>
              <a:t> Proximity. </a:t>
            </a:r>
            <a:r>
              <a:rPr lang="en-GB" sz="2800" dirty="0"/>
              <a:t>Children remain physically close to those they are attached to.</a:t>
            </a:r>
          </a:p>
        </p:txBody>
      </p:sp>
      <p:sp>
        <p:nvSpPr>
          <p:cNvPr id="5" name="Rectangle 4"/>
          <p:cNvSpPr/>
          <p:nvPr/>
        </p:nvSpPr>
        <p:spPr>
          <a:xfrm>
            <a:off x="3257946" y="4749546"/>
            <a:ext cx="8652023" cy="1384995"/>
          </a:xfrm>
          <a:prstGeom prst="rect">
            <a:avLst/>
          </a:prstGeom>
        </p:spPr>
        <p:txBody>
          <a:bodyPr wrap="square">
            <a:spAutoFit/>
          </a:bodyPr>
          <a:lstStyle/>
          <a:p>
            <a:pPr algn="just"/>
            <a:r>
              <a:rPr lang="en-GB" sz="2800" b="1" dirty="0">
                <a:solidFill>
                  <a:srgbClr val="00B050"/>
                </a:solidFill>
                <a:latin typeface="Calibri"/>
                <a:cs typeface="Calibri"/>
              </a:rPr>
              <a:t>3. Secure-base behaviour. </a:t>
            </a:r>
            <a:r>
              <a:rPr lang="en-GB" sz="2800" dirty="0">
                <a:solidFill>
                  <a:schemeClr val="bg1"/>
                </a:solidFill>
                <a:latin typeface="+mj-lt"/>
              </a:rPr>
              <a:t>Infants display secure-base behaviour when they return to their attachment figure while playing.</a:t>
            </a:r>
          </a:p>
        </p:txBody>
      </p:sp>
      <p:sp>
        <p:nvSpPr>
          <p:cNvPr id="6" name="Rectangle 5"/>
          <p:cNvSpPr/>
          <p:nvPr/>
        </p:nvSpPr>
        <p:spPr>
          <a:xfrm>
            <a:off x="424905" y="3334427"/>
            <a:ext cx="8291048" cy="954107"/>
          </a:xfrm>
          <a:prstGeom prst="rect">
            <a:avLst/>
          </a:prstGeom>
        </p:spPr>
        <p:txBody>
          <a:bodyPr wrap="square">
            <a:spAutoFit/>
          </a:bodyPr>
          <a:lstStyle/>
          <a:p>
            <a:pPr algn="just"/>
            <a:r>
              <a:rPr lang="en-GB" sz="2800" b="1" dirty="0">
                <a:solidFill>
                  <a:srgbClr val="00B050"/>
                </a:solidFill>
                <a:latin typeface="Calibri"/>
                <a:cs typeface="Calibri"/>
                <a:sym typeface="Calibri"/>
              </a:rPr>
              <a:t>2. Separation distress</a:t>
            </a:r>
            <a:r>
              <a:rPr lang="en-GB" sz="2800" b="1" dirty="0">
                <a:solidFill>
                  <a:srgbClr val="00B050"/>
                </a:solidFill>
                <a:latin typeface="+mj-lt"/>
              </a:rPr>
              <a:t>. </a:t>
            </a:r>
            <a:r>
              <a:rPr lang="en-GB" sz="2800" dirty="0">
                <a:solidFill>
                  <a:srgbClr val="282E3C"/>
                </a:solidFill>
                <a:latin typeface="Calibri"/>
                <a:cs typeface="Calibri"/>
                <a:sym typeface="Calibri"/>
              </a:rPr>
              <a:t>People are distressed when an attachment figure leaves their presence</a:t>
            </a:r>
            <a:r>
              <a:rPr lang="en-GB" sz="2800" b="1" dirty="0">
                <a:solidFill>
                  <a:srgbClr val="282E3C"/>
                </a:solidFill>
                <a:latin typeface="Calibri"/>
                <a:cs typeface="Calibri"/>
                <a:sym typeface="Calibri"/>
              </a:rPr>
              <a:t>.</a:t>
            </a:r>
          </a:p>
        </p:txBody>
      </p:sp>
      <p:pic>
        <p:nvPicPr>
          <p:cNvPr id="2" name="Picture 1"/>
          <p:cNvPicPr>
            <a:picLocks noChangeAspect="1"/>
          </p:cNvPicPr>
          <p:nvPr/>
        </p:nvPicPr>
        <p:blipFill>
          <a:blip r:embed="rId4"/>
          <a:stretch>
            <a:fillRect/>
          </a:stretch>
        </p:blipFill>
        <p:spPr>
          <a:xfrm>
            <a:off x="424905" y="1500175"/>
            <a:ext cx="2701230" cy="1801720"/>
          </a:xfrm>
          <a:prstGeom prst="rect">
            <a:avLst/>
          </a:prstGeom>
          <a:effectLst>
            <a:softEdge rad="63500"/>
          </a:effectLst>
        </p:spPr>
      </p:pic>
      <p:pic>
        <p:nvPicPr>
          <p:cNvPr id="11" name="Picture 10"/>
          <p:cNvPicPr>
            <a:picLocks noChangeAspect="1"/>
          </p:cNvPicPr>
          <p:nvPr/>
        </p:nvPicPr>
        <p:blipFill>
          <a:blip r:embed="rId5"/>
          <a:stretch>
            <a:fillRect/>
          </a:stretch>
        </p:blipFill>
        <p:spPr>
          <a:xfrm>
            <a:off x="459532" y="4321066"/>
            <a:ext cx="2712294" cy="1814525"/>
          </a:xfrm>
          <a:prstGeom prst="rect">
            <a:avLst/>
          </a:prstGeom>
          <a:effectLst>
            <a:softEdge rad="63500"/>
          </a:effectLst>
        </p:spPr>
      </p:pic>
    </p:spTree>
    <p:extLst>
      <p:ext uri="{BB962C8B-B14F-4D97-AF65-F5344CB8AC3E}">
        <p14:creationId xmlns:p14="http://schemas.microsoft.com/office/powerpoint/2010/main" val="7023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GB" dirty="0"/>
              <a:t>Attachment Example</a:t>
            </a:r>
          </a:p>
        </p:txBody>
      </p:sp>
      <p:pic>
        <p:nvPicPr>
          <p:cNvPr id="3" name="Picture 2">
            <a:hlinkClick r:id="rId3"/>
          </p:cNvPr>
          <p:cNvPicPr>
            <a:picLocks noChangeAspect="1"/>
          </p:cNvPicPr>
          <p:nvPr/>
        </p:nvPicPr>
        <p:blipFill>
          <a:blip r:embed="rId4"/>
          <a:stretch>
            <a:fillRect/>
          </a:stretch>
        </p:blipFill>
        <p:spPr>
          <a:xfrm>
            <a:off x="6004868" y="2488743"/>
            <a:ext cx="4411612" cy="3325921"/>
          </a:xfrm>
          <a:prstGeom prst="rect">
            <a:avLst/>
          </a:prstGeom>
        </p:spPr>
      </p:pic>
      <p:sp>
        <p:nvSpPr>
          <p:cNvPr id="5" name="Content Placeholder 4"/>
          <p:cNvSpPr>
            <a:spLocks noGrp="1"/>
          </p:cNvSpPr>
          <p:nvPr>
            <p:ph idx="1"/>
          </p:nvPr>
        </p:nvSpPr>
        <p:spPr>
          <a:xfrm>
            <a:off x="685755" y="1511126"/>
            <a:ext cx="10850715" cy="880168"/>
          </a:xfrm>
        </p:spPr>
        <p:txBody>
          <a:bodyPr>
            <a:noAutofit/>
          </a:bodyPr>
          <a:lstStyle/>
          <a:p>
            <a:pPr marL="0" indent="0">
              <a:buNone/>
            </a:pPr>
            <a:r>
              <a:rPr lang="en-GB" sz="2800" b="1" dirty="0">
                <a:solidFill>
                  <a:srgbClr val="0070C0"/>
                </a:solidFill>
                <a:latin typeface="+mn-lt"/>
                <a:ea typeface="ＭＳ Ｐゴシック" charset="0"/>
                <a:cs typeface="Arial"/>
              </a:rPr>
              <a:t>This is an example of attachment which has reached 39 million views on YouTube. </a:t>
            </a:r>
          </a:p>
        </p:txBody>
      </p:sp>
      <p:sp>
        <p:nvSpPr>
          <p:cNvPr id="6" name="Subtitle 2"/>
          <p:cNvSpPr txBox="1">
            <a:spLocks/>
          </p:cNvSpPr>
          <p:nvPr/>
        </p:nvSpPr>
        <p:spPr bwMode="auto">
          <a:xfrm>
            <a:off x="685755" y="3133067"/>
            <a:ext cx="4552995" cy="295675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just" rtl="0" eaLnBrk="1" fontAlgn="base" hangingPunct="1">
              <a:spcBef>
                <a:spcPct val="20000"/>
              </a:spcBef>
              <a:spcAft>
                <a:spcPct val="0"/>
              </a:spcAft>
              <a:buFont typeface="Wingdings" panose="05000000000000000000" pitchFamily="2" charset="2"/>
              <a:buChar char="§"/>
              <a:defRPr sz="2200" kern="1200">
                <a:solidFill>
                  <a:schemeClr val="tx1"/>
                </a:solidFill>
                <a:latin typeface="+mj-lt"/>
                <a:ea typeface="ＭＳ Ｐゴシック" charset="0"/>
                <a:cs typeface="Arial"/>
              </a:defRPr>
            </a:lvl1pPr>
            <a:lvl2pPr marL="742950" indent="-285750" algn="just" rtl="0" eaLnBrk="1" fontAlgn="base" hangingPunct="1">
              <a:spcBef>
                <a:spcPct val="20000"/>
              </a:spcBef>
              <a:spcAft>
                <a:spcPct val="0"/>
              </a:spcAft>
              <a:buFont typeface="Wingdings" panose="05000000000000000000" pitchFamily="2" charset="2"/>
              <a:buChar char="§"/>
              <a:defRPr sz="2200" kern="1200">
                <a:solidFill>
                  <a:schemeClr val="tx1"/>
                </a:solidFill>
                <a:latin typeface="+mj-lt"/>
                <a:ea typeface="ＭＳ Ｐゴシック" charset="0"/>
                <a:cs typeface="Arial"/>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800" b="1" dirty="0">
                <a:solidFill>
                  <a:schemeClr val="bg1"/>
                </a:solidFill>
              </a:rPr>
              <a:t>Task: While watching the video consider the following question:</a:t>
            </a:r>
          </a:p>
          <a:p>
            <a:pPr marL="0" indent="0">
              <a:buNone/>
            </a:pPr>
            <a:endParaRPr lang="en-GB" sz="2800" b="1" dirty="0">
              <a:solidFill>
                <a:schemeClr val="bg1"/>
              </a:solidFill>
            </a:endParaRPr>
          </a:p>
          <a:p>
            <a:pPr marL="0" indent="0">
              <a:buNone/>
            </a:pPr>
            <a:r>
              <a:rPr lang="en-GB" sz="2800" b="1" dirty="0">
                <a:solidFill>
                  <a:schemeClr val="bg1"/>
                </a:solidFill>
              </a:rPr>
              <a:t>What attachment behaviours is this infant demonstrating?</a:t>
            </a:r>
          </a:p>
        </p:txBody>
      </p:sp>
    </p:spTree>
    <p:extLst>
      <p:ext uri="{BB962C8B-B14F-4D97-AF65-F5344CB8AC3E}">
        <p14:creationId xmlns:p14="http://schemas.microsoft.com/office/powerpoint/2010/main" val="3928441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LErNXIYjMg"/>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77941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97A68-2A52-BCB1-34F4-63E831C3EB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AB2C7F-1E1F-23FF-EE0B-C2E3AB3CEF78}"/>
              </a:ext>
            </a:extLst>
          </p:cNvPr>
          <p:cNvSpPr>
            <a:spLocks noGrp="1"/>
          </p:cNvSpPr>
          <p:nvPr>
            <p:ph type="title"/>
          </p:nvPr>
        </p:nvSpPr>
        <p:spPr/>
        <p:txBody>
          <a:bodyPr/>
          <a:lstStyle/>
          <a:p>
            <a:r>
              <a:rPr lang="en-US" dirty="0"/>
              <a:t>Researching infant-caregiver relationships</a:t>
            </a:r>
          </a:p>
        </p:txBody>
      </p:sp>
      <p:sp>
        <p:nvSpPr>
          <p:cNvPr id="3" name="Content Placeholder 2">
            <a:extLst>
              <a:ext uri="{FF2B5EF4-FFF2-40B4-BE49-F238E27FC236}">
                <a16:creationId xmlns:a16="http://schemas.microsoft.com/office/drawing/2014/main" id="{5059C6C8-64E3-80B0-7010-5F8DCB42693B}"/>
              </a:ext>
            </a:extLst>
          </p:cNvPr>
          <p:cNvSpPr>
            <a:spLocks noGrp="1"/>
          </p:cNvSpPr>
          <p:nvPr>
            <p:ph idx="1"/>
          </p:nvPr>
        </p:nvSpPr>
        <p:spPr/>
        <p:txBody>
          <a:bodyPr>
            <a:normAutofit lnSpcReduction="10000"/>
          </a:bodyPr>
          <a:lstStyle/>
          <a:p>
            <a:r>
              <a:rPr lang="en-US" b="1" dirty="0">
                <a:solidFill>
                  <a:srgbClr val="0070C0"/>
                </a:solidFill>
              </a:rPr>
              <a:t>What are the practical and ethical challenges with doing research in this area? </a:t>
            </a:r>
          </a:p>
          <a:p>
            <a:r>
              <a:rPr lang="en-US" dirty="0"/>
              <a:t>What research methods could we use and why?</a:t>
            </a:r>
          </a:p>
          <a:p>
            <a:r>
              <a:rPr lang="en-US" b="1" dirty="0">
                <a:solidFill>
                  <a:srgbClr val="0070C0"/>
                </a:solidFill>
              </a:rPr>
              <a:t>What research methods could we not use and why? </a:t>
            </a:r>
          </a:p>
          <a:p>
            <a:r>
              <a:rPr lang="en-US" dirty="0"/>
              <a:t>What impact might participant variables have on this type of research?</a:t>
            </a:r>
          </a:p>
        </p:txBody>
      </p:sp>
    </p:spTree>
    <p:extLst>
      <p:ext uri="{BB962C8B-B14F-4D97-AF65-F5344CB8AC3E}">
        <p14:creationId xmlns:p14="http://schemas.microsoft.com/office/powerpoint/2010/main" val="140380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Caregiver-Infant Interactions</a:t>
            </a:r>
          </a:p>
        </p:txBody>
      </p:sp>
      <p:graphicFrame>
        <p:nvGraphicFramePr>
          <p:cNvPr id="5" name="Table 4"/>
          <p:cNvGraphicFramePr>
            <a:graphicFrameLocks noGrp="1"/>
          </p:cNvGraphicFramePr>
          <p:nvPr>
            <p:extLst>
              <p:ext uri="{D42A27DB-BD31-4B8C-83A1-F6EECF244321}">
                <p14:modId xmlns:p14="http://schemas.microsoft.com/office/powerpoint/2010/main" val="1839040451"/>
              </p:ext>
            </p:extLst>
          </p:nvPr>
        </p:nvGraphicFramePr>
        <p:xfrm>
          <a:off x="1941650" y="1574069"/>
          <a:ext cx="8474831" cy="4553120"/>
        </p:xfrm>
        <a:graphic>
          <a:graphicData uri="http://schemas.openxmlformats.org/drawingml/2006/table">
            <a:tbl>
              <a:tblPr firstRow="1" firstCol="1" bandRow="1"/>
              <a:tblGrid>
                <a:gridCol w="4140598">
                  <a:extLst>
                    <a:ext uri="{9D8B030D-6E8A-4147-A177-3AD203B41FA5}">
                      <a16:colId xmlns:a16="http://schemas.microsoft.com/office/drawing/2014/main" val="3004310921"/>
                    </a:ext>
                  </a:extLst>
                </a:gridCol>
                <a:gridCol w="4334233">
                  <a:extLst>
                    <a:ext uri="{9D8B030D-6E8A-4147-A177-3AD203B41FA5}">
                      <a16:colId xmlns:a16="http://schemas.microsoft.com/office/drawing/2014/main" val="237137917"/>
                    </a:ext>
                  </a:extLst>
                </a:gridCol>
              </a:tblGrid>
              <a:tr h="1534031">
                <a:tc>
                  <a:txBody>
                    <a:bodyPr/>
                    <a:lstStyle/>
                    <a:p>
                      <a:pPr>
                        <a:lnSpc>
                          <a:spcPct val="90000"/>
                        </a:lnSpc>
                      </a:pPr>
                      <a:r>
                        <a:rPr lang="en-GB" sz="3200" b="1" kern="1200" dirty="0">
                          <a:solidFill>
                            <a:srgbClr val="000000"/>
                          </a:solidFill>
                          <a:effectLst/>
                          <a:latin typeface="+mj-lt"/>
                        </a:rPr>
                        <a:t>Reciprocate</a:t>
                      </a:r>
                      <a:endParaRPr lang="en-US" sz="2000" dirty="0">
                        <a:effectLst/>
                        <a:latin typeface="+mj-lt"/>
                      </a:endParaRPr>
                    </a:p>
                    <a:p>
                      <a:pPr>
                        <a:lnSpc>
                          <a:spcPct val="90000"/>
                        </a:lnSpc>
                      </a:pPr>
                      <a:r>
                        <a:rPr lang="en-GB" sz="2000" b="1" kern="1200" dirty="0">
                          <a:solidFill>
                            <a:srgbClr val="000000"/>
                          </a:solidFill>
                          <a:effectLst/>
                          <a:latin typeface="+mj-lt"/>
                        </a:rPr>
                        <a:t>VERB</a:t>
                      </a:r>
                      <a:endParaRPr lang="en-US" sz="2000" dirty="0">
                        <a:effectLst/>
                        <a:latin typeface="+mj-lt"/>
                      </a:endParaRPr>
                    </a:p>
                    <a:p>
                      <a:pPr>
                        <a:lnSpc>
                          <a:spcPct val="90000"/>
                        </a:lnSpc>
                      </a:pPr>
                      <a:r>
                        <a:rPr lang="en-GB" sz="2000" kern="1200" dirty="0">
                          <a:solidFill>
                            <a:srgbClr val="000000"/>
                          </a:solidFill>
                          <a:effectLst/>
                          <a:latin typeface="+mj-lt"/>
                        </a:rPr>
                        <a:t>“Respond to (a gesture or action) by making a corresponding one”. </a:t>
                      </a:r>
                      <a:r>
                        <a:rPr lang="en-US" sz="2000" kern="1200" dirty="0">
                          <a:solidFill>
                            <a:srgbClr val="000000"/>
                          </a:solidFill>
                          <a:effectLst/>
                          <a:latin typeface="+mj-lt"/>
                        </a:rPr>
                        <a:t>(Oxford University Press, 2016)</a:t>
                      </a:r>
                      <a:r>
                        <a:rPr lang="en-GB" sz="2000" kern="1200" dirty="0">
                          <a:solidFill>
                            <a:srgbClr val="000000"/>
                          </a:solidFill>
                          <a:effectLst/>
                          <a:latin typeface="+mj-lt"/>
                        </a:rPr>
                        <a:t>.</a:t>
                      </a:r>
                      <a:endParaRPr lang="en-US" sz="2000" dirty="0">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pPr>
                      <a:r>
                        <a:rPr lang="en-GB" sz="1100" b="1" kern="1200">
                          <a:solidFill>
                            <a:srgbClr val="000000"/>
                          </a:solidFill>
                          <a:effectLst/>
                          <a:latin typeface="+mj-lt"/>
                        </a:rPr>
                        <a:t> </a:t>
                      </a:r>
                      <a:endParaRPr lang="en-US" sz="1100">
                        <a:effectLst/>
                        <a:latin typeface="+mj-lt"/>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801720"/>
                  </a:ext>
                </a:extLst>
              </a:tr>
              <a:tr h="3016928">
                <a:tc>
                  <a:txBody>
                    <a:bodyPr/>
                    <a:lstStyle/>
                    <a:p>
                      <a:pPr>
                        <a:lnSpc>
                          <a:spcPct val="90000"/>
                        </a:lnSpc>
                      </a:pPr>
                      <a:r>
                        <a:rPr lang="en-GB" sz="1100" b="1" kern="1200" dirty="0">
                          <a:solidFill>
                            <a:srgbClr val="000000"/>
                          </a:solidFill>
                          <a:effectLst/>
                          <a:latin typeface="+mj-lt"/>
                        </a:rPr>
                        <a:t> </a:t>
                      </a:r>
                      <a:endParaRPr lang="en-US" sz="1100" dirty="0">
                        <a:effectLst/>
                        <a:latin typeface="+mj-lt"/>
                      </a:endParaRPr>
                    </a:p>
                    <a:p>
                      <a:pPr>
                        <a:lnSpc>
                          <a:spcPct val="90000"/>
                        </a:lnSpc>
                      </a:pPr>
                      <a:r>
                        <a:rPr lang="en-GB" sz="1100" b="1" kern="1200" dirty="0">
                          <a:solidFill>
                            <a:srgbClr val="000000"/>
                          </a:solidFill>
                          <a:effectLst/>
                          <a:latin typeface="+mj-lt"/>
                        </a:rPr>
                        <a:t> </a:t>
                      </a:r>
                      <a:endParaRPr lang="en-US" sz="1100" dirty="0">
                        <a:effectLst/>
                        <a:latin typeface="+mj-lt"/>
                      </a:endParaRPr>
                    </a:p>
                    <a:p>
                      <a:pPr algn="just">
                        <a:lnSpc>
                          <a:spcPct val="90000"/>
                        </a:lnSpc>
                      </a:pPr>
                      <a:r>
                        <a:rPr lang="en-GB" sz="2000" b="1" kern="1200" dirty="0">
                          <a:solidFill>
                            <a:srgbClr val="0070C0"/>
                          </a:solidFill>
                          <a:effectLst/>
                          <a:latin typeface="+mj-lt"/>
                        </a:rPr>
                        <a:t>Question: What do you think the terms ‘reciprocity’ and ‘interactional synchrony’ mean in relation to attachment.</a:t>
                      </a:r>
                      <a:endParaRPr lang="en-US" sz="2000" dirty="0">
                        <a:effectLst/>
                        <a:latin typeface="+mj-lt"/>
                      </a:endParaRPr>
                    </a:p>
                    <a:p>
                      <a:pPr algn="just">
                        <a:lnSpc>
                          <a:spcPct val="90000"/>
                        </a:lnSpc>
                      </a:pPr>
                      <a:r>
                        <a:rPr lang="en-GB" sz="2000" b="1" kern="1200" dirty="0">
                          <a:solidFill>
                            <a:srgbClr val="0070C0"/>
                          </a:solidFill>
                          <a:effectLst/>
                          <a:latin typeface="+mj-lt"/>
                        </a:rPr>
                        <a:t> </a:t>
                      </a:r>
                      <a:endParaRPr lang="en-US" sz="2000" dirty="0">
                        <a:effectLst/>
                        <a:latin typeface="+mj-lt"/>
                      </a:endParaRPr>
                    </a:p>
                    <a:p>
                      <a:pPr algn="just">
                        <a:lnSpc>
                          <a:spcPct val="90000"/>
                        </a:lnSpc>
                      </a:pPr>
                      <a:r>
                        <a:rPr lang="en-GB" sz="2000" b="1" kern="1200" dirty="0">
                          <a:solidFill>
                            <a:srgbClr val="0070C0"/>
                          </a:solidFill>
                          <a:effectLst/>
                          <a:latin typeface="+mj-lt"/>
                        </a:rPr>
                        <a:t>Hint: Think about the way in which infants interact with their parents/ carers. </a:t>
                      </a:r>
                      <a:endParaRPr lang="en-US" sz="2000" dirty="0">
                        <a:effectLst/>
                        <a:latin typeface="+mj-lt"/>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90000"/>
                        </a:lnSpc>
                      </a:pPr>
                      <a:r>
                        <a:rPr lang="en-GB" sz="2800" b="1" kern="1200" dirty="0">
                          <a:solidFill>
                            <a:srgbClr val="000000"/>
                          </a:solidFill>
                          <a:effectLst/>
                          <a:latin typeface="+mj-lt"/>
                        </a:rPr>
                        <a:t>Synchrony</a:t>
                      </a:r>
                      <a:endParaRPr lang="en-US" sz="1800" dirty="0">
                        <a:effectLst/>
                        <a:latin typeface="+mj-lt"/>
                      </a:endParaRPr>
                    </a:p>
                    <a:p>
                      <a:pPr>
                        <a:lnSpc>
                          <a:spcPct val="90000"/>
                        </a:lnSpc>
                      </a:pPr>
                      <a:r>
                        <a:rPr lang="en-GB" sz="1800" b="1" kern="1200" dirty="0">
                          <a:solidFill>
                            <a:srgbClr val="000000"/>
                          </a:solidFill>
                          <a:effectLst/>
                          <a:latin typeface="+mj-lt"/>
                        </a:rPr>
                        <a:t>NOUN</a:t>
                      </a:r>
                      <a:endParaRPr lang="en-US" sz="1800" dirty="0">
                        <a:effectLst/>
                        <a:latin typeface="+mj-lt"/>
                      </a:endParaRPr>
                    </a:p>
                    <a:p>
                      <a:pPr marL="0" marR="0">
                        <a:spcBef>
                          <a:spcPts val="0"/>
                        </a:spcBef>
                        <a:spcAft>
                          <a:spcPts val="0"/>
                        </a:spcAft>
                      </a:pPr>
                      <a:r>
                        <a:rPr lang="en-GB" sz="2000" dirty="0">
                          <a:solidFill>
                            <a:schemeClr val="bg1"/>
                          </a:solidFill>
                          <a:effectLst/>
                          <a:latin typeface="+mj-lt"/>
                          <a:ea typeface="Times New Roman" panose="02020603050405020304" pitchFamily="18" charset="0"/>
                          <a:cs typeface="Times New Roman" panose="02020603050405020304" pitchFamily="18" charset="0"/>
                        </a:rPr>
                        <a:t>“Simultaneous action, development, or occurrence.”</a:t>
                      </a:r>
                      <a:endParaRPr lang="en-US" sz="2000" dirty="0">
                        <a:solidFill>
                          <a:schemeClr val="bg1"/>
                        </a:solidFill>
                        <a:effectLst/>
                        <a:latin typeface="+mj-lt"/>
                        <a:ea typeface="Times New Roman" panose="02020603050405020304" pitchFamily="18" charset="0"/>
                        <a:cs typeface="Times New Roman" panose="02020603050405020304" pitchFamily="18" charset="0"/>
                      </a:endParaRPr>
                    </a:p>
                    <a:p>
                      <a:pPr marL="0" marR="0">
                        <a:spcBef>
                          <a:spcPts val="0"/>
                        </a:spcBef>
                        <a:spcAft>
                          <a:spcPts val="0"/>
                        </a:spcAft>
                      </a:pPr>
                      <a:r>
                        <a:rPr lang="en-GB" sz="2000" dirty="0">
                          <a:solidFill>
                            <a:schemeClr val="bg1"/>
                          </a:solidFill>
                          <a:effectLst/>
                          <a:latin typeface="+mj-lt"/>
                          <a:ea typeface="Times New Roman" panose="02020603050405020304" pitchFamily="18" charset="0"/>
                          <a:cs typeface="Times New Roman" panose="02020603050405020304" pitchFamily="18" charset="0"/>
                        </a:rPr>
                        <a:t> </a:t>
                      </a:r>
                      <a:endParaRPr lang="en-US" sz="2000" dirty="0">
                        <a:solidFill>
                          <a:schemeClr val="bg1"/>
                        </a:solidFill>
                        <a:effectLst/>
                        <a:latin typeface="+mj-lt"/>
                        <a:ea typeface="Times New Roman" panose="02020603050405020304" pitchFamily="18" charset="0"/>
                        <a:cs typeface="Times New Roman" panose="02020603050405020304" pitchFamily="18" charset="0"/>
                      </a:endParaRPr>
                    </a:p>
                    <a:p>
                      <a:pPr marL="0" marR="0">
                        <a:spcBef>
                          <a:spcPts val="0"/>
                        </a:spcBef>
                        <a:spcAft>
                          <a:spcPts val="0"/>
                        </a:spcAft>
                      </a:pPr>
                      <a:r>
                        <a:rPr lang="en-GB" sz="2000" dirty="0">
                          <a:solidFill>
                            <a:schemeClr val="bg1"/>
                          </a:solidFill>
                          <a:effectLst/>
                          <a:latin typeface="+mj-lt"/>
                          <a:ea typeface="Times New Roman" panose="02020603050405020304" pitchFamily="18" charset="0"/>
                          <a:cs typeface="Times New Roman" panose="02020603050405020304" pitchFamily="18" charset="0"/>
                        </a:rPr>
                        <a:t>“Example sentence - The state of operating or developing according to the same time”. </a:t>
                      </a:r>
                      <a:r>
                        <a:rPr lang="en-US" sz="2000" dirty="0">
                          <a:solidFill>
                            <a:schemeClr val="bg1"/>
                          </a:solidFill>
                          <a:effectLst/>
                          <a:latin typeface="+mj-lt"/>
                          <a:ea typeface="Times New Roman" panose="02020603050405020304" pitchFamily="18" charset="0"/>
                          <a:cs typeface="Times New Roman" panose="02020603050405020304" pitchFamily="18" charset="0"/>
                        </a:rPr>
                        <a:t>(Oxford University Press, 2016)</a:t>
                      </a:r>
                      <a:r>
                        <a:rPr lang="en-GB" sz="2000" dirty="0">
                          <a:solidFill>
                            <a:schemeClr val="bg1"/>
                          </a:solidFill>
                          <a:effectLst/>
                          <a:latin typeface="+mj-lt"/>
                          <a:ea typeface="Times New Roman" panose="02020603050405020304" pitchFamily="18" charset="0"/>
                          <a:cs typeface="Times New Roman" panose="02020603050405020304" pitchFamily="18" charset="0"/>
                        </a:rPr>
                        <a:t>.</a:t>
                      </a:r>
                      <a:endParaRPr lang="en-US" sz="2000" dirty="0">
                        <a:solidFill>
                          <a:schemeClr val="bg1"/>
                        </a:solidFill>
                        <a:effectLst/>
                        <a:latin typeface="+mj-lt"/>
                        <a:ea typeface="Times New Roman" panose="02020603050405020304" pitchFamily="18" charset="0"/>
                        <a:cs typeface="Times New Roman" panose="02020603050405020304" pitchFamily="18" charset="0"/>
                      </a:endParaRPr>
                    </a:p>
                    <a:p>
                      <a:pPr>
                        <a:lnSpc>
                          <a:spcPct val="90000"/>
                        </a:lnSpc>
                      </a:pPr>
                      <a:r>
                        <a:rPr lang="en-GB" sz="1800" b="1" kern="1200" dirty="0">
                          <a:solidFill>
                            <a:srgbClr val="000000"/>
                          </a:solidFill>
                          <a:effectLst/>
                          <a:latin typeface="+mj-lt"/>
                        </a:rPr>
                        <a:t> </a:t>
                      </a:r>
                      <a:endParaRPr lang="en-US" sz="1800" dirty="0">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944281"/>
                  </a:ext>
                </a:extLst>
              </a:tr>
            </a:tbl>
          </a:graphicData>
        </a:graphic>
      </p:graphicFrame>
    </p:spTree>
    <p:extLst>
      <p:ext uri="{BB962C8B-B14F-4D97-AF65-F5344CB8AC3E}">
        <p14:creationId xmlns:p14="http://schemas.microsoft.com/office/powerpoint/2010/main" val="2576663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Caregiver-Infant Interactions</a:t>
            </a:r>
          </a:p>
        </p:txBody>
      </p:sp>
      <p:sp>
        <p:nvSpPr>
          <p:cNvPr id="3" name="Content Placeholder 2"/>
          <p:cNvSpPr>
            <a:spLocks noGrp="1"/>
          </p:cNvSpPr>
          <p:nvPr>
            <p:ph idx="1"/>
          </p:nvPr>
        </p:nvSpPr>
        <p:spPr/>
        <p:txBody>
          <a:bodyPr>
            <a:normAutofit fontScale="85000" lnSpcReduction="20000"/>
          </a:bodyPr>
          <a:lstStyle/>
          <a:p>
            <a:pPr marL="0" indent="0" algn="just">
              <a:buNone/>
            </a:pPr>
            <a:r>
              <a:rPr lang="en-US" sz="2800" b="1" dirty="0">
                <a:solidFill>
                  <a:srgbClr val="00B050"/>
                </a:solidFill>
              </a:rPr>
              <a:t>Reciprocity</a:t>
            </a:r>
          </a:p>
          <a:p>
            <a:pPr algn="just"/>
            <a:r>
              <a:rPr lang="en-US" dirty="0"/>
              <a:t>Where an infant responds to the action of another person, or where the actions of one partner (e.g., the infant) </a:t>
            </a:r>
            <a:r>
              <a:rPr lang="en-US" b="1" dirty="0">
                <a:solidFill>
                  <a:srgbClr val="00B050"/>
                </a:solidFill>
              </a:rPr>
              <a:t>elicits a response </a:t>
            </a:r>
            <a:r>
              <a:rPr lang="en-US" dirty="0"/>
              <a:t>from the other (e.g. the mother).</a:t>
            </a:r>
          </a:p>
          <a:p>
            <a:pPr algn="just"/>
            <a:endParaRPr lang="en-US" dirty="0"/>
          </a:p>
          <a:p>
            <a:pPr marL="0" indent="0" algn="just">
              <a:buNone/>
            </a:pPr>
            <a:r>
              <a:rPr lang="en-US" sz="2800" b="1" dirty="0">
                <a:solidFill>
                  <a:srgbClr val="00B050"/>
                </a:solidFill>
              </a:rPr>
              <a:t>Interactional Synchrony</a:t>
            </a:r>
          </a:p>
          <a:p>
            <a:pPr algn="just"/>
            <a:r>
              <a:rPr lang="en-US" dirty="0"/>
              <a:t>Where an infant </a:t>
            </a:r>
            <a:r>
              <a:rPr lang="en-US" b="1" dirty="0">
                <a:solidFill>
                  <a:srgbClr val="00B050"/>
                </a:solidFill>
              </a:rPr>
              <a:t>mirrors the actions </a:t>
            </a:r>
            <a:r>
              <a:rPr lang="en-US" dirty="0"/>
              <a:t>of another person; for example, an infant imitating </a:t>
            </a:r>
            <a:r>
              <a:rPr lang="en-US" dirty="0" err="1"/>
              <a:t>behaviours</a:t>
            </a:r>
            <a:r>
              <a:rPr lang="en-US" dirty="0"/>
              <a:t> and/or the emotions of their parents/</a:t>
            </a:r>
            <a:r>
              <a:rPr lang="en-US" dirty="0" err="1"/>
              <a:t>carer</a:t>
            </a:r>
            <a:r>
              <a:rPr lang="en-US" dirty="0"/>
              <a:t>. </a:t>
            </a:r>
          </a:p>
          <a:p>
            <a:endParaRPr lang="en-GB" dirty="0"/>
          </a:p>
        </p:txBody>
      </p:sp>
    </p:spTree>
    <p:extLst>
      <p:ext uri="{BB962C8B-B14F-4D97-AF65-F5344CB8AC3E}">
        <p14:creationId xmlns:p14="http://schemas.microsoft.com/office/powerpoint/2010/main" val="223330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2B2E7-5D4D-9EC9-1661-9712E71B5E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FE26C1-8C1F-72D2-9D78-989270EEAC3F}"/>
              </a:ext>
            </a:extLst>
          </p:cNvPr>
          <p:cNvSpPr>
            <a:spLocks noGrp="1"/>
          </p:cNvSpPr>
          <p:nvPr>
            <p:ph type="title"/>
          </p:nvPr>
        </p:nvSpPr>
        <p:spPr>
          <a:xfrm>
            <a:off x="0" y="0"/>
            <a:ext cx="12192000" cy="1325563"/>
          </a:xfrm>
        </p:spPr>
        <p:txBody>
          <a:bodyPr/>
          <a:lstStyle/>
          <a:p>
            <a:r>
              <a:rPr lang="en-GB" dirty="0"/>
              <a:t>Reciprocity Behaviours</a:t>
            </a:r>
          </a:p>
        </p:txBody>
      </p:sp>
      <p:pic>
        <p:nvPicPr>
          <p:cNvPr id="11" name="Online Media 10" descr="An intimate conversation between mother and daughter">
            <a:hlinkClick r:id="" action="ppaction://media"/>
            <a:extLst>
              <a:ext uri="{FF2B5EF4-FFF2-40B4-BE49-F238E27FC236}">
                <a16:creationId xmlns:a16="http://schemas.microsoft.com/office/drawing/2014/main" id="{58778399-2B30-0867-A31B-3441D7581A6E}"/>
              </a:ext>
            </a:extLst>
          </p:cNvPr>
          <p:cNvPicPr>
            <a:picLocks noGrp="1" noRot="1" noChangeAspect="1"/>
          </p:cNvPicPr>
          <p:nvPr>
            <p:ph idx="1"/>
            <a:videoFile r:link="rId1"/>
          </p:nvPr>
        </p:nvPicPr>
        <p:blipFill>
          <a:blip r:embed="rId4"/>
          <a:stretch>
            <a:fillRect/>
          </a:stretch>
        </p:blipFill>
        <p:spPr>
          <a:xfrm>
            <a:off x="3195638" y="1558827"/>
            <a:ext cx="5802312" cy="4351338"/>
          </a:xfrm>
          <a:prstGeom prst="rect">
            <a:avLst/>
          </a:prstGeom>
        </p:spPr>
      </p:pic>
    </p:spTree>
    <p:extLst>
      <p:ext uri="{BB962C8B-B14F-4D97-AF65-F5344CB8AC3E}">
        <p14:creationId xmlns:p14="http://schemas.microsoft.com/office/powerpoint/2010/main" val="209172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Caregiver-Infant Interactions - questions</a:t>
            </a:r>
          </a:p>
        </p:txBody>
      </p:sp>
      <p:pic>
        <p:nvPicPr>
          <p:cNvPr id="4" name="Picture 3"/>
          <p:cNvPicPr>
            <a:picLocks noChangeAspect="1"/>
          </p:cNvPicPr>
          <p:nvPr/>
        </p:nvPicPr>
        <p:blipFill>
          <a:blip r:embed="rId4"/>
          <a:stretch>
            <a:fillRect/>
          </a:stretch>
        </p:blipFill>
        <p:spPr>
          <a:xfrm>
            <a:off x="3955459" y="1549705"/>
            <a:ext cx="7670563" cy="4334259"/>
          </a:xfrm>
          <a:prstGeom prst="rect">
            <a:avLst/>
          </a:prstGeom>
        </p:spPr>
      </p:pic>
      <p:pic>
        <p:nvPicPr>
          <p:cNvPr id="5"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502083" y="3489569"/>
            <a:ext cx="244475" cy="244475"/>
          </a:xfrm>
          <a:prstGeom prst="rect">
            <a:avLst/>
          </a:prstGeom>
        </p:spPr>
      </p:pic>
      <p:sp>
        <p:nvSpPr>
          <p:cNvPr id="6" name="Oval 5"/>
          <p:cNvSpPr/>
          <p:nvPr/>
        </p:nvSpPr>
        <p:spPr>
          <a:xfrm>
            <a:off x="565978" y="2697480"/>
            <a:ext cx="1463040" cy="146304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7" name="Oval 6"/>
          <p:cNvSpPr/>
          <p:nvPr/>
        </p:nvSpPr>
        <p:spPr>
          <a:xfrm>
            <a:off x="565978" y="2697480"/>
            <a:ext cx="1463040" cy="1463040"/>
          </a:xfrm>
          <a:prstGeom prst="ellipse">
            <a:avLst/>
          </a:prstGeom>
          <a:solidFill>
            <a:srgbClr val="FF3B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latin typeface="+mj-lt"/>
            </a:endParaRPr>
          </a:p>
        </p:txBody>
      </p:sp>
      <p:sp>
        <p:nvSpPr>
          <p:cNvPr id="8" name="TextBox 7"/>
          <p:cNvSpPr txBox="1"/>
          <p:nvPr/>
        </p:nvSpPr>
        <p:spPr>
          <a:xfrm>
            <a:off x="734513" y="3242473"/>
            <a:ext cx="1127937" cy="369332"/>
          </a:xfrm>
          <a:prstGeom prst="rect">
            <a:avLst/>
          </a:prstGeom>
          <a:noFill/>
        </p:spPr>
        <p:txBody>
          <a:bodyPr wrap="none" rtlCol="0">
            <a:spAutoFit/>
          </a:bodyPr>
          <a:lstStyle/>
          <a:p>
            <a:pPr algn="ctr"/>
            <a:r>
              <a:rPr lang="en-GB" dirty="0">
                <a:latin typeface="+mj-lt"/>
              </a:rPr>
              <a:t>4 Minutes</a:t>
            </a:r>
          </a:p>
        </p:txBody>
      </p:sp>
    </p:spTree>
    <p:extLst>
      <p:ext uri="{BB962C8B-B14F-4D97-AF65-F5344CB8AC3E}">
        <p14:creationId xmlns:p14="http://schemas.microsoft.com/office/powerpoint/2010/main" val="1529470769"/>
      </p:ext>
    </p:extLst>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Whiteboard Review</a:t>
            </a:r>
          </a:p>
        </p:txBody>
      </p:sp>
      <p:sp>
        <p:nvSpPr>
          <p:cNvPr id="3" name="Content Placeholder 2"/>
          <p:cNvSpPr>
            <a:spLocks noGrp="1"/>
          </p:cNvSpPr>
          <p:nvPr>
            <p:ph idx="1"/>
          </p:nvPr>
        </p:nvSpPr>
        <p:spPr/>
        <p:txBody>
          <a:bodyPr/>
          <a:lstStyle/>
          <a:p>
            <a:pPr marL="514350" indent="-514350">
              <a:buFont typeface="+mj-lt"/>
              <a:buAutoNum type="arabicPeriod"/>
            </a:pPr>
            <a:r>
              <a:rPr lang="en-GB" b="1" dirty="0">
                <a:solidFill>
                  <a:srgbClr val="0070C0"/>
                </a:solidFill>
              </a:rPr>
              <a:t>Define attachment</a:t>
            </a:r>
          </a:p>
          <a:p>
            <a:pPr marL="514350" indent="-514350">
              <a:buFont typeface="+mj-lt"/>
              <a:buAutoNum type="arabicPeriod"/>
            </a:pPr>
            <a:r>
              <a:rPr lang="en-GB" dirty="0"/>
              <a:t>Give 3 attachment behaviours</a:t>
            </a:r>
          </a:p>
          <a:p>
            <a:pPr marL="514350" indent="-514350">
              <a:buFont typeface="+mj-lt"/>
              <a:buAutoNum type="arabicPeriod"/>
            </a:pPr>
            <a:r>
              <a:rPr lang="en-GB" b="1" dirty="0">
                <a:solidFill>
                  <a:srgbClr val="0070C0"/>
                </a:solidFill>
              </a:rPr>
              <a:t>Define reciprocity (in terms of attachment)</a:t>
            </a:r>
          </a:p>
          <a:p>
            <a:pPr marL="514350" indent="-514350">
              <a:buFont typeface="+mj-lt"/>
              <a:buAutoNum type="arabicPeriod"/>
            </a:pPr>
            <a:r>
              <a:rPr lang="en-GB" dirty="0"/>
              <a:t>Define interactional synchrony (in terms of attachment)</a:t>
            </a:r>
          </a:p>
        </p:txBody>
      </p:sp>
    </p:spTree>
    <p:extLst>
      <p:ext uri="{BB962C8B-B14F-4D97-AF65-F5344CB8AC3E}">
        <p14:creationId xmlns:p14="http://schemas.microsoft.com/office/powerpoint/2010/main" val="111716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C67FD-BB5A-08EA-5C2D-E80596FA6A89}"/>
              </a:ext>
            </a:extLst>
          </p:cNvPr>
          <p:cNvSpPr>
            <a:spLocks noGrp="1"/>
          </p:cNvSpPr>
          <p:nvPr>
            <p:ph type="title"/>
          </p:nvPr>
        </p:nvSpPr>
        <p:spPr/>
        <p:txBody>
          <a:bodyPr/>
          <a:lstStyle/>
          <a:p>
            <a:r>
              <a:rPr lang="en-US" dirty="0"/>
              <a:t>What will you do and why?</a:t>
            </a:r>
          </a:p>
        </p:txBody>
      </p:sp>
      <p:sp>
        <p:nvSpPr>
          <p:cNvPr id="3" name="Content Placeholder 2">
            <a:extLst>
              <a:ext uri="{FF2B5EF4-FFF2-40B4-BE49-F238E27FC236}">
                <a16:creationId xmlns:a16="http://schemas.microsoft.com/office/drawing/2014/main" id="{D1C181D1-EAB6-D64D-D7D6-2FB661FA46B4}"/>
              </a:ext>
            </a:extLst>
          </p:cNvPr>
          <p:cNvSpPr>
            <a:spLocks noGrp="1"/>
          </p:cNvSpPr>
          <p:nvPr>
            <p:ph idx="1"/>
          </p:nvPr>
        </p:nvSpPr>
        <p:spPr/>
        <p:txBody>
          <a:bodyPr vert="horz" lIns="91440" tIns="45720" rIns="91440" bIns="45720" rtlCol="0" anchor="t">
            <a:normAutofit fontScale="92500" lnSpcReduction="20000"/>
          </a:bodyPr>
          <a:lstStyle/>
          <a:p>
            <a:pPr marL="227965" indent="-227965"/>
            <a:r>
              <a:rPr lang="en-US" b="1" dirty="0">
                <a:solidFill>
                  <a:srgbClr val="0070C0"/>
                </a:solidFill>
              </a:rPr>
              <a:t>It’s 1941 and the war is waging. </a:t>
            </a:r>
            <a:endParaRPr lang="en-US"/>
          </a:p>
          <a:p>
            <a:pPr marL="227965" indent="-227965"/>
            <a:r>
              <a:rPr lang="en-US" dirty="0">
                <a:solidFill>
                  <a:schemeClr val="bg1"/>
                </a:solidFill>
              </a:rPr>
              <a:t>You are married  with three small children: a girl aged 6, a boy aged 5 and a baby girl of 8 months. Your partner is away fighting a lot of the time. </a:t>
            </a:r>
            <a:endParaRPr lang="en-US" dirty="0">
              <a:solidFill>
                <a:schemeClr val="bg1"/>
              </a:solidFill>
              <a:ea typeface="Calibri"/>
            </a:endParaRPr>
          </a:p>
          <a:p>
            <a:pPr marL="227965" indent="-227965"/>
            <a:r>
              <a:rPr lang="en-US" b="1" dirty="0">
                <a:solidFill>
                  <a:srgbClr val="0070C0"/>
                </a:solidFill>
              </a:rPr>
              <a:t>You live in London and the bombing is bad. You cannot move </a:t>
            </a:r>
            <a:r>
              <a:rPr lang="en-US" b="1">
                <a:solidFill>
                  <a:srgbClr val="0070C0"/>
                </a:solidFill>
              </a:rPr>
              <a:t>away. You are being encouraged by the government to have </a:t>
            </a:r>
            <a:r>
              <a:rPr lang="en-US" b="1" dirty="0">
                <a:solidFill>
                  <a:srgbClr val="0070C0"/>
                </a:solidFill>
              </a:rPr>
              <a:t>your children evacuated. </a:t>
            </a:r>
            <a:endParaRPr lang="en-US" b="1" dirty="0">
              <a:solidFill>
                <a:srgbClr val="0070C0"/>
              </a:solidFill>
              <a:ea typeface="Calibri"/>
            </a:endParaRPr>
          </a:p>
        </p:txBody>
      </p:sp>
    </p:spTree>
    <p:extLst>
      <p:ext uri="{BB962C8B-B14F-4D97-AF65-F5344CB8AC3E}">
        <p14:creationId xmlns:p14="http://schemas.microsoft.com/office/powerpoint/2010/main" val="119232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7C0C6-5DD3-B575-52AF-FC124660B1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D8DDCF-87AD-D3E9-F748-4B6F3D173E86}"/>
              </a:ext>
            </a:extLst>
          </p:cNvPr>
          <p:cNvSpPr>
            <a:spLocks noGrp="1"/>
          </p:cNvSpPr>
          <p:nvPr>
            <p:ph type="title"/>
          </p:nvPr>
        </p:nvSpPr>
        <p:spPr/>
        <p:txBody>
          <a:bodyPr/>
          <a:lstStyle/>
          <a:p>
            <a:pPr marL="541020"/>
            <a:r>
              <a:rPr lang="en-GB" dirty="0">
                <a:latin typeface="Arial"/>
                <a:cs typeface="Arial"/>
              </a:rPr>
              <a:t>Whiteboard Review - Answers</a:t>
            </a:r>
            <a:endParaRPr lang="en-US" dirty="0"/>
          </a:p>
        </p:txBody>
      </p:sp>
      <p:sp>
        <p:nvSpPr>
          <p:cNvPr id="3" name="Content Placeholder 2">
            <a:extLst>
              <a:ext uri="{FF2B5EF4-FFF2-40B4-BE49-F238E27FC236}">
                <a16:creationId xmlns:a16="http://schemas.microsoft.com/office/drawing/2014/main" id="{5D9CAB6D-0D5A-1F0F-5EF0-F26A2D0E488F}"/>
              </a:ext>
            </a:extLst>
          </p:cNvPr>
          <p:cNvSpPr>
            <a:spLocks noGrp="1"/>
          </p:cNvSpPr>
          <p:nvPr>
            <p:ph idx="1"/>
          </p:nvPr>
        </p:nvSpPr>
        <p:spPr/>
        <p:txBody>
          <a:bodyPr vert="horz" lIns="91440" tIns="45720" rIns="91440" bIns="45720" rtlCol="0" anchor="t">
            <a:normAutofit fontScale="85000" lnSpcReduction="20000"/>
          </a:bodyPr>
          <a:lstStyle/>
          <a:p>
            <a:pPr marL="514350" indent="-514350">
              <a:buFont typeface="+mj-lt"/>
              <a:buAutoNum type="arabicPeriod"/>
            </a:pPr>
            <a:r>
              <a:rPr lang="en-GB" b="1">
                <a:solidFill>
                  <a:srgbClr val="0070C0"/>
                </a:solidFill>
              </a:rPr>
              <a:t>Define attachment </a:t>
            </a:r>
            <a:r>
              <a:rPr lang="en-GB" b="1">
                <a:solidFill>
                  <a:srgbClr val="FF0000"/>
                </a:solidFill>
              </a:rPr>
              <a:t>emotional bond between two people that is reciprocal</a:t>
            </a:r>
            <a:endParaRPr lang="en-GB" b="1">
              <a:solidFill>
                <a:srgbClr val="0070C0"/>
              </a:solidFill>
              <a:ea typeface="Calibri"/>
            </a:endParaRPr>
          </a:p>
          <a:p>
            <a:pPr marL="514350" indent="-514350">
              <a:buFont typeface="+mj-lt"/>
              <a:buAutoNum type="arabicPeriod"/>
            </a:pPr>
            <a:r>
              <a:rPr lang="en-GB"/>
              <a:t>Give 3 attachment behaviours: </a:t>
            </a:r>
            <a:r>
              <a:rPr lang="en-GB" b="1">
                <a:solidFill>
                  <a:srgbClr val="FF0000"/>
                </a:solidFill>
              </a:rPr>
              <a:t>proximity, joy on reunion, secure base behaviour</a:t>
            </a:r>
            <a:endParaRPr lang="en-GB" b="1">
              <a:solidFill>
                <a:srgbClr val="FF0000"/>
              </a:solidFill>
              <a:ea typeface="Calibri"/>
            </a:endParaRPr>
          </a:p>
          <a:p>
            <a:pPr marL="514350" indent="-514350">
              <a:buAutoNum type="arabicPeriod"/>
            </a:pPr>
            <a:r>
              <a:rPr lang="en-GB" b="1">
                <a:solidFill>
                  <a:srgbClr val="0070C0"/>
                </a:solidFill>
              </a:rPr>
              <a:t>Define reciprocity (in terms of attachment) </a:t>
            </a:r>
            <a:r>
              <a:rPr lang="en-US" b="1" dirty="0">
                <a:solidFill>
                  <a:srgbClr val="FF0000"/>
                </a:solidFill>
              </a:rPr>
              <a:t>Where an infant responds to the action of another person</a:t>
            </a:r>
            <a:endParaRPr lang="en-US" b="1" dirty="0">
              <a:solidFill>
                <a:srgbClr val="FF0000"/>
              </a:solidFill>
              <a:ea typeface="Calibri"/>
            </a:endParaRPr>
          </a:p>
          <a:p>
            <a:pPr marL="514350" indent="-514350">
              <a:buAutoNum type="arabicPeriod"/>
            </a:pPr>
            <a:r>
              <a:rPr lang="en-GB"/>
              <a:t>Define interactional synchrony (in terms of attachment) </a:t>
            </a:r>
            <a:r>
              <a:rPr lang="en-US" b="1" dirty="0">
                <a:solidFill>
                  <a:srgbClr val="FF0000"/>
                </a:solidFill>
              </a:rPr>
              <a:t>Where an infant mirrors the actions of another person</a:t>
            </a:r>
            <a:endParaRPr lang="en-US" b="1" dirty="0">
              <a:solidFill>
                <a:srgbClr val="FF0000"/>
              </a:solidFill>
              <a:ea typeface="Calibri"/>
            </a:endParaRPr>
          </a:p>
        </p:txBody>
      </p:sp>
    </p:spTree>
    <p:extLst>
      <p:ext uri="{BB962C8B-B14F-4D97-AF65-F5344CB8AC3E}">
        <p14:creationId xmlns:p14="http://schemas.microsoft.com/office/powerpoint/2010/main" val="361617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Melzoff</a:t>
            </a:r>
            <a:r>
              <a:rPr lang="en-GB" dirty="0"/>
              <a:t> and Moore (1977)</a:t>
            </a:r>
            <a:br>
              <a:rPr lang="en-GB" dirty="0"/>
            </a:br>
            <a:r>
              <a:rPr lang="en-GB" dirty="0"/>
              <a:t>The beginnings of synchrony</a:t>
            </a:r>
          </a:p>
        </p:txBody>
      </p:sp>
      <p:sp>
        <p:nvSpPr>
          <p:cNvPr id="3" name="Content Placeholder 2"/>
          <p:cNvSpPr>
            <a:spLocks noGrp="1"/>
          </p:cNvSpPr>
          <p:nvPr>
            <p:ph idx="1"/>
          </p:nvPr>
        </p:nvSpPr>
        <p:spPr/>
        <p:txBody>
          <a:bodyPr/>
          <a:lstStyle/>
          <a:p>
            <a:r>
              <a:rPr lang="en-GB" dirty="0"/>
              <a:t>Conducted research into caregiver-infant interactions.</a:t>
            </a:r>
          </a:p>
          <a:p>
            <a:pPr marL="0" indent="0">
              <a:buNone/>
            </a:pPr>
            <a:endParaRPr lang="en-GB" dirty="0"/>
          </a:p>
        </p:txBody>
      </p:sp>
      <p:pic>
        <p:nvPicPr>
          <p:cNvPr id="4" name="Picture 3">
            <a:hlinkClick r:id="rId3"/>
          </p:cNvPr>
          <p:cNvPicPr>
            <a:picLocks noChangeAspect="1"/>
          </p:cNvPicPr>
          <p:nvPr/>
        </p:nvPicPr>
        <p:blipFill>
          <a:blip r:embed="rId4"/>
          <a:stretch>
            <a:fillRect/>
          </a:stretch>
        </p:blipFill>
        <p:spPr>
          <a:xfrm>
            <a:off x="6233567" y="2427866"/>
            <a:ext cx="4688991" cy="3526524"/>
          </a:xfrm>
          <a:prstGeom prst="rect">
            <a:avLst/>
          </a:prstGeom>
        </p:spPr>
      </p:pic>
      <p:sp>
        <p:nvSpPr>
          <p:cNvPr id="5" name="Subtitle 2"/>
          <p:cNvSpPr txBox="1">
            <a:spLocks/>
          </p:cNvSpPr>
          <p:nvPr/>
        </p:nvSpPr>
        <p:spPr bwMode="auto">
          <a:xfrm>
            <a:off x="438250" y="2590322"/>
            <a:ext cx="5038101" cy="23032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just" rtl="0" eaLnBrk="1" fontAlgn="base" hangingPunct="1">
              <a:spcBef>
                <a:spcPct val="20000"/>
              </a:spcBef>
              <a:spcAft>
                <a:spcPct val="0"/>
              </a:spcAft>
              <a:buFont typeface="Wingdings" panose="05000000000000000000" pitchFamily="2" charset="2"/>
              <a:buChar char="§"/>
              <a:defRPr sz="2200" kern="1200">
                <a:solidFill>
                  <a:schemeClr val="tx1"/>
                </a:solidFill>
                <a:latin typeface="+mj-lt"/>
                <a:ea typeface="ＭＳ Ｐゴシック" charset="0"/>
                <a:cs typeface="Arial"/>
              </a:defRPr>
            </a:lvl1pPr>
            <a:lvl2pPr marL="742950" indent="-285750" algn="just" rtl="0" eaLnBrk="1" fontAlgn="base" hangingPunct="1">
              <a:spcBef>
                <a:spcPct val="20000"/>
              </a:spcBef>
              <a:spcAft>
                <a:spcPct val="0"/>
              </a:spcAft>
              <a:buFont typeface="Wingdings" panose="05000000000000000000" pitchFamily="2" charset="2"/>
              <a:buChar char="§"/>
              <a:defRPr sz="2200" kern="1200">
                <a:solidFill>
                  <a:schemeClr val="tx1"/>
                </a:solidFill>
                <a:latin typeface="+mj-lt"/>
                <a:ea typeface="ＭＳ Ｐゴシック" charset="0"/>
                <a:cs typeface="Arial"/>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800" b="1" dirty="0">
                <a:solidFill>
                  <a:srgbClr val="7030A0"/>
                </a:solidFill>
              </a:rPr>
              <a:t>Task: While watching the video consider the following question:</a:t>
            </a:r>
          </a:p>
          <a:p>
            <a:pPr marL="0" indent="0">
              <a:buNone/>
            </a:pPr>
            <a:endParaRPr lang="en-GB" sz="2800" b="1" dirty="0">
              <a:solidFill>
                <a:srgbClr val="7030A0"/>
              </a:solidFill>
            </a:endParaRPr>
          </a:p>
          <a:p>
            <a:pPr marL="0" indent="0">
              <a:buNone/>
            </a:pPr>
            <a:r>
              <a:rPr lang="en-GB" sz="2800" b="1" dirty="0">
                <a:solidFill>
                  <a:srgbClr val="7030A0"/>
                </a:solidFill>
              </a:rPr>
              <a:t>Why is social interaction so important for infants?</a:t>
            </a:r>
          </a:p>
          <a:p>
            <a:endParaRPr lang="en-GB" sz="2800" dirty="0"/>
          </a:p>
        </p:txBody>
      </p:sp>
    </p:spTree>
    <p:extLst>
      <p:ext uri="{BB962C8B-B14F-4D97-AF65-F5344CB8AC3E}">
        <p14:creationId xmlns:p14="http://schemas.microsoft.com/office/powerpoint/2010/main" val="2429622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Dr. Andrew Meltzoff: Children are &quot;Born Learning&quot;">
            <a:hlinkClick r:id="" action="ppaction://media"/>
            <a:extLst>
              <a:ext uri="{FF2B5EF4-FFF2-40B4-BE49-F238E27FC236}">
                <a16:creationId xmlns:a16="http://schemas.microsoft.com/office/drawing/2014/main" id="{A429F685-88EE-39F9-B108-AF11655DCB93}"/>
              </a:ext>
            </a:extLst>
          </p:cNvPr>
          <p:cNvPicPr>
            <a:picLocks noRot="1" noChangeAspect="1"/>
          </p:cNvPicPr>
          <p:nvPr>
            <a:videoFile r:link="rId1"/>
          </p:nvPr>
        </p:nvPicPr>
        <p:blipFill>
          <a:blip r:embed="rId3"/>
          <a:stretch>
            <a:fillRect/>
          </a:stretch>
        </p:blipFill>
        <p:spPr>
          <a:xfrm>
            <a:off x="2010428" y="-3132"/>
            <a:ext cx="8181583" cy="6175332"/>
          </a:xfrm>
          <a:prstGeom prst="rect">
            <a:avLst/>
          </a:prstGeom>
        </p:spPr>
      </p:pic>
    </p:spTree>
    <p:extLst>
      <p:ext uri="{BB962C8B-B14F-4D97-AF65-F5344CB8AC3E}">
        <p14:creationId xmlns:p14="http://schemas.microsoft.com/office/powerpoint/2010/main" val="683296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F036C-6FC7-E31C-6F93-3769E5994BEB}"/>
              </a:ext>
            </a:extLst>
          </p:cNvPr>
          <p:cNvSpPr>
            <a:spLocks noGrp="1"/>
          </p:cNvSpPr>
          <p:nvPr>
            <p:ph type="title"/>
          </p:nvPr>
        </p:nvSpPr>
        <p:spPr/>
        <p:txBody>
          <a:bodyPr/>
          <a:lstStyle/>
          <a:p>
            <a:r>
              <a:rPr lang="en-GB" dirty="0"/>
              <a:t>Meltzoff and Moore (1977) - Method</a:t>
            </a:r>
          </a:p>
        </p:txBody>
      </p:sp>
      <p:sp>
        <p:nvSpPr>
          <p:cNvPr id="3" name="Content Placeholder 2">
            <a:extLst>
              <a:ext uri="{FF2B5EF4-FFF2-40B4-BE49-F238E27FC236}">
                <a16:creationId xmlns:a16="http://schemas.microsoft.com/office/drawing/2014/main" id="{3FDC2201-AE8A-4842-7291-45F534F029E4}"/>
              </a:ext>
            </a:extLst>
          </p:cNvPr>
          <p:cNvSpPr>
            <a:spLocks noGrp="1"/>
          </p:cNvSpPr>
          <p:nvPr>
            <p:ph idx="1"/>
          </p:nvPr>
        </p:nvSpPr>
        <p:spPr/>
        <p:txBody>
          <a:bodyPr>
            <a:normAutofit fontScale="92500" lnSpcReduction="10000"/>
          </a:bodyPr>
          <a:lstStyle/>
          <a:p>
            <a:r>
              <a:rPr lang="en-GB" b="1" dirty="0">
                <a:solidFill>
                  <a:srgbClr val="0070C0"/>
                </a:solidFill>
              </a:rPr>
              <a:t>Participants: 6 infants, aged between 12 and 21 days old.</a:t>
            </a:r>
          </a:p>
          <a:p>
            <a:r>
              <a:rPr lang="en-GB" dirty="0"/>
              <a:t>Infants were shown a series of gestures by an adult model:</a:t>
            </a:r>
          </a:p>
          <a:p>
            <a:pPr lvl="1"/>
            <a:r>
              <a:rPr lang="en-GB" dirty="0"/>
              <a:t>Facial gestures (e.g., sticking out the tongue, opening the mouth).</a:t>
            </a:r>
          </a:p>
          <a:p>
            <a:pPr lvl="1"/>
            <a:r>
              <a:rPr lang="en-GB" dirty="0"/>
              <a:t>Manual gestures (e.g., moving fingers).</a:t>
            </a:r>
          </a:p>
          <a:p>
            <a:r>
              <a:rPr lang="en-GB" b="1" dirty="0">
                <a:solidFill>
                  <a:srgbClr val="0070C0"/>
                </a:solidFill>
              </a:rPr>
              <a:t>An independent observer recorded the infants’ responses. The responses were filmed.</a:t>
            </a:r>
          </a:p>
          <a:p>
            <a:r>
              <a:rPr lang="en-GB" dirty="0"/>
              <a:t>Behaviours were scored for similarity to the adult’s actions.</a:t>
            </a:r>
          </a:p>
        </p:txBody>
      </p:sp>
    </p:spTree>
    <p:extLst>
      <p:ext uri="{BB962C8B-B14F-4D97-AF65-F5344CB8AC3E}">
        <p14:creationId xmlns:p14="http://schemas.microsoft.com/office/powerpoint/2010/main" val="345448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4D634-14EB-D0E6-54CD-C2035C2A1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D438A-6C47-8AA2-7992-C983A143548D}"/>
              </a:ext>
            </a:extLst>
          </p:cNvPr>
          <p:cNvSpPr>
            <a:spLocks noGrp="1"/>
          </p:cNvSpPr>
          <p:nvPr>
            <p:ph type="title"/>
          </p:nvPr>
        </p:nvSpPr>
        <p:spPr/>
        <p:txBody>
          <a:bodyPr/>
          <a:lstStyle/>
          <a:p>
            <a:r>
              <a:rPr lang="en-GB" dirty="0"/>
              <a:t>Meltzoff and Moore (1977) - Findings</a:t>
            </a:r>
          </a:p>
        </p:txBody>
      </p:sp>
      <p:sp>
        <p:nvSpPr>
          <p:cNvPr id="3" name="Content Placeholder 2">
            <a:extLst>
              <a:ext uri="{FF2B5EF4-FFF2-40B4-BE49-F238E27FC236}">
                <a16:creationId xmlns:a16="http://schemas.microsoft.com/office/drawing/2014/main" id="{3C51C51C-1E73-379F-4989-D344DB4DE13D}"/>
              </a:ext>
            </a:extLst>
          </p:cNvPr>
          <p:cNvSpPr>
            <a:spLocks noGrp="1"/>
          </p:cNvSpPr>
          <p:nvPr>
            <p:ph idx="1"/>
          </p:nvPr>
        </p:nvSpPr>
        <p:spPr>
          <a:xfrm>
            <a:off x="838200" y="1548811"/>
            <a:ext cx="11049000" cy="4351338"/>
          </a:xfrm>
        </p:spPr>
        <p:txBody>
          <a:bodyPr>
            <a:normAutofit fontScale="92500"/>
          </a:bodyPr>
          <a:lstStyle/>
          <a:p>
            <a:r>
              <a:rPr lang="en-GB" b="1" dirty="0">
                <a:solidFill>
                  <a:srgbClr val="0070C0"/>
                </a:solidFill>
              </a:rPr>
              <a:t>Infants imitated the gestures performed by the adult</a:t>
            </a:r>
          </a:p>
          <a:p>
            <a:r>
              <a:rPr lang="en-GB" dirty="0"/>
              <a:t>This was observed even in very young infants (innate not learned)</a:t>
            </a:r>
          </a:p>
          <a:p>
            <a:r>
              <a:rPr lang="en-GB" b="1" dirty="0">
                <a:solidFill>
                  <a:srgbClr val="0070C0"/>
                </a:solidFill>
              </a:rPr>
              <a:t>This supports the interactional synchrony concept in infant-caregiver attachment.</a:t>
            </a:r>
          </a:p>
          <a:p>
            <a:r>
              <a:rPr lang="en-GB" dirty="0"/>
              <a:t>Extension - the study also supports the idea of ‘mirror neurons’ – find out what these are!</a:t>
            </a:r>
          </a:p>
        </p:txBody>
      </p:sp>
    </p:spTree>
    <p:extLst>
      <p:ext uri="{BB962C8B-B14F-4D97-AF65-F5344CB8AC3E}">
        <p14:creationId xmlns:p14="http://schemas.microsoft.com/office/powerpoint/2010/main" val="72925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Evaluating Meltzoff and Moore (1977)</a:t>
            </a:r>
          </a:p>
        </p:txBody>
      </p:sp>
      <p:sp>
        <p:nvSpPr>
          <p:cNvPr id="3" name="Content Placeholder 2"/>
          <p:cNvSpPr>
            <a:spLocks noGrp="1"/>
          </p:cNvSpPr>
          <p:nvPr>
            <p:ph idx="1"/>
          </p:nvPr>
        </p:nvSpPr>
        <p:spPr>
          <a:xfrm>
            <a:off x="584201" y="1500175"/>
            <a:ext cx="6043834" cy="4625989"/>
          </a:xfrm>
        </p:spPr>
        <p:txBody>
          <a:bodyPr>
            <a:normAutofit/>
          </a:bodyPr>
          <a:lstStyle/>
          <a:p>
            <a:r>
              <a:rPr lang="en-GB" b="1" dirty="0">
                <a:solidFill>
                  <a:srgbClr val="7030A0"/>
                </a:solidFill>
              </a:rPr>
              <a:t>Task: On your handout are a series of burger paragraphs that have not been completed. Complete the burger paragraphs to create three perfect evaluation points. </a:t>
            </a:r>
          </a:p>
        </p:txBody>
      </p:sp>
      <p:pic>
        <p:nvPicPr>
          <p:cNvPr id="5"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479283" y="4580163"/>
            <a:ext cx="244475" cy="244475"/>
          </a:xfrm>
          <a:prstGeom prst="rect">
            <a:avLst/>
          </a:prstGeom>
        </p:spPr>
      </p:pic>
      <p:pic>
        <p:nvPicPr>
          <p:cNvPr id="2050" name="Picture 2" descr="C:\Users\josep\AppData\Local\Temp\SNAGHTML4009f7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5110" y="1500175"/>
            <a:ext cx="3766019" cy="458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510748"/>
      </p:ext>
    </p:extLst>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Joseph MiniMacPC\AppData\Local\Microsoft\Windows\INetCacheContent.Word\Burger_75%_Fade.png"/>
          <p:cNvPicPr/>
          <p:nvPr/>
        </p:nvPicPr>
        <p:blipFill>
          <a:blip r:embed="rId2">
            <a:extLst>
              <a:ext uri="{28A0092B-C50C-407E-A947-70E740481C1C}">
                <a14:useLocalDpi xmlns:a14="http://schemas.microsoft.com/office/drawing/2010/main" val="0"/>
              </a:ext>
            </a:extLst>
          </a:blip>
          <a:srcRect/>
          <a:stretch>
            <a:fillRect/>
          </a:stretch>
        </p:blipFill>
        <p:spPr bwMode="auto">
          <a:xfrm>
            <a:off x="2502369" y="1706024"/>
            <a:ext cx="7791920" cy="4281308"/>
          </a:xfrm>
          <a:prstGeom prst="rect">
            <a:avLst/>
          </a:prstGeom>
          <a:noFill/>
          <a:ln>
            <a:noFill/>
          </a:ln>
        </p:spPr>
      </p:pic>
      <p:sp>
        <p:nvSpPr>
          <p:cNvPr id="2" name="Title 1"/>
          <p:cNvSpPr>
            <a:spLocks noGrp="1"/>
          </p:cNvSpPr>
          <p:nvPr>
            <p:ph type="title"/>
          </p:nvPr>
        </p:nvSpPr>
        <p:spPr/>
        <p:txBody>
          <a:bodyPr/>
          <a:lstStyle/>
          <a:p>
            <a:r>
              <a:rPr lang="en-GB" dirty="0"/>
              <a:t>Evaluating Meltzoff and Moore (1977)</a:t>
            </a:r>
            <a:endParaRPr lang="en-US" dirty="0"/>
          </a:p>
        </p:txBody>
      </p:sp>
      <p:graphicFrame>
        <p:nvGraphicFramePr>
          <p:cNvPr id="5" name="Content Placeholder 4"/>
          <p:cNvGraphicFramePr>
            <a:graphicFrameLocks noGrp="1"/>
          </p:cNvGraphicFramePr>
          <p:nvPr>
            <p:ph idx="1"/>
          </p:nvPr>
        </p:nvGraphicFramePr>
        <p:xfrm>
          <a:off x="1775520" y="1555003"/>
          <a:ext cx="8640960" cy="4567500"/>
        </p:xfrm>
        <a:graphic>
          <a:graphicData uri="http://schemas.openxmlformats.org/drawingml/2006/table">
            <a:tbl>
              <a:tblPr firstRow="1" firstCol="1" bandRow="1"/>
              <a:tblGrid>
                <a:gridCol w="591318">
                  <a:extLst>
                    <a:ext uri="{9D8B030D-6E8A-4147-A177-3AD203B41FA5}">
                      <a16:colId xmlns:a16="http://schemas.microsoft.com/office/drawing/2014/main" val="2673664301"/>
                    </a:ext>
                  </a:extLst>
                </a:gridCol>
                <a:gridCol w="8049642">
                  <a:extLst>
                    <a:ext uri="{9D8B030D-6E8A-4147-A177-3AD203B41FA5}">
                      <a16:colId xmlns:a16="http://schemas.microsoft.com/office/drawing/2014/main" val="2365044452"/>
                    </a:ext>
                  </a:extLst>
                </a:gridCol>
              </a:tblGrid>
              <a:tr h="1522500">
                <a:tc>
                  <a:txBody>
                    <a:bodyPr/>
                    <a:lstStyle/>
                    <a:p>
                      <a:pPr marL="71755" marR="71755" algn="ctr">
                        <a:lnSpc>
                          <a:spcPct val="107000"/>
                        </a:lnSpc>
                        <a:spcBef>
                          <a:spcPts val="0"/>
                        </a:spcBef>
                        <a:spcAft>
                          <a:spcPts val="800"/>
                        </a:spcAft>
                      </a:pPr>
                      <a:r>
                        <a:rPr lang="en-US" sz="1600" b="1" dirty="0">
                          <a:effectLst/>
                          <a:latin typeface="Calibri" panose="020F0502020204030204" pitchFamily="34" charset="0"/>
                        </a:rPr>
                        <a:t>Point</a:t>
                      </a:r>
                      <a:endParaRPr lang="en-US" sz="1400" dirty="0">
                        <a:effectLst/>
                        <a:latin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99C9"/>
                    </a:solidFill>
                  </a:tcPr>
                </a:tc>
                <a:tc>
                  <a:txBody>
                    <a:bodyPr/>
                    <a:lstStyle/>
                    <a:p>
                      <a:pPr>
                        <a:lnSpc>
                          <a:spcPct val="107000"/>
                        </a:lnSpc>
                        <a:spcAft>
                          <a:spcPts val="800"/>
                        </a:spcAft>
                      </a:pPr>
                      <a:r>
                        <a:rPr lang="en-US" sz="1200" dirty="0">
                          <a:effectLst/>
                          <a:latin typeface="Calibri" panose="020F0502020204030204" pitchFamily="34" charset="0"/>
                        </a:rPr>
                        <a:t> </a:t>
                      </a:r>
                      <a:endParaRPr lang="en-US"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383061"/>
                  </a:ext>
                </a:extLst>
              </a:tr>
              <a:tr h="1522500">
                <a:tc>
                  <a:txBody>
                    <a:bodyPr/>
                    <a:lstStyle/>
                    <a:p>
                      <a:pPr marL="71755" marR="71755" algn="ctr">
                        <a:lnSpc>
                          <a:spcPct val="107000"/>
                        </a:lnSpc>
                        <a:spcBef>
                          <a:spcPts val="0"/>
                        </a:spcBef>
                        <a:spcAft>
                          <a:spcPts val="800"/>
                        </a:spcAft>
                      </a:pPr>
                      <a:r>
                        <a:rPr lang="en-US" sz="1600" b="1" dirty="0">
                          <a:effectLst/>
                          <a:latin typeface="Calibri" panose="020F0502020204030204" pitchFamily="34" charset="0"/>
                        </a:rPr>
                        <a:t>Evidence or Example</a:t>
                      </a:r>
                      <a:endParaRPr lang="en-US" sz="1400" dirty="0">
                        <a:effectLst/>
                        <a:latin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99C9"/>
                    </a:solidFill>
                  </a:tcPr>
                </a:tc>
                <a:tc>
                  <a:txBody>
                    <a:bodyPr/>
                    <a:lstStyle/>
                    <a:p>
                      <a:pPr>
                        <a:lnSpc>
                          <a:spcPct val="107000"/>
                        </a:lnSpc>
                        <a:spcAft>
                          <a:spcPts val="800"/>
                        </a:spcAft>
                      </a:pPr>
                      <a:r>
                        <a:rPr lang="en-US" sz="1200">
                          <a:effectLst/>
                          <a:latin typeface="Calibri" panose="020F0502020204030204" pitchFamily="34" charset="0"/>
                        </a:rPr>
                        <a:t> </a:t>
                      </a:r>
                      <a:endParaRPr lang="en-US"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85183"/>
                  </a:ext>
                </a:extLst>
              </a:tr>
              <a:tr h="1522500">
                <a:tc>
                  <a:txBody>
                    <a:bodyPr/>
                    <a:lstStyle/>
                    <a:p>
                      <a:pPr marL="71755" marR="71755" algn="ctr">
                        <a:lnSpc>
                          <a:spcPct val="107000"/>
                        </a:lnSpc>
                        <a:spcBef>
                          <a:spcPts val="0"/>
                        </a:spcBef>
                        <a:spcAft>
                          <a:spcPts val="800"/>
                        </a:spcAft>
                      </a:pPr>
                      <a:r>
                        <a:rPr lang="en-US" sz="1600" b="1" dirty="0">
                          <a:effectLst/>
                          <a:latin typeface="Calibri" panose="020F0502020204030204" pitchFamily="34" charset="0"/>
                        </a:rPr>
                        <a:t>Explain</a:t>
                      </a:r>
                      <a:endParaRPr lang="en-US" sz="1400" dirty="0">
                        <a:effectLst/>
                        <a:latin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99C9"/>
                    </a:solidFill>
                  </a:tcPr>
                </a:tc>
                <a:tc>
                  <a:txBody>
                    <a:bodyPr/>
                    <a:lstStyle/>
                    <a:p>
                      <a:pPr>
                        <a:lnSpc>
                          <a:spcPct val="107000"/>
                        </a:lnSpc>
                        <a:spcAft>
                          <a:spcPts val="800"/>
                        </a:spcAft>
                      </a:pPr>
                      <a:r>
                        <a:rPr lang="en-US" sz="1200" dirty="0">
                          <a:effectLst/>
                          <a:latin typeface="Calibri" panose="020F0502020204030204" pitchFamily="34" charset="0"/>
                        </a:rPr>
                        <a:t> </a:t>
                      </a:r>
                      <a:endParaRPr lang="en-US"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6600624"/>
                  </a:ext>
                </a:extLst>
              </a:tr>
            </a:tbl>
          </a:graphicData>
        </a:graphic>
      </p:graphicFrame>
      <p:sp>
        <p:nvSpPr>
          <p:cNvPr id="7" name="Rectangle 6"/>
          <p:cNvSpPr/>
          <p:nvPr/>
        </p:nvSpPr>
        <p:spPr>
          <a:xfrm>
            <a:off x="2502369" y="4780711"/>
            <a:ext cx="7791920" cy="1323439"/>
          </a:xfrm>
          <a:prstGeom prst="rect">
            <a:avLst/>
          </a:prstGeom>
        </p:spPr>
        <p:txBody>
          <a:bodyPr wrap="square" lIns="91440" tIns="45720" rIns="91440" bIns="45720" anchor="t">
            <a:spAutoFit/>
          </a:bodyPr>
          <a:lstStyle/>
          <a:p>
            <a:pPr algn="just"/>
            <a:r>
              <a:rPr lang="en-GB" sz="2000" b="1" dirty="0">
                <a:solidFill>
                  <a:srgbClr val="002060"/>
                </a:solidFill>
                <a:latin typeface="+mj-lt"/>
              </a:rPr>
              <a:t>This matters because we are unable to conclude whether the results of Meltzoff and Moore’s research demonstrate caregiver-infant interactions or everyday infant behaviour, and therefore further research is required to test the reliability of these findings. </a:t>
            </a:r>
            <a:endParaRPr lang="en-GB" sz="2000" b="1" dirty="0">
              <a:solidFill>
                <a:srgbClr val="002060"/>
              </a:solidFill>
              <a:latin typeface="+mj-lt"/>
              <a:ea typeface="Calibri Light"/>
              <a:cs typeface="Calibri Light"/>
            </a:endParaRPr>
          </a:p>
        </p:txBody>
      </p:sp>
      <p:sp>
        <p:nvSpPr>
          <p:cNvPr id="9" name="Rectangle 8"/>
          <p:cNvSpPr/>
          <p:nvPr/>
        </p:nvSpPr>
        <p:spPr>
          <a:xfrm>
            <a:off x="2502369" y="1983801"/>
            <a:ext cx="7791920" cy="646331"/>
          </a:xfrm>
          <a:prstGeom prst="rect">
            <a:avLst/>
          </a:prstGeom>
        </p:spPr>
        <p:txBody>
          <a:bodyPr wrap="square">
            <a:spAutoFit/>
          </a:bodyPr>
          <a:lstStyle/>
          <a:p>
            <a:pPr lvl="0" algn="just"/>
            <a:r>
              <a:rPr lang="en-GB" dirty="0">
                <a:solidFill>
                  <a:prstClr val="black"/>
                </a:solidFill>
                <a:latin typeface="Calibri"/>
              </a:rPr>
              <a:t>One issue with Meltzoff and Moore’s research is the </a:t>
            </a:r>
            <a:r>
              <a:rPr lang="en-GB" b="1" dirty="0">
                <a:solidFill>
                  <a:prstClr val="black"/>
                </a:solidFill>
                <a:latin typeface="Calibri"/>
              </a:rPr>
              <a:t>questionable reliability </a:t>
            </a:r>
            <a:r>
              <a:rPr lang="en-GB" dirty="0">
                <a:solidFill>
                  <a:prstClr val="black"/>
                </a:solidFill>
                <a:latin typeface="Calibri"/>
              </a:rPr>
              <a:t>of testing infants. </a:t>
            </a:r>
          </a:p>
        </p:txBody>
      </p:sp>
      <p:sp>
        <p:nvSpPr>
          <p:cNvPr id="11" name="Rectangle 10"/>
          <p:cNvSpPr/>
          <p:nvPr/>
        </p:nvSpPr>
        <p:spPr>
          <a:xfrm>
            <a:off x="2502369" y="3385013"/>
            <a:ext cx="7791920" cy="923330"/>
          </a:xfrm>
          <a:prstGeom prst="rect">
            <a:avLst/>
          </a:prstGeom>
        </p:spPr>
        <p:txBody>
          <a:bodyPr wrap="square">
            <a:spAutoFit/>
          </a:bodyPr>
          <a:lstStyle/>
          <a:p>
            <a:pPr lvl="0" algn="just"/>
            <a:r>
              <a:rPr lang="en-GB" dirty="0">
                <a:solidFill>
                  <a:prstClr val="black"/>
                </a:solidFill>
                <a:latin typeface="Calibri"/>
              </a:rPr>
              <a:t>Infants pull ‘funny faces’ all the time and it is not uncommon for an infant to randomly stick their tongue out, yawn or smile and therefore it is difficult to distinguish between normal </a:t>
            </a:r>
            <a:r>
              <a:rPr lang="en-GB" dirty="0" err="1">
                <a:solidFill>
                  <a:prstClr val="black"/>
                </a:solidFill>
                <a:latin typeface="Calibri"/>
              </a:rPr>
              <a:t>behavior</a:t>
            </a:r>
            <a:r>
              <a:rPr lang="en-GB" dirty="0">
                <a:solidFill>
                  <a:prstClr val="black"/>
                </a:solidFill>
                <a:latin typeface="Calibri"/>
              </a:rPr>
              <a:t> and imitation.</a:t>
            </a:r>
          </a:p>
        </p:txBody>
      </p:sp>
    </p:spTree>
    <p:extLst>
      <p:ext uri="{BB962C8B-B14F-4D97-AF65-F5344CB8AC3E}">
        <p14:creationId xmlns:p14="http://schemas.microsoft.com/office/powerpoint/2010/main" val="42058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Joseph MiniMacPC\AppData\Local\Microsoft\Windows\INetCacheContent.Word\Burger_75%_Fade.png"/>
          <p:cNvPicPr/>
          <p:nvPr/>
        </p:nvPicPr>
        <p:blipFill>
          <a:blip r:embed="rId2">
            <a:extLst>
              <a:ext uri="{28A0092B-C50C-407E-A947-70E740481C1C}">
                <a14:useLocalDpi xmlns:a14="http://schemas.microsoft.com/office/drawing/2010/main" val="0"/>
              </a:ext>
            </a:extLst>
          </a:blip>
          <a:srcRect/>
          <a:stretch>
            <a:fillRect/>
          </a:stretch>
        </p:blipFill>
        <p:spPr bwMode="auto">
          <a:xfrm>
            <a:off x="2502369" y="1706024"/>
            <a:ext cx="7791920" cy="4281308"/>
          </a:xfrm>
          <a:prstGeom prst="rect">
            <a:avLst/>
          </a:prstGeom>
          <a:noFill/>
          <a:ln>
            <a:noFill/>
          </a:ln>
        </p:spPr>
      </p:pic>
      <p:sp>
        <p:nvSpPr>
          <p:cNvPr id="2" name="Title 1"/>
          <p:cNvSpPr>
            <a:spLocks noGrp="1"/>
          </p:cNvSpPr>
          <p:nvPr>
            <p:ph type="title"/>
          </p:nvPr>
        </p:nvSpPr>
        <p:spPr/>
        <p:txBody>
          <a:bodyPr/>
          <a:lstStyle/>
          <a:p>
            <a:r>
              <a:rPr lang="en-GB" dirty="0"/>
              <a:t>Evaluating Meltzoff and Moore (1977)</a:t>
            </a:r>
            <a:endParaRPr lang="en-US" dirty="0"/>
          </a:p>
        </p:txBody>
      </p:sp>
      <p:graphicFrame>
        <p:nvGraphicFramePr>
          <p:cNvPr id="5" name="Content Placeholder 4"/>
          <p:cNvGraphicFramePr>
            <a:graphicFrameLocks noGrp="1"/>
          </p:cNvGraphicFramePr>
          <p:nvPr>
            <p:ph idx="1"/>
          </p:nvPr>
        </p:nvGraphicFramePr>
        <p:xfrm>
          <a:off x="1775520" y="1555003"/>
          <a:ext cx="8640960" cy="4567500"/>
        </p:xfrm>
        <a:graphic>
          <a:graphicData uri="http://schemas.openxmlformats.org/drawingml/2006/table">
            <a:tbl>
              <a:tblPr firstRow="1" firstCol="1" bandRow="1"/>
              <a:tblGrid>
                <a:gridCol w="591318">
                  <a:extLst>
                    <a:ext uri="{9D8B030D-6E8A-4147-A177-3AD203B41FA5}">
                      <a16:colId xmlns:a16="http://schemas.microsoft.com/office/drawing/2014/main" val="2673664301"/>
                    </a:ext>
                  </a:extLst>
                </a:gridCol>
                <a:gridCol w="8049642">
                  <a:extLst>
                    <a:ext uri="{9D8B030D-6E8A-4147-A177-3AD203B41FA5}">
                      <a16:colId xmlns:a16="http://schemas.microsoft.com/office/drawing/2014/main" val="2365044452"/>
                    </a:ext>
                  </a:extLst>
                </a:gridCol>
              </a:tblGrid>
              <a:tr h="1522500">
                <a:tc>
                  <a:txBody>
                    <a:bodyPr/>
                    <a:lstStyle/>
                    <a:p>
                      <a:pPr marL="71755" marR="71755" algn="ctr">
                        <a:lnSpc>
                          <a:spcPct val="107000"/>
                        </a:lnSpc>
                        <a:spcBef>
                          <a:spcPts val="0"/>
                        </a:spcBef>
                        <a:spcAft>
                          <a:spcPts val="800"/>
                        </a:spcAft>
                      </a:pPr>
                      <a:r>
                        <a:rPr lang="en-US" sz="1600" b="1" dirty="0">
                          <a:effectLst/>
                          <a:latin typeface="Calibri" panose="020F0502020204030204" pitchFamily="34" charset="0"/>
                        </a:rPr>
                        <a:t>Point</a:t>
                      </a:r>
                      <a:endParaRPr lang="en-US" sz="1400" dirty="0">
                        <a:effectLst/>
                        <a:latin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99C9"/>
                    </a:solidFill>
                  </a:tcPr>
                </a:tc>
                <a:tc>
                  <a:txBody>
                    <a:bodyPr/>
                    <a:lstStyle/>
                    <a:p>
                      <a:pPr>
                        <a:lnSpc>
                          <a:spcPct val="107000"/>
                        </a:lnSpc>
                        <a:spcAft>
                          <a:spcPts val="800"/>
                        </a:spcAft>
                      </a:pPr>
                      <a:r>
                        <a:rPr lang="en-US" sz="1200" dirty="0">
                          <a:effectLst/>
                          <a:latin typeface="Calibri" panose="020F0502020204030204" pitchFamily="34" charset="0"/>
                        </a:rPr>
                        <a:t> </a:t>
                      </a:r>
                      <a:endParaRPr lang="en-US"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383061"/>
                  </a:ext>
                </a:extLst>
              </a:tr>
              <a:tr h="1522500">
                <a:tc>
                  <a:txBody>
                    <a:bodyPr/>
                    <a:lstStyle/>
                    <a:p>
                      <a:pPr marL="71755" marR="71755" algn="ctr">
                        <a:lnSpc>
                          <a:spcPct val="107000"/>
                        </a:lnSpc>
                        <a:spcBef>
                          <a:spcPts val="0"/>
                        </a:spcBef>
                        <a:spcAft>
                          <a:spcPts val="800"/>
                        </a:spcAft>
                      </a:pPr>
                      <a:r>
                        <a:rPr lang="en-US" sz="1600" b="1" dirty="0">
                          <a:effectLst/>
                          <a:latin typeface="Calibri" panose="020F0502020204030204" pitchFamily="34" charset="0"/>
                        </a:rPr>
                        <a:t>Evidence or Example</a:t>
                      </a:r>
                      <a:endParaRPr lang="en-US" sz="1400" dirty="0">
                        <a:effectLst/>
                        <a:latin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99C9"/>
                    </a:solidFill>
                  </a:tcPr>
                </a:tc>
                <a:tc>
                  <a:txBody>
                    <a:bodyPr/>
                    <a:lstStyle/>
                    <a:p>
                      <a:pPr>
                        <a:lnSpc>
                          <a:spcPct val="107000"/>
                        </a:lnSpc>
                        <a:spcAft>
                          <a:spcPts val="800"/>
                        </a:spcAft>
                      </a:pPr>
                      <a:r>
                        <a:rPr lang="en-US" sz="1200">
                          <a:effectLst/>
                          <a:latin typeface="Calibri" panose="020F0502020204030204" pitchFamily="34" charset="0"/>
                        </a:rPr>
                        <a:t> </a:t>
                      </a:r>
                      <a:endParaRPr lang="en-US"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85183"/>
                  </a:ext>
                </a:extLst>
              </a:tr>
              <a:tr h="1522500">
                <a:tc>
                  <a:txBody>
                    <a:bodyPr/>
                    <a:lstStyle/>
                    <a:p>
                      <a:pPr marL="71755" marR="71755" algn="ctr">
                        <a:lnSpc>
                          <a:spcPct val="107000"/>
                        </a:lnSpc>
                        <a:spcBef>
                          <a:spcPts val="0"/>
                        </a:spcBef>
                        <a:spcAft>
                          <a:spcPts val="800"/>
                        </a:spcAft>
                      </a:pPr>
                      <a:r>
                        <a:rPr lang="en-US" sz="1600" b="1" dirty="0">
                          <a:effectLst/>
                          <a:latin typeface="Calibri" panose="020F0502020204030204" pitchFamily="34" charset="0"/>
                        </a:rPr>
                        <a:t>Explain</a:t>
                      </a:r>
                      <a:endParaRPr lang="en-US" sz="1400" dirty="0">
                        <a:effectLst/>
                        <a:latin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99C9"/>
                    </a:solidFill>
                  </a:tcPr>
                </a:tc>
                <a:tc>
                  <a:txBody>
                    <a:bodyPr/>
                    <a:lstStyle/>
                    <a:p>
                      <a:pPr>
                        <a:lnSpc>
                          <a:spcPct val="107000"/>
                        </a:lnSpc>
                        <a:spcAft>
                          <a:spcPts val="800"/>
                        </a:spcAft>
                      </a:pPr>
                      <a:r>
                        <a:rPr lang="en-US" sz="1200" dirty="0">
                          <a:effectLst/>
                          <a:latin typeface="Calibri" panose="020F0502020204030204" pitchFamily="34" charset="0"/>
                        </a:rPr>
                        <a:t> </a:t>
                      </a:r>
                      <a:endParaRPr lang="en-US"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6600624"/>
                  </a:ext>
                </a:extLst>
              </a:tr>
            </a:tbl>
          </a:graphicData>
        </a:graphic>
      </p:graphicFrame>
      <p:sp>
        <p:nvSpPr>
          <p:cNvPr id="7" name="Rectangle 6"/>
          <p:cNvSpPr/>
          <p:nvPr/>
        </p:nvSpPr>
        <p:spPr>
          <a:xfrm>
            <a:off x="2502369" y="4869161"/>
            <a:ext cx="7791920" cy="923330"/>
          </a:xfrm>
          <a:prstGeom prst="rect">
            <a:avLst/>
          </a:prstGeom>
        </p:spPr>
        <p:txBody>
          <a:bodyPr wrap="square" lIns="91440" tIns="45720" rIns="91440" bIns="45720" anchor="t">
            <a:spAutoFit/>
          </a:bodyPr>
          <a:lstStyle/>
          <a:p>
            <a:pPr algn="just"/>
            <a:r>
              <a:rPr lang="en-GB" b="1" dirty="0">
                <a:solidFill>
                  <a:srgbClr val="0070C0"/>
                </a:solidFill>
                <a:latin typeface="Calibri"/>
                <a:ea typeface="Calibri"/>
                <a:cs typeface="Calibri"/>
              </a:rPr>
              <a:t>This suggests that the original findings were reliable and that caregiver-infant interactions are an innate mechanism used to help develop an attachment bond. </a:t>
            </a:r>
            <a:endParaRPr lang="en-GB" b="1">
              <a:solidFill>
                <a:srgbClr val="0070C0"/>
              </a:solidFill>
              <a:latin typeface="Calibri"/>
              <a:ea typeface="Calibri"/>
              <a:cs typeface="Calibri"/>
            </a:endParaRPr>
          </a:p>
        </p:txBody>
      </p:sp>
      <p:sp>
        <p:nvSpPr>
          <p:cNvPr id="9" name="Rectangle 8"/>
          <p:cNvSpPr/>
          <p:nvPr/>
        </p:nvSpPr>
        <p:spPr>
          <a:xfrm>
            <a:off x="2502369" y="1953282"/>
            <a:ext cx="7791920" cy="646331"/>
          </a:xfrm>
          <a:prstGeom prst="rect">
            <a:avLst/>
          </a:prstGeom>
        </p:spPr>
        <p:txBody>
          <a:bodyPr wrap="square" lIns="91440" tIns="45720" rIns="91440" bIns="45720" anchor="t">
            <a:spAutoFit/>
          </a:bodyPr>
          <a:lstStyle/>
          <a:p>
            <a:pPr lvl="0" algn="just"/>
            <a:r>
              <a:rPr lang="en-GB" b="1" dirty="0">
                <a:solidFill>
                  <a:srgbClr val="0070C0"/>
                </a:solidFill>
                <a:latin typeface="Calibri"/>
              </a:rPr>
              <a:t>One strength of Meltzoff and Moore comes from a replication of the study conducted by the authors six years later.</a:t>
            </a:r>
          </a:p>
        </p:txBody>
      </p:sp>
      <p:sp>
        <p:nvSpPr>
          <p:cNvPr id="11" name="Rectangle 10"/>
          <p:cNvSpPr/>
          <p:nvPr/>
        </p:nvSpPr>
        <p:spPr>
          <a:xfrm>
            <a:off x="2502369" y="3377088"/>
            <a:ext cx="7791920" cy="923330"/>
          </a:xfrm>
          <a:prstGeom prst="rect">
            <a:avLst/>
          </a:prstGeom>
        </p:spPr>
        <p:txBody>
          <a:bodyPr wrap="square">
            <a:spAutoFit/>
          </a:bodyPr>
          <a:lstStyle/>
          <a:p>
            <a:pPr lvl="0" algn="just"/>
            <a:r>
              <a:rPr lang="en-GB" dirty="0">
                <a:solidFill>
                  <a:prstClr val="black"/>
                </a:solidFill>
                <a:latin typeface="Calibri"/>
              </a:rPr>
              <a:t>Meltzoff and Moore (1983) replicated their study with infants as young as three-days old. The found that even infants this young demonstrated the same synchrony, suggesting that the </a:t>
            </a:r>
            <a:r>
              <a:rPr lang="en-GB" dirty="0" err="1">
                <a:solidFill>
                  <a:prstClr val="black"/>
                </a:solidFill>
                <a:latin typeface="Calibri"/>
              </a:rPr>
              <a:t>behavior</a:t>
            </a:r>
            <a:r>
              <a:rPr lang="en-GB" dirty="0">
                <a:solidFill>
                  <a:prstClr val="black"/>
                </a:solidFill>
                <a:latin typeface="Calibri"/>
              </a:rPr>
              <a:t> is innate. </a:t>
            </a:r>
          </a:p>
        </p:txBody>
      </p:sp>
    </p:spTree>
    <p:extLst>
      <p:ext uri="{BB962C8B-B14F-4D97-AF65-F5344CB8AC3E}">
        <p14:creationId xmlns:p14="http://schemas.microsoft.com/office/powerpoint/2010/main" val="255709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Joseph MiniMacPC\AppData\Local\Microsoft\Windows\INetCacheContent.Word\Burger_75%_Fade.png"/>
          <p:cNvPicPr/>
          <p:nvPr/>
        </p:nvPicPr>
        <p:blipFill>
          <a:blip r:embed="rId2">
            <a:extLst>
              <a:ext uri="{28A0092B-C50C-407E-A947-70E740481C1C}">
                <a14:useLocalDpi xmlns:a14="http://schemas.microsoft.com/office/drawing/2010/main" val="0"/>
              </a:ext>
            </a:extLst>
          </a:blip>
          <a:srcRect/>
          <a:stretch>
            <a:fillRect/>
          </a:stretch>
        </p:blipFill>
        <p:spPr bwMode="auto">
          <a:xfrm>
            <a:off x="2502369" y="1706024"/>
            <a:ext cx="7791920" cy="4281308"/>
          </a:xfrm>
          <a:prstGeom prst="rect">
            <a:avLst/>
          </a:prstGeom>
          <a:noFill/>
          <a:ln>
            <a:noFill/>
          </a:ln>
        </p:spPr>
      </p:pic>
      <p:sp>
        <p:nvSpPr>
          <p:cNvPr id="2" name="Title 1"/>
          <p:cNvSpPr>
            <a:spLocks noGrp="1"/>
          </p:cNvSpPr>
          <p:nvPr>
            <p:ph type="title"/>
          </p:nvPr>
        </p:nvSpPr>
        <p:spPr/>
        <p:txBody>
          <a:bodyPr/>
          <a:lstStyle/>
          <a:p>
            <a:r>
              <a:rPr lang="en-GB" dirty="0"/>
              <a:t>Evaluating Meltzoff and Moore (1977)</a:t>
            </a:r>
            <a:endParaRPr lang="en-US" dirty="0"/>
          </a:p>
        </p:txBody>
      </p:sp>
      <p:graphicFrame>
        <p:nvGraphicFramePr>
          <p:cNvPr id="5" name="Content Placeholder 4"/>
          <p:cNvGraphicFramePr>
            <a:graphicFrameLocks noGrp="1"/>
          </p:cNvGraphicFramePr>
          <p:nvPr>
            <p:ph idx="1"/>
          </p:nvPr>
        </p:nvGraphicFramePr>
        <p:xfrm>
          <a:off x="1775520" y="1555003"/>
          <a:ext cx="8640960" cy="4567500"/>
        </p:xfrm>
        <a:graphic>
          <a:graphicData uri="http://schemas.openxmlformats.org/drawingml/2006/table">
            <a:tbl>
              <a:tblPr firstRow="1" firstCol="1" bandRow="1"/>
              <a:tblGrid>
                <a:gridCol w="591318">
                  <a:extLst>
                    <a:ext uri="{9D8B030D-6E8A-4147-A177-3AD203B41FA5}">
                      <a16:colId xmlns:a16="http://schemas.microsoft.com/office/drawing/2014/main" val="2673664301"/>
                    </a:ext>
                  </a:extLst>
                </a:gridCol>
                <a:gridCol w="8049642">
                  <a:extLst>
                    <a:ext uri="{9D8B030D-6E8A-4147-A177-3AD203B41FA5}">
                      <a16:colId xmlns:a16="http://schemas.microsoft.com/office/drawing/2014/main" val="2365044452"/>
                    </a:ext>
                  </a:extLst>
                </a:gridCol>
              </a:tblGrid>
              <a:tr h="1522500">
                <a:tc>
                  <a:txBody>
                    <a:bodyPr/>
                    <a:lstStyle/>
                    <a:p>
                      <a:pPr marL="71755" marR="71755" algn="ctr">
                        <a:lnSpc>
                          <a:spcPct val="107000"/>
                        </a:lnSpc>
                        <a:spcBef>
                          <a:spcPts val="0"/>
                        </a:spcBef>
                        <a:spcAft>
                          <a:spcPts val="800"/>
                        </a:spcAft>
                      </a:pPr>
                      <a:r>
                        <a:rPr lang="en-US" sz="1600" b="1" dirty="0">
                          <a:effectLst/>
                          <a:latin typeface="Calibri" panose="020F0502020204030204" pitchFamily="34" charset="0"/>
                        </a:rPr>
                        <a:t>Point</a:t>
                      </a:r>
                      <a:endParaRPr lang="en-US" sz="1400" dirty="0">
                        <a:effectLst/>
                        <a:latin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99C9"/>
                    </a:solidFill>
                  </a:tcPr>
                </a:tc>
                <a:tc>
                  <a:txBody>
                    <a:bodyPr/>
                    <a:lstStyle/>
                    <a:p>
                      <a:pPr>
                        <a:lnSpc>
                          <a:spcPct val="107000"/>
                        </a:lnSpc>
                        <a:spcAft>
                          <a:spcPts val="800"/>
                        </a:spcAft>
                      </a:pPr>
                      <a:r>
                        <a:rPr lang="en-US" sz="1200" dirty="0">
                          <a:effectLst/>
                          <a:latin typeface="Calibri" panose="020F0502020204030204" pitchFamily="34" charset="0"/>
                        </a:rPr>
                        <a:t> </a:t>
                      </a:r>
                      <a:endParaRPr lang="en-US"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383061"/>
                  </a:ext>
                </a:extLst>
              </a:tr>
              <a:tr h="1522500">
                <a:tc>
                  <a:txBody>
                    <a:bodyPr/>
                    <a:lstStyle/>
                    <a:p>
                      <a:pPr marL="71755" marR="71755" algn="ctr">
                        <a:lnSpc>
                          <a:spcPct val="107000"/>
                        </a:lnSpc>
                        <a:spcBef>
                          <a:spcPts val="0"/>
                        </a:spcBef>
                        <a:spcAft>
                          <a:spcPts val="800"/>
                        </a:spcAft>
                      </a:pPr>
                      <a:r>
                        <a:rPr lang="en-US" sz="1600" b="1" dirty="0">
                          <a:effectLst/>
                          <a:latin typeface="Calibri" panose="020F0502020204030204" pitchFamily="34" charset="0"/>
                        </a:rPr>
                        <a:t>Evidence or Example</a:t>
                      </a:r>
                      <a:endParaRPr lang="en-US" sz="1400" dirty="0">
                        <a:effectLst/>
                        <a:latin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99C9"/>
                    </a:solidFill>
                  </a:tcPr>
                </a:tc>
                <a:tc>
                  <a:txBody>
                    <a:bodyPr/>
                    <a:lstStyle/>
                    <a:p>
                      <a:pPr>
                        <a:lnSpc>
                          <a:spcPct val="107000"/>
                        </a:lnSpc>
                        <a:spcAft>
                          <a:spcPts val="800"/>
                        </a:spcAft>
                      </a:pPr>
                      <a:r>
                        <a:rPr lang="en-US" sz="1200">
                          <a:effectLst/>
                          <a:latin typeface="Calibri" panose="020F0502020204030204" pitchFamily="34" charset="0"/>
                        </a:rPr>
                        <a:t> </a:t>
                      </a:r>
                      <a:endParaRPr lang="en-US" sz="11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85183"/>
                  </a:ext>
                </a:extLst>
              </a:tr>
              <a:tr h="1522500">
                <a:tc>
                  <a:txBody>
                    <a:bodyPr/>
                    <a:lstStyle/>
                    <a:p>
                      <a:pPr marL="71755" marR="71755" algn="ctr">
                        <a:lnSpc>
                          <a:spcPct val="107000"/>
                        </a:lnSpc>
                        <a:spcBef>
                          <a:spcPts val="0"/>
                        </a:spcBef>
                        <a:spcAft>
                          <a:spcPts val="800"/>
                        </a:spcAft>
                      </a:pPr>
                      <a:r>
                        <a:rPr lang="en-US" sz="1600" b="1" dirty="0">
                          <a:effectLst/>
                          <a:latin typeface="Calibri" panose="020F0502020204030204" pitchFamily="34" charset="0"/>
                        </a:rPr>
                        <a:t>Explain</a:t>
                      </a:r>
                      <a:endParaRPr lang="en-US" sz="1400" dirty="0">
                        <a:effectLst/>
                        <a:latin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99C9"/>
                    </a:solidFill>
                  </a:tcPr>
                </a:tc>
                <a:tc>
                  <a:txBody>
                    <a:bodyPr/>
                    <a:lstStyle/>
                    <a:p>
                      <a:pPr>
                        <a:lnSpc>
                          <a:spcPct val="107000"/>
                        </a:lnSpc>
                        <a:spcAft>
                          <a:spcPts val="800"/>
                        </a:spcAft>
                      </a:pPr>
                      <a:r>
                        <a:rPr lang="en-US" sz="1200" dirty="0">
                          <a:effectLst/>
                          <a:latin typeface="Calibri" panose="020F0502020204030204" pitchFamily="34" charset="0"/>
                        </a:rPr>
                        <a:t> </a:t>
                      </a:r>
                      <a:endParaRPr lang="en-US"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6600624"/>
                  </a:ext>
                </a:extLst>
              </a:tr>
            </a:tbl>
          </a:graphicData>
        </a:graphic>
      </p:graphicFrame>
      <p:sp>
        <p:nvSpPr>
          <p:cNvPr id="7" name="Rectangle 6"/>
          <p:cNvSpPr/>
          <p:nvPr/>
        </p:nvSpPr>
        <p:spPr>
          <a:xfrm>
            <a:off x="2502369" y="4869160"/>
            <a:ext cx="7791920" cy="923330"/>
          </a:xfrm>
          <a:prstGeom prst="rect">
            <a:avLst/>
          </a:prstGeom>
        </p:spPr>
        <p:txBody>
          <a:bodyPr wrap="square" lIns="91440" tIns="45720" rIns="91440" bIns="45720" anchor="t">
            <a:spAutoFit/>
          </a:bodyPr>
          <a:lstStyle/>
          <a:p>
            <a:pPr algn="just"/>
            <a:r>
              <a:rPr lang="en-GB" b="1" dirty="0">
                <a:solidFill>
                  <a:srgbClr val="0070C0"/>
                </a:solidFill>
                <a:latin typeface="Calibri"/>
                <a:ea typeface="Calibri"/>
                <a:cs typeface="Calibri"/>
              </a:rPr>
              <a:t>This matters because it questions the reliability of Meltzoff and Moore’s findings and their replication conducted 6 years later, and further illustrates the need for additional research in this area.</a:t>
            </a:r>
            <a:endParaRPr lang="en-GB" b="1">
              <a:solidFill>
                <a:srgbClr val="0070C0"/>
              </a:solidFill>
              <a:latin typeface="Calibri"/>
              <a:ea typeface="Calibri"/>
              <a:cs typeface="Calibri"/>
            </a:endParaRPr>
          </a:p>
        </p:txBody>
      </p:sp>
      <p:sp>
        <p:nvSpPr>
          <p:cNvPr id="9" name="Rectangle 8"/>
          <p:cNvSpPr/>
          <p:nvPr/>
        </p:nvSpPr>
        <p:spPr>
          <a:xfrm>
            <a:off x="2502369" y="2057643"/>
            <a:ext cx="7791920" cy="646331"/>
          </a:xfrm>
          <a:prstGeom prst="rect">
            <a:avLst/>
          </a:prstGeom>
        </p:spPr>
        <p:txBody>
          <a:bodyPr wrap="square" lIns="91440" tIns="45720" rIns="91440" bIns="45720" anchor="t">
            <a:spAutoFit/>
          </a:bodyPr>
          <a:lstStyle/>
          <a:p>
            <a:pPr lvl="0" algn="just"/>
            <a:r>
              <a:rPr lang="en-GB" b="1" dirty="0">
                <a:solidFill>
                  <a:srgbClr val="0070C0"/>
                </a:solidFill>
                <a:latin typeface="Calibri"/>
              </a:rPr>
              <a:t>However, one issue with Meltzoff and Moore’s research is that other researchers have been unable to replicate their findings. </a:t>
            </a:r>
            <a:endParaRPr lang="en-GB" b="1">
              <a:solidFill>
                <a:srgbClr val="0070C0"/>
              </a:solidFill>
              <a:latin typeface="Calibri"/>
              <a:ea typeface="Calibri"/>
              <a:cs typeface="Calibri"/>
            </a:endParaRPr>
          </a:p>
        </p:txBody>
      </p:sp>
      <p:sp>
        <p:nvSpPr>
          <p:cNvPr id="11" name="Rectangle 10"/>
          <p:cNvSpPr/>
          <p:nvPr/>
        </p:nvSpPr>
        <p:spPr>
          <a:xfrm>
            <a:off x="2502369" y="3473990"/>
            <a:ext cx="7791920" cy="646331"/>
          </a:xfrm>
          <a:prstGeom prst="rect">
            <a:avLst/>
          </a:prstGeom>
        </p:spPr>
        <p:txBody>
          <a:bodyPr wrap="square">
            <a:spAutoFit/>
          </a:bodyPr>
          <a:lstStyle/>
          <a:p>
            <a:pPr lvl="0" algn="just"/>
            <a:r>
              <a:rPr lang="en-GB" dirty="0" err="1">
                <a:solidFill>
                  <a:prstClr val="black"/>
                </a:solidFill>
                <a:latin typeface="Calibri"/>
              </a:rPr>
              <a:t>Koepke</a:t>
            </a:r>
            <a:r>
              <a:rPr lang="en-GB" dirty="0">
                <a:solidFill>
                  <a:prstClr val="black"/>
                </a:solidFill>
                <a:latin typeface="Calibri"/>
              </a:rPr>
              <a:t> et al. (1983) attempted to replicate Meltzoff and Moore’s findings, but failed to produce the same results.</a:t>
            </a:r>
          </a:p>
        </p:txBody>
      </p:sp>
    </p:spTree>
    <p:extLst>
      <p:ext uri="{BB962C8B-B14F-4D97-AF65-F5344CB8AC3E}">
        <p14:creationId xmlns:p14="http://schemas.microsoft.com/office/powerpoint/2010/main" val="114961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F2EA5-2FCF-37D7-1564-08F24CBA14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6A53A1-4D80-A7E9-C8C7-00E5ADAB777B}"/>
              </a:ext>
            </a:extLst>
          </p:cNvPr>
          <p:cNvSpPr>
            <a:spLocks noGrp="1"/>
          </p:cNvSpPr>
          <p:nvPr>
            <p:ph type="title"/>
          </p:nvPr>
        </p:nvSpPr>
        <p:spPr/>
        <p:txBody>
          <a:bodyPr/>
          <a:lstStyle/>
          <a:p>
            <a:r>
              <a:rPr lang="en-US" dirty="0"/>
              <a:t>Evaluation</a:t>
            </a:r>
          </a:p>
        </p:txBody>
      </p:sp>
      <p:graphicFrame>
        <p:nvGraphicFramePr>
          <p:cNvPr id="4" name="Content Placeholder 3">
            <a:extLst>
              <a:ext uri="{FF2B5EF4-FFF2-40B4-BE49-F238E27FC236}">
                <a16:creationId xmlns:a16="http://schemas.microsoft.com/office/drawing/2014/main" id="{78150129-8350-8A8C-982F-5D04F4505CDB}"/>
              </a:ext>
            </a:extLst>
          </p:cNvPr>
          <p:cNvGraphicFramePr>
            <a:graphicFrameLocks noGrp="1"/>
          </p:cNvGraphicFramePr>
          <p:nvPr>
            <p:ph idx="1"/>
            <p:extLst>
              <p:ext uri="{D42A27DB-BD31-4B8C-83A1-F6EECF244321}">
                <p14:modId xmlns:p14="http://schemas.microsoft.com/office/powerpoint/2010/main" val="4068384552"/>
              </p:ext>
            </p:extLst>
          </p:nvPr>
        </p:nvGraphicFramePr>
        <p:xfrm>
          <a:off x="138870" y="1427941"/>
          <a:ext cx="11914372" cy="4322108"/>
        </p:xfrm>
        <a:graphic>
          <a:graphicData uri="http://schemas.openxmlformats.org/drawingml/2006/table">
            <a:tbl>
              <a:tblPr firstRow="1" bandRow="1">
                <a:tableStyleId>{5C22544A-7EE6-4342-B048-85BDC9FD1C3A}</a:tableStyleId>
              </a:tblPr>
              <a:tblGrid>
                <a:gridCol w="5957186">
                  <a:extLst>
                    <a:ext uri="{9D8B030D-6E8A-4147-A177-3AD203B41FA5}">
                      <a16:colId xmlns:a16="http://schemas.microsoft.com/office/drawing/2014/main" val="1457810887"/>
                    </a:ext>
                  </a:extLst>
                </a:gridCol>
                <a:gridCol w="5957186">
                  <a:extLst>
                    <a:ext uri="{9D8B030D-6E8A-4147-A177-3AD203B41FA5}">
                      <a16:colId xmlns:a16="http://schemas.microsoft.com/office/drawing/2014/main" val="1069272751"/>
                    </a:ext>
                  </a:extLst>
                </a:gridCol>
              </a:tblGrid>
              <a:tr h="481450">
                <a:tc>
                  <a:txBody>
                    <a:bodyPr/>
                    <a:lstStyle/>
                    <a:p>
                      <a:r>
                        <a:rPr lang="en-GB" sz="2400" dirty="0"/>
                        <a:t>Strengths</a:t>
                      </a:r>
                    </a:p>
                  </a:txBody>
                  <a:tcPr/>
                </a:tc>
                <a:tc>
                  <a:txBody>
                    <a:bodyPr/>
                    <a:lstStyle/>
                    <a:p>
                      <a:r>
                        <a:rPr lang="en-GB" sz="2400" dirty="0"/>
                        <a:t>Weaknesses</a:t>
                      </a:r>
                    </a:p>
                  </a:txBody>
                  <a:tcPr/>
                </a:tc>
                <a:extLst>
                  <a:ext uri="{0D108BD9-81ED-4DB2-BD59-A6C34878D82A}">
                    <a16:rowId xmlns:a16="http://schemas.microsoft.com/office/drawing/2014/main" val="1273952180"/>
                  </a:ext>
                </a:extLst>
              </a:tr>
              <a:tr h="1247393">
                <a:tc>
                  <a:txBody>
                    <a:bodyPr/>
                    <a:lstStyle/>
                    <a:p>
                      <a:r>
                        <a:rPr lang="en-GB" sz="2400" dirty="0"/>
                        <a:t>Filmed observations:</a:t>
                      </a:r>
                    </a:p>
                    <a:p>
                      <a:pPr lvl="1"/>
                      <a:r>
                        <a:rPr lang="en-GB" sz="2400" dirty="0"/>
                        <a:t>High IR</a:t>
                      </a:r>
                    </a:p>
                    <a:p>
                      <a:pPr lvl="1"/>
                      <a:r>
                        <a:rPr lang="en-GB" sz="2400" dirty="0"/>
                        <a:t>High validity (babies aren’t aware)</a:t>
                      </a:r>
                    </a:p>
                  </a:txBody>
                  <a:tcPr/>
                </a:tc>
                <a:tc>
                  <a:txBody>
                    <a:bodyPr/>
                    <a:lstStyle/>
                    <a:p>
                      <a:r>
                        <a:rPr lang="en-GB" sz="2400" dirty="0"/>
                        <a:t>Not all studies support findings</a:t>
                      </a:r>
                    </a:p>
                  </a:txBody>
                  <a:tcPr/>
                </a:tc>
                <a:extLst>
                  <a:ext uri="{0D108BD9-81ED-4DB2-BD59-A6C34878D82A}">
                    <a16:rowId xmlns:a16="http://schemas.microsoft.com/office/drawing/2014/main" val="2111679476"/>
                  </a:ext>
                </a:extLst>
              </a:tr>
              <a:tr h="864422">
                <a:tc>
                  <a:txBody>
                    <a:bodyPr/>
                    <a:lstStyle/>
                    <a:p>
                      <a:r>
                        <a:rPr lang="en-GB" sz="2400" dirty="0"/>
                        <a:t>Practical applications – parenting skills training</a:t>
                      </a:r>
                    </a:p>
                  </a:txBody>
                  <a:tcPr/>
                </a:tc>
                <a:tc>
                  <a:txBody>
                    <a:bodyPr/>
                    <a:lstStyle/>
                    <a:p>
                      <a:r>
                        <a:rPr lang="en-GB" sz="2400" dirty="0"/>
                        <a:t>Socially sensitive research – could this be used to argue against a mother returning to work?</a:t>
                      </a:r>
                    </a:p>
                  </a:txBody>
                  <a:tcPr/>
                </a:tc>
                <a:extLst>
                  <a:ext uri="{0D108BD9-81ED-4DB2-BD59-A6C34878D82A}">
                    <a16:rowId xmlns:a16="http://schemas.microsoft.com/office/drawing/2014/main" val="2559497839"/>
                  </a:ext>
                </a:extLst>
              </a:tr>
              <a:tr h="481450">
                <a:tc>
                  <a:txBody>
                    <a:bodyPr/>
                    <a:lstStyle/>
                    <a:p>
                      <a:endParaRPr lang="en-GB" sz="2400" dirty="0"/>
                    </a:p>
                  </a:txBody>
                  <a:tcPr/>
                </a:tc>
                <a:tc>
                  <a:txBody>
                    <a:bodyPr/>
                    <a:lstStyle/>
                    <a:p>
                      <a:r>
                        <a:rPr lang="en-GB" sz="2400" dirty="0"/>
                        <a:t>Difficult to interpret infant behaviour</a:t>
                      </a:r>
                    </a:p>
                  </a:txBody>
                  <a:tcPr/>
                </a:tc>
                <a:extLst>
                  <a:ext uri="{0D108BD9-81ED-4DB2-BD59-A6C34878D82A}">
                    <a16:rowId xmlns:a16="http://schemas.microsoft.com/office/drawing/2014/main" val="429738814"/>
                  </a:ext>
                </a:extLst>
              </a:tr>
              <a:tr h="1247393">
                <a:tc>
                  <a:txBody>
                    <a:bodyPr/>
                    <a:lstStyle/>
                    <a:p>
                      <a:r>
                        <a:rPr lang="en-GB" sz="2400" dirty="0"/>
                        <a:t>Isabella et al. (1989) – interactional synchrony predict good quality attachment later in life</a:t>
                      </a:r>
                    </a:p>
                  </a:txBody>
                  <a:tcPr/>
                </a:tc>
                <a:tc>
                  <a:txBody>
                    <a:bodyPr/>
                    <a:lstStyle/>
                    <a:p>
                      <a:r>
                        <a:rPr lang="en-GB" sz="2400" dirty="0"/>
                        <a:t>Linking synchrony/reciprocity to later child development is difficult</a:t>
                      </a:r>
                    </a:p>
                  </a:txBody>
                  <a:tcPr/>
                </a:tc>
                <a:extLst>
                  <a:ext uri="{0D108BD9-81ED-4DB2-BD59-A6C34878D82A}">
                    <a16:rowId xmlns:a16="http://schemas.microsoft.com/office/drawing/2014/main" val="4268899104"/>
                  </a:ext>
                </a:extLst>
              </a:tr>
            </a:tbl>
          </a:graphicData>
        </a:graphic>
      </p:graphicFrame>
    </p:spTree>
    <p:extLst>
      <p:ext uri="{BB962C8B-B14F-4D97-AF65-F5344CB8AC3E}">
        <p14:creationId xmlns:p14="http://schemas.microsoft.com/office/powerpoint/2010/main" val="214572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E8A7F-3ACF-8422-C3D7-8E271FA339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2DF5A1-2E54-A938-F89C-5330A08C6ED8}"/>
              </a:ext>
            </a:extLst>
          </p:cNvPr>
          <p:cNvSpPr>
            <a:spLocks noGrp="1"/>
          </p:cNvSpPr>
          <p:nvPr>
            <p:ph type="title"/>
          </p:nvPr>
        </p:nvSpPr>
        <p:spPr/>
        <p:txBody>
          <a:bodyPr/>
          <a:lstStyle/>
          <a:p>
            <a:r>
              <a:rPr lang="en-US" dirty="0"/>
              <a:t>What will you do and why?</a:t>
            </a:r>
          </a:p>
        </p:txBody>
      </p:sp>
      <p:sp>
        <p:nvSpPr>
          <p:cNvPr id="3" name="Content Placeholder 2">
            <a:extLst>
              <a:ext uri="{FF2B5EF4-FFF2-40B4-BE49-F238E27FC236}">
                <a16:creationId xmlns:a16="http://schemas.microsoft.com/office/drawing/2014/main" id="{DFEF81B5-EC2D-169F-26DA-CE1B94ED770F}"/>
              </a:ext>
            </a:extLst>
          </p:cNvPr>
          <p:cNvSpPr>
            <a:spLocks noGrp="1"/>
          </p:cNvSpPr>
          <p:nvPr>
            <p:ph idx="1"/>
          </p:nvPr>
        </p:nvSpPr>
        <p:spPr/>
        <p:txBody>
          <a:bodyPr>
            <a:normAutofit fontScale="85000" lnSpcReduction="10000"/>
          </a:bodyPr>
          <a:lstStyle/>
          <a:p>
            <a:r>
              <a:rPr lang="en-US" b="1" dirty="0">
                <a:solidFill>
                  <a:srgbClr val="0070C0"/>
                </a:solidFill>
              </a:rPr>
              <a:t> The government’s conditions are that you can send any number of your children to live with families in the countryside and, if more than one  child is evacuated, they will stay together with one family. </a:t>
            </a:r>
          </a:p>
          <a:p>
            <a:r>
              <a:rPr lang="en-US" dirty="0">
                <a:solidFill>
                  <a:schemeClr val="bg1"/>
                </a:solidFill>
              </a:rPr>
              <a:t>The government will ensure that they are not ill-treated. You can visit them once a month for the weekend but, because of travelling distances, your visit is likely to last for just 24 hours or so. </a:t>
            </a:r>
          </a:p>
          <a:p>
            <a:r>
              <a:rPr lang="en-US" b="1" dirty="0">
                <a:solidFill>
                  <a:srgbClr val="0070C0"/>
                </a:solidFill>
              </a:rPr>
              <a:t>You don’t know how long the war will last. </a:t>
            </a:r>
          </a:p>
        </p:txBody>
      </p:sp>
    </p:spTree>
    <p:extLst>
      <p:ext uri="{BB962C8B-B14F-4D97-AF65-F5344CB8AC3E}">
        <p14:creationId xmlns:p14="http://schemas.microsoft.com/office/powerpoint/2010/main" val="349222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CB6F4-58EE-8264-FAE5-65FA3E2942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E9B3A5-C9D2-3697-C499-BC5597750AD5}"/>
              </a:ext>
            </a:extLst>
          </p:cNvPr>
          <p:cNvSpPr>
            <a:spLocks noGrp="1"/>
          </p:cNvSpPr>
          <p:nvPr>
            <p:ph type="title"/>
          </p:nvPr>
        </p:nvSpPr>
        <p:spPr/>
        <p:txBody>
          <a:bodyPr/>
          <a:lstStyle/>
          <a:p>
            <a:r>
              <a:rPr lang="en-US" dirty="0"/>
              <a:t>Think / Discuss</a:t>
            </a:r>
          </a:p>
        </p:txBody>
      </p:sp>
      <p:sp>
        <p:nvSpPr>
          <p:cNvPr id="3" name="Content Placeholder 2">
            <a:extLst>
              <a:ext uri="{FF2B5EF4-FFF2-40B4-BE49-F238E27FC236}">
                <a16:creationId xmlns:a16="http://schemas.microsoft.com/office/drawing/2014/main" id="{0C280003-48AC-DD1A-509A-58C3FC2EFBAF}"/>
              </a:ext>
            </a:extLst>
          </p:cNvPr>
          <p:cNvSpPr>
            <a:spLocks noGrp="1"/>
          </p:cNvSpPr>
          <p:nvPr>
            <p:ph idx="1"/>
          </p:nvPr>
        </p:nvSpPr>
        <p:spPr/>
        <p:txBody>
          <a:bodyPr>
            <a:normAutofit fontScale="92500" lnSpcReduction="20000"/>
          </a:bodyPr>
          <a:lstStyle/>
          <a:p>
            <a:r>
              <a:rPr lang="en-US" b="1" dirty="0">
                <a:solidFill>
                  <a:srgbClr val="0070C0"/>
                </a:solidFill>
              </a:rPr>
              <a:t>Why might you send the older children but keep the baby?</a:t>
            </a:r>
          </a:p>
          <a:p>
            <a:r>
              <a:rPr lang="en-US" dirty="0"/>
              <a:t>What impact might that have on sibling relationships?</a:t>
            </a:r>
          </a:p>
          <a:p>
            <a:r>
              <a:rPr lang="en-US" b="1" dirty="0">
                <a:solidFill>
                  <a:srgbClr val="0070C0"/>
                </a:solidFill>
              </a:rPr>
              <a:t>What impact might that have on the relationships between the older children and the parents? </a:t>
            </a:r>
          </a:p>
          <a:p>
            <a:r>
              <a:rPr lang="en-US" dirty="0"/>
              <a:t>What impact on later (adult) relationships might sending the children away have?</a:t>
            </a:r>
          </a:p>
          <a:p>
            <a:r>
              <a:rPr lang="en-US" b="1" dirty="0">
                <a:solidFill>
                  <a:srgbClr val="0070C0"/>
                </a:solidFill>
              </a:rPr>
              <a:t>Is it selfish to keep all the children with you?</a:t>
            </a:r>
          </a:p>
          <a:p>
            <a:pPr lvl="1"/>
            <a:endParaRPr lang="en-US" dirty="0"/>
          </a:p>
        </p:txBody>
      </p:sp>
    </p:spTree>
    <p:extLst>
      <p:ext uri="{BB962C8B-B14F-4D97-AF65-F5344CB8AC3E}">
        <p14:creationId xmlns:p14="http://schemas.microsoft.com/office/powerpoint/2010/main" val="220167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9DA9-9B58-282A-E50B-8D39CC01434E}"/>
              </a:ext>
            </a:extLst>
          </p:cNvPr>
          <p:cNvSpPr>
            <a:spLocks noGrp="1"/>
          </p:cNvSpPr>
          <p:nvPr>
            <p:ph type="title"/>
          </p:nvPr>
        </p:nvSpPr>
        <p:spPr/>
        <p:txBody>
          <a:bodyPr/>
          <a:lstStyle/>
          <a:p>
            <a:r>
              <a:rPr lang="en-GB" dirty="0"/>
              <a:t>Attachment </a:t>
            </a:r>
            <a:r>
              <a:rPr lang="en-GB"/>
              <a:t>and the Observation </a:t>
            </a:r>
            <a:r>
              <a:rPr lang="en-GB" dirty="0"/>
              <a:t>method</a:t>
            </a:r>
          </a:p>
        </p:txBody>
      </p:sp>
      <p:sp>
        <p:nvSpPr>
          <p:cNvPr id="3" name="Content Placeholder 2">
            <a:extLst>
              <a:ext uri="{FF2B5EF4-FFF2-40B4-BE49-F238E27FC236}">
                <a16:creationId xmlns:a16="http://schemas.microsoft.com/office/drawing/2014/main" id="{9AC0CD9C-6AF4-9D3D-59F7-7AD7F175581B}"/>
              </a:ext>
            </a:extLst>
          </p:cNvPr>
          <p:cNvSpPr>
            <a:spLocks noGrp="1"/>
          </p:cNvSpPr>
          <p:nvPr>
            <p:ph idx="1"/>
          </p:nvPr>
        </p:nvSpPr>
        <p:spPr/>
        <p:txBody>
          <a:bodyPr vert="horz" lIns="91440" tIns="45720" rIns="91440" bIns="45720" rtlCol="0" anchor="t">
            <a:normAutofit lnSpcReduction="10000"/>
          </a:bodyPr>
          <a:lstStyle/>
          <a:p>
            <a:pPr marL="227965" indent="-227965"/>
            <a:r>
              <a:rPr lang="en-GB" b="1" dirty="0">
                <a:solidFill>
                  <a:srgbClr val="0070C0"/>
                </a:solidFill>
              </a:rPr>
              <a:t>Most of the studies you will come across in Attachment use observation</a:t>
            </a:r>
            <a:endParaRPr lang="en-US"/>
          </a:p>
          <a:p>
            <a:pPr marL="227965" indent="-227965"/>
            <a:r>
              <a:rPr lang="en-GB"/>
              <a:t>As a reminder, </a:t>
            </a:r>
            <a:r>
              <a:rPr lang="en-GB">
                <a:hlinkClick r:id="rId2"/>
              </a:rPr>
              <a:t>observations</a:t>
            </a:r>
            <a:r>
              <a:rPr lang="en-GB"/>
              <a:t> can be:</a:t>
            </a:r>
            <a:endParaRPr lang="en-GB">
              <a:ea typeface="Calibri"/>
            </a:endParaRPr>
          </a:p>
          <a:p>
            <a:pPr marL="685165" lvl="1" indent="-227965"/>
            <a:r>
              <a:rPr lang="en-GB" b="1" dirty="0">
                <a:solidFill>
                  <a:srgbClr val="0070C0"/>
                </a:solidFill>
              </a:rPr>
              <a:t>Overt or covert</a:t>
            </a:r>
          </a:p>
          <a:p>
            <a:pPr marL="685165" lvl="1" indent="-227965"/>
            <a:r>
              <a:rPr lang="en-GB" dirty="0"/>
              <a:t>Participant or non-participant</a:t>
            </a:r>
          </a:p>
          <a:p>
            <a:pPr marL="685165" lvl="1" indent="-227965"/>
            <a:r>
              <a:rPr lang="en-GB" b="1" dirty="0">
                <a:solidFill>
                  <a:srgbClr val="0070C0"/>
                </a:solidFill>
              </a:rPr>
              <a:t>Natural or controlled</a:t>
            </a:r>
          </a:p>
          <a:p>
            <a:pPr marL="685165" lvl="1" indent="-227965"/>
            <a:r>
              <a:rPr lang="en-GB" dirty="0"/>
              <a:t>Event sampled or time sampled</a:t>
            </a:r>
          </a:p>
          <a:p>
            <a:pPr marL="685165" lvl="1" indent="-227965"/>
            <a:endParaRPr lang="en-GB" dirty="0"/>
          </a:p>
        </p:txBody>
      </p:sp>
      <p:pic>
        <p:nvPicPr>
          <p:cNvPr id="8" name="Picture 7" descr="A logo with a black letter&#10;&#10;AI-generated content may be incorrect.">
            <a:extLst>
              <a:ext uri="{FF2B5EF4-FFF2-40B4-BE49-F238E27FC236}">
                <a16:creationId xmlns:a16="http://schemas.microsoft.com/office/drawing/2014/main" id="{A3B1D735-6EA8-8784-C19D-5D91395A4816}"/>
              </a:ext>
            </a:extLst>
          </p:cNvPr>
          <p:cNvPicPr>
            <a:picLocks noChangeAspect="1"/>
          </p:cNvPicPr>
          <p:nvPr/>
        </p:nvPicPr>
        <p:blipFill>
          <a:blip r:embed="rId3"/>
          <a:stretch>
            <a:fillRect/>
          </a:stretch>
        </p:blipFill>
        <p:spPr>
          <a:xfrm>
            <a:off x="7569964" y="3258536"/>
            <a:ext cx="3784680" cy="2313248"/>
          </a:xfrm>
          <a:prstGeom prst="rect">
            <a:avLst/>
          </a:prstGeom>
        </p:spPr>
      </p:pic>
    </p:spTree>
    <p:extLst>
      <p:ext uri="{BB962C8B-B14F-4D97-AF65-F5344CB8AC3E}">
        <p14:creationId xmlns:p14="http://schemas.microsoft.com/office/powerpoint/2010/main" val="3540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8BBEF-80E9-250A-0774-21DC4E72F0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75FF5E-8041-F5E3-5823-B69AC74DFC72}"/>
              </a:ext>
            </a:extLst>
          </p:cNvPr>
          <p:cNvSpPr>
            <a:spLocks noGrp="1"/>
          </p:cNvSpPr>
          <p:nvPr>
            <p:ph type="title"/>
          </p:nvPr>
        </p:nvSpPr>
        <p:spPr/>
        <p:txBody>
          <a:bodyPr/>
          <a:lstStyle/>
          <a:p>
            <a:r>
              <a:rPr lang="en-US" dirty="0"/>
              <a:t>Introduction to attachment</a:t>
            </a:r>
          </a:p>
        </p:txBody>
      </p:sp>
      <p:sp>
        <p:nvSpPr>
          <p:cNvPr id="3" name="Content Placeholder 2">
            <a:extLst>
              <a:ext uri="{FF2B5EF4-FFF2-40B4-BE49-F238E27FC236}">
                <a16:creationId xmlns:a16="http://schemas.microsoft.com/office/drawing/2014/main" id="{AA42FE2C-9DA3-2C30-313D-7137C942F519}"/>
              </a:ext>
            </a:extLst>
          </p:cNvPr>
          <p:cNvSpPr>
            <a:spLocks noGrp="1"/>
          </p:cNvSpPr>
          <p:nvPr>
            <p:ph idx="1"/>
          </p:nvPr>
        </p:nvSpPr>
        <p:spPr>
          <a:xfrm>
            <a:off x="838200" y="1548811"/>
            <a:ext cx="11150600" cy="4351338"/>
          </a:xfrm>
        </p:spPr>
        <p:txBody>
          <a:bodyPr>
            <a:normAutofit/>
          </a:bodyPr>
          <a:lstStyle/>
          <a:p>
            <a:r>
              <a:rPr lang="en-US" dirty="0">
                <a:solidFill>
                  <a:schemeClr val="bg1"/>
                </a:solidFill>
              </a:rPr>
              <a:t>What is meant by the term ‘attachment’</a:t>
            </a:r>
          </a:p>
          <a:p>
            <a:r>
              <a:rPr lang="en-US" b="1" dirty="0">
                <a:solidFill>
                  <a:srgbClr val="0070C0"/>
                </a:solidFill>
              </a:rPr>
              <a:t>According to Dr Atkinson, why do babies form attachments?</a:t>
            </a:r>
          </a:p>
          <a:p>
            <a:pPr lvl="1"/>
            <a:endParaRPr lang="en-US" dirty="0"/>
          </a:p>
        </p:txBody>
      </p:sp>
      <p:pic>
        <p:nvPicPr>
          <p:cNvPr id="4" name="Picture 3">
            <a:hlinkClick r:id="rId2"/>
            <a:extLst>
              <a:ext uri="{FF2B5EF4-FFF2-40B4-BE49-F238E27FC236}">
                <a16:creationId xmlns:a16="http://schemas.microsoft.com/office/drawing/2014/main" id="{C9A7A75A-B7AE-DECF-2822-0583FB18070A}"/>
              </a:ext>
            </a:extLst>
          </p:cNvPr>
          <p:cNvPicPr>
            <a:picLocks noChangeAspect="1"/>
          </p:cNvPicPr>
          <p:nvPr/>
        </p:nvPicPr>
        <p:blipFill>
          <a:blip r:embed="rId3"/>
          <a:stretch>
            <a:fillRect/>
          </a:stretch>
        </p:blipFill>
        <p:spPr>
          <a:xfrm>
            <a:off x="4236420" y="3156360"/>
            <a:ext cx="3719160" cy="2845620"/>
          </a:xfrm>
          <a:prstGeom prst="rect">
            <a:avLst/>
          </a:prstGeom>
        </p:spPr>
      </p:pic>
    </p:spTree>
    <p:extLst>
      <p:ext uri="{BB962C8B-B14F-4D97-AF65-F5344CB8AC3E}">
        <p14:creationId xmlns:p14="http://schemas.microsoft.com/office/powerpoint/2010/main" val="313841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bul1meciGE"/>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97941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dirty="0"/>
              <a:t>What are Attachments?</a:t>
            </a:r>
          </a:p>
        </p:txBody>
      </p:sp>
      <p:sp>
        <p:nvSpPr>
          <p:cNvPr id="3" name="Content Placeholder 2"/>
          <p:cNvSpPr>
            <a:spLocks noGrp="1"/>
          </p:cNvSpPr>
          <p:nvPr>
            <p:ph idx="1"/>
          </p:nvPr>
        </p:nvSpPr>
        <p:spPr>
          <a:xfrm>
            <a:off x="355600" y="1548811"/>
            <a:ext cx="10998200" cy="4351338"/>
          </a:xfrm>
        </p:spPr>
        <p:txBody>
          <a:bodyPr>
            <a:normAutofit lnSpcReduction="10000"/>
          </a:bodyPr>
          <a:lstStyle/>
          <a:p>
            <a:pPr algn="just"/>
            <a:r>
              <a:rPr lang="en-GB" b="1" dirty="0">
                <a:solidFill>
                  <a:srgbClr val="0070C0"/>
                </a:solidFill>
              </a:rPr>
              <a:t>Task: In pairs, write a definition of the word ‘attachment’ on a mini- whiteboard. </a:t>
            </a:r>
          </a:p>
          <a:p>
            <a:pPr algn="just"/>
            <a:endParaRPr lang="en-GB" b="1" dirty="0">
              <a:solidFill>
                <a:srgbClr val="7030A0"/>
              </a:solidFill>
            </a:endParaRPr>
          </a:p>
          <a:p>
            <a:pPr algn="just"/>
            <a:endParaRPr lang="en-GB" b="1" dirty="0">
              <a:solidFill>
                <a:srgbClr val="7030A0"/>
              </a:solidFill>
            </a:endParaRPr>
          </a:p>
          <a:p>
            <a:pPr algn="just"/>
            <a:r>
              <a:rPr lang="en-GB" dirty="0">
                <a:solidFill>
                  <a:schemeClr val="bg1"/>
                </a:solidFill>
              </a:rPr>
              <a:t>Do attachments only form between parents and their children? Can you think of another example of attachment.</a:t>
            </a:r>
          </a:p>
          <a:p>
            <a:pPr algn="just"/>
            <a:endParaRPr lang="en-GB" dirty="0">
              <a:solidFill>
                <a:schemeClr val="bg1"/>
              </a:solidFill>
            </a:endParaRPr>
          </a:p>
          <a:p>
            <a:pPr algn="just"/>
            <a:endParaRPr lang="en-GB" b="1" dirty="0">
              <a:solidFill>
                <a:srgbClr val="7030A0"/>
              </a:solidFill>
            </a:endParaRPr>
          </a:p>
          <a:p>
            <a:pPr marL="0" indent="0" algn="just">
              <a:buNone/>
            </a:pPr>
            <a:endParaRPr lang="en-GB" dirty="0"/>
          </a:p>
          <a:p>
            <a:pPr algn="just"/>
            <a:endParaRPr lang="en-GB" dirty="0">
              <a:solidFill>
                <a:srgbClr val="C00000"/>
              </a:solidFill>
            </a:endParaRPr>
          </a:p>
        </p:txBody>
      </p:sp>
      <p:pic>
        <p:nvPicPr>
          <p:cNvPr id="2" name="Picture 1"/>
          <p:cNvPicPr>
            <a:picLocks noChangeAspect="1"/>
          </p:cNvPicPr>
          <p:nvPr/>
        </p:nvPicPr>
        <p:blipFill rotWithShape="1">
          <a:blip r:embed="rId2"/>
          <a:srcRect l="6563" t="9997" r="6563" b="10575"/>
          <a:stretch/>
        </p:blipFill>
        <p:spPr>
          <a:xfrm>
            <a:off x="6227114" y="2443230"/>
            <a:ext cx="3069286" cy="2016749"/>
          </a:xfrm>
          <a:prstGeom prst="rect">
            <a:avLst/>
          </a:prstGeom>
        </p:spPr>
      </p:pic>
      <p:sp>
        <p:nvSpPr>
          <p:cNvPr id="7" name="TextBox 6"/>
          <p:cNvSpPr txBox="1"/>
          <p:nvPr/>
        </p:nvSpPr>
        <p:spPr>
          <a:xfrm>
            <a:off x="6486526" y="2689226"/>
            <a:ext cx="2359941" cy="461665"/>
          </a:xfrm>
          <a:prstGeom prst="rect">
            <a:avLst/>
          </a:prstGeom>
          <a:noFill/>
        </p:spPr>
        <p:txBody>
          <a:bodyPr wrap="none" rtlCol="0">
            <a:spAutoFit/>
          </a:bodyPr>
          <a:lstStyle/>
          <a:p>
            <a:r>
              <a:rPr lang="en-GB" sz="2400" i="1" dirty="0">
                <a:solidFill>
                  <a:srgbClr val="00B050"/>
                </a:solidFill>
                <a:latin typeface="Bradley Hand ITC" panose="03070402050302030203" pitchFamily="66" charset="0"/>
              </a:rPr>
              <a:t>Attachment is …</a:t>
            </a:r>
            <a:endParaRPr lang="en-US" sz="2400" i="1" dirty="0">
              <a:solidFill>
                <a:srgbClr val="00B050"/>
              </a:solidFill>
              <a:latin typeface="Bradley Hand ITC" panose="03070402050302030203" pitchFamily="66" charset="0"/>
            </a:endParaRPr>
          </a:p>
        </p:txBody>
      </p:sp>
    </p:spTree>
    <p:extLst>
      <p:ext uri="{BB962C8B-B14F-4D97-AF65-F5344CB8AC3E}">
        <p14:creationId xmlns:p14="http://schemas.microsoft.com/office/powerpoint/2010/main" val="30129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7F734-5D4C-9922-1D5D-B159E6599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D28C7-0249-CAE5-67D0-63BFBD7EABA0}"/>
              </a:ext>
            </a:extLst>
          </p:cNvPr>
          <p:cNvSpPr>
            <a:spLocks noGrp="1"/>
          </p:cNvSpPr>
          <p:nvPr>
            <p:ph type="title"/>
          </p:nvPr>
        </p:nvSpPr>
        <p:spPr/>
        <p:txBody>
          <a:bodyPr/>
          <a:lstStyle/>
          <a:p>
            <a:r>
              <a:rPr lang="en-US" dirty="0"/>
              <a:t>Attachment definition</a:t>
            </a:r>
          </a:p>
        </p:txBody>
      </p:sp>
      <p:sp>
        <p:nvSpPr>
          <p:cNvPr id="3" name="Content Placeholder 2">
            <a:extLst>
              <a:ext uri="{FF2B5EF4-FFF2-40B4-BE49-F238E27FC236}">
                <a16:creationId xmlns:a16="http://schemas.microsoft.com/office/drawing/2014/main" id="{1AFD0305-9361-DED6-5352-9CF378F7E25E}"/>
              </a:ext>
            </a:extLst>
          </p:cNvPr>
          <p:cNvSpPr>
            <a:spLocks noGrp="1"/>
          </p:cNvSpPr>
          <p:nvPr>
            <p:ph idx="1"/>
          </p:nvPr>
        </p:nvSpPr>
        <p:spPr/>
        <p:txBody>
          <a:bodyPr/>
          <a:lstStyle/>
          <a:p>
            <a:r>
              <a:rPr lang="en-US" b="1" dirty="0">
                <a:solidFill>
                  <a:srgbClr val="0070C0"/>
                </a:solidFill>
              </a:rPr>
              <a:t>An emotional tie or bond between two people, usually a mother and a child (infant and caregiver)</a:t>
            </a:r>
          </a:p>
          <a:p>
            <a:r>
              <a:rPr lang="en-US" dirty="0"/>
              <a:t>The relationship is said to be reciprocal (two-way / shared) </a:t>
            </a:r>
          </a:p>
        </p:txBody>
      </p:sp>
    </p:spTree>
    <p:extLst>
      <p:ext uri="{BB962C8B-B14F-4D97-AF65-F5344CB8AC3E}">
        <p14:creationId xmlns:p14="http://schemas.microsoft.com/office/powerpoint/2010/main" val="160353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allingford Trust Theme">
  <a:themeElements>
    <a:clrScheme name="Custom 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2D1EF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llingford School" id="{1F5A48F2-067F-E64B-81E9-545D9188E1FD}" vid="{5FE0E4AB-C73B-C841-8BA7-B3CAFFD3DC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06e4013-1c0c-4111-9426-d4a345a2e8ca" xsi:nil="true"/>
    <lcf76f155ced4ddcb4097134ff3c332f xmlns="ad89ce95-d1b6-4d5e-b677-7cca411aa0d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13A59EB86685459DDDBAE59B64CC04" ma:contentTypeVersion="16" ma:contentTypeDescription="Create a new document." ma:contentTypeScope="" ma:versionID="6a38786f8e2aaf5b42fd041ecf443b31">
  <xsd:schema xmlns:xsd="http://www.w3.org/2001/XMLSchema" xmlns:xs="http://www.w3.org/2001/XMLSchema" xmlns:p="http://schemas.microsoft.com/office/2006/metadata/properties" xmlns:ns2="ad89ce95-d1b6-4d5e-b677-7cca411aa0d9" xmlns:ns3="506e4013-1c0c-4111-9426-d4a345a2e8ca" targetNamespace="http://schemas.microsoft.com/office/2006/metadata/properties" ma:root="true" ma:fieldsID="986066f503c7bf9b86526db2f960ee1c" ns2:_="" ns3:_="">
    <xsd:import namespace="ad89ce95-d1b6-4d5e-b677-7cca411aa0d9"/>
    <xsd:import namespace="506e4013-1c0c-4111-9426-d4a345a2e8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89ce95-d1b6-4d5e-b677-7cca411aa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ad0ac55-8370-45de-8d35-391d2d05344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6e4013-1c0c-4111-9426-d4a345a2e8c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c15fa1e-c926-42ca-bfe6-b20ae44258bd}" ma:internalName="TaxCatchAll" ma:showField="CatchAllData" ma:web="506e4013-1c0c-4111-9426-d4a345a2e8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B915B7-7113-480F-8E5E-ABD570CB814B}">
  <ds:schemaRefs>
    <ds:schemaRef ds:uri="ad89ce95-d1b6-4d5e-b677-7cca411aa0d9"/>
    <ds:schemaRef ds:uri="http://purl.org/dc/dcmitype/"/>
    <ds:schemaRef ds:uri="http://schemas.microsoft.com/office/infopath/2007/PartnerControls"/>
    <ds:schemaRef ds:uri="http://purl.org/dc/terms/"/>
    <ds:schemaRef ds:uri="506e4013-1c0c-4111-9426-d4a345a2e8ca"/>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9F3CA279-5655-44E2-A66F-1A4D5E8BE684}">
  <ds:schemaRefs>
    <ds:schemaRef ds:uri="http://schemas.microsoft.com/sharepoint/v3/contenttype/forms"/>
  </ds:schemaRefs>
</ds:datastoreItem>
</file>

<file path=customXml/itemProps3.xml><?xml version="1.0" encoding="utf-8"?>
<ds:datastoreItem xmlns:ds="http://schemas.openxmlformats.org/officeDocument/2006/customXml" ds:itemID="{86D59CC1-EEC4-4927-AC8D-772A723945A9}">
  <ds:schemaRefs>
    <ds:schemaRef ds:uri="506e4013-1c0c-4111-9426-d4a345a2e8ca"/>
    <ds:schemaRef ds:uri="ad89ce95-d1b6-4d5e-b677-7cca411aa0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Wallingford Trust Theme</Template>
  <TotalTime>2956</TotalTime>
  <Words>1703</Words>
  <Application>Microsoft Office PowerPoint</Application>
  <PresentationFormat>Widescreen</PresentationFormat>
  <Paragraphs>179</Paragraphs>
  <Slides>29</Slides>
  <Notes>9</Notes>
  <HiddenSlides>0</HiddenSlides>
  <MMClips>6</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Wallingford Trust Theme</vt:lpstr>
      <vt:lpstr>Attachment Introduction Infant-caregiver interactions</vt:lpstr>
      <vt:lpstr>What will you do and why?</vt:lpstr>
      <vt:lpstr>What will you do and why?</vt:lpstr>
      <vt:lpstr>Think / Discuss</vt:lpstr>
      <vt:lpstr>Attachment and the Observation method</vt:lpstr>
      <vt:lpstr>Introduction to attachment</vt:lpstr>
      <vt:lpstr>PowerPoint Presentation</vt:lpstr>
      <vt:lpstr>What are Attachments?</vt:lpstr>
      <vt:lpstr>Attachment definition</vt:lpstr>
      <vt:lpstr>Attachment behaviours</vt:lpstr>
      <vt:lpstr>Features of attachment</vt:lpstr>
      <vt:lpstr>Attachment Example</vt:lpstr>
      <vt:lpstr>PowerPoint Presentation</vt:lpstr>
      <vt:lpstr>Researching infant-caregiver relationships</vt:lpstr>
      <vt:lpstr>Caregiver-Infant Interactions</vt:lpstr>
      <vt:lpstr>Caregiver-Infant Interactions</vt:lpstr>
      <vt:lpstr>Reciprocity Behaviours</vt:lpstr>
      <vt:lpstr>Caregiver-Infant Interactions - questions</vt:lpstr>
      <vt:lpstr>Whiteboard Review</vt:lpstr>
      <vt:lpstr>Whiteboard Review - Answers</vt:lpstr>
      <vt:lpstr>Melzoff and Moore (1977) The beginnings of synchrony</vt:lpstr>
      <vt:lpstr>PowerPoint Presentation</vt:lpstr>
      <vt:lpstr>Meltzoff and Moore (1977) - Method</vt:lpstr>
      <vt:lpstr>Meltzoff and Moore (1977) - Findings</vt:lpstr>
      <vt:lpstr>Evaluating Meltzoff and Moore (1977)</vt:lpstr>
      <vt:lpstr>Evaluating Meltzoff and Moore (1977)</vt:lpstr>
      <vt:lpstr>Evaluating Meltzoff and Moore (1977)</vt:lpstr>
      <vt:lpstr>Evaluating Meltzoff and Moore (1977)</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Attachment Introduction Infant-caregiver interactions</dc:title>
  <dc:creator>Vernon Leigh</dc:creator>
  <cp:lastModifiedBy>Vernon LEIGH</cp:lastModifiedBy>
  <cp:revision>78</cp:revision>
  <dcterms:created xsi:type="dcterms:W3CDTF">2025-01-17T10:13:29Z</dcterms:created>
  <dcterms:modified xsi:type="dcterms:W3CDTF">2025-01-30T10:28:31Z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0x010100EC13A59EB86685459DDDBAE59B64CC04</vt:lpwstr>
  </property>
  <property fmtid="{D5CDD505-2E9C-101B-9397-08002B2CF9AE}" pid="3" name="MediaServiceImageTags">
    <vt:lpwstr/>
  </property>
</Properties>
</file>