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57" r:id="rId6"/>
    <p:sldId id="258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08" autoAdjust="0"/>
    <p:restoredTop sz="96301"/>
  </p:normalViewPr>
  <p:slideViewPr>
    <p:cSldViewPr snapToGrid="0">
      <p:cViewPr varScale="1">
        <p:scale>
          <a:sx n="103" d="100"/>
          <a:sy n="103" d="100"/>
        </p:scale>
        <p:origin x="200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4C51A6-2D6B-48AC-9569-12C72267197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CFBB67D-3D5F-4300-B5A0-E3F6AAA9E240}">
      <dgm:prSet phldrT="[Text]" phldr="0"/>
      <dgm:spPr/>
      <dgm:t>
        <a:bodyPr/>
        <a:lstStyle/>
        <a:p>
          <a:pPr rtl="0"/>
          <a:r>
            <a:rPr lang="en-GB" dirty="0">
              <a:latin typeface="Calibri Light" panose="020F0302020204030204"/>
            </a:rPr>
            <a:t>Offence analysis</a:t>
          </a:r>
          <a:endParaRPr lang="en-GB" dirty="0"/>
        </a:p>
      </dgm:t>
    </dgm:pt>
    <dgm:pt modelId="{40BB47FE-F49C-4110-A471-7AE68E6CDEEF}" type="parTrans" cxnId="{2D849C96-891D-4A43-9406-C57471AE8E1C}">
      <dgm:prSet/>
      <dgm:spPr/>
      <dgm:t>
        <a:bodyPr/>
        <a:lstStyle/>
        <a:p>
          <a:endParaRPr lang="en-GB"/>
        </a:p>
      </dgm:t>
    </dgm:pt>
    <dgm:pt modelId="{7A130D3A-A882-4517-80F2-DE07191F083D}" type="sibTrans" cxnId="{2D849C96-891D-4A43-9406-C57471AE8E1C}">
      <dgm:prSet/>
      <dgm:spPr/>
      <dgm:t>
        <a:bodyPr/>
        <a:lstStyle/>
        <a:p>
          <a:endParaRPr lang="en-GB"/>
        </a:p>
      </dgm:t>
    </dgm:pt>
    <dgm:pt modelId="{0ED37254-1388-4860-9180-30B61FE2C6DA}">
      <dgm:prSet phldrT="[Text]" phldr="0"/>
      <dgm:spPr/>
      <dgm:t>
        <a:bodyPr/>
        <a:lstStyle/>
        <a:p>
          <a:pPr rtl="0"/>
          <a:r>
            <a:rPr lang="en-GB" dirty="0">
              <a:latin typeface="Calibri Light" panose="020F0302020204030204"/>
            </a:rPr>
            <a:t>Reasons behind the offence</a:t>
          </a:r>
          <a:endParaRPr lang="en-GB" dirty="0"/>
        </a:p>
      </dgm:t>
    </dgm:pt>
    <dgm:pt modelId="{6CFA84F4-4D6A-425C-8276-3F6B9B7FA288}" type="parTrans" cxnId="{7C98265B-1BDF-45B3-9B82-A459E061DA67}">
      <dgm:prSet/>
      <dgm:spPr/>
      <dgm:t>
        <a:bodyPr/>
        <a:lstStyle/>
        <a:p>
          <a:endParaRPr lang="en-GB"/>
        </a:p>
      </dgm:t>
    </dgm:pt>
    <dgm:pt modelId="{F132BB53-CAB2-4F7D-A97F-66120A385756}" type="sibTrans" cxnId="{7C98265B-1BDF-45B3-9B82-A459E061DA67}">
      <dgm:prSet/>
      <dgm:spPr/>
      <dgm:t>
        <a:bodyPr/>
        <a:lstStyle/>
        <a:p>
          <a:endParaRPr lang="en-GB"/>
        </a:p>
      </dgm:t>
    </dgm:pt>
    <dgm:pt modelId="{C8DD0A54-4FE5-40B8-9DBC-F5B5F044BC31}">
      <dgm:prSet phldrT="[Text]" phldr="0"/>
      <dgm:spPr/>
      <dgm:t>
        <a:bodyPr/>
        <a:lstStyle/>
        <a:p>
          <a:pPr rtl="0"/>
          <a:r>
            <a:rPr lang="en-GB" dirty="0">
              <a:latin typeface="Calibri Light" panose="020F0302020204030204"/>
            </a:rPr>
            <a:t>Specific to offender (idiographic)</a:t>
          </a:r>
          <a:endParaRPr lang="en-GB" dirty="0"/>
        </a:p>
      </dgm:t>
    </dgm:pt>
    <dgm:pt modelId="{2256B292-89CA-48FF-AB0C-7FF906331F9D}" type="parTrans" cxnId="{421F8CC6-EB0F-41CE-9DFE-2025A9123F9D}">
      <dgm:prSet/>
      <dgm:spPr/>
      <dgm:t>
        <a:bodyPr/>
        <a:lstStyle/>
        <a:p>
          <a:endParaRPr lang="en-GB"/>
        </a:p>
      </dgm:t>
    </dgm:pt>
    <dgm:pt modelId="{B09ADB5B-A64D-4B9F-8BC5-C2816266C4E2}" type="sibTrans" cxnId="{421F8CC6-EB0F-41CE-9DFE-2025A9123F9D}">
      <dgm:prSet/>
      <dgm:spPr/>
      <dgm:t>
        <a:bodyPr/>
        <a:lstStyle/>
        <a:p>
          <a:endParaRPr lang="en-GB"/>
        </a:p>
      </dgm:t>
    </dgm:pt>
    <dgm:pt modelId="{0E98FAF4-40C2-43C3-99AF-A82CEAC316CF}">
      <dgm:prSet phldrT="[Text]" phldr="0"/>
      <dgm:spPr/>
      <dgm:t>
        <a:bodyPr/>
        <a:lstStyle/>
        <a:p>
          <a:pPr rtl="0"/>
          <a:r>
            <a:rPr lang="en-GB" dirty="0">
              <a:latin typeface="Calibri Light" panose="020F0302020204030204"/>
            </a:rPr>
            <a:t>Understand function of offending</a:t>
          </a:r>
          <a:endParaRPr lang="en-GB" dirty="0"/>
        </a:p>
      </dgm:t>
    </dgm:pt>
    <dgm:pt modelId="{F28F98F2-369B-41A6-9E7F-2605E9B75AC0}" type="parTrans" cxnId="{CF161A80-339A-4E09-BE77-29292F0A1C9D}">
      <dgm:prSet/>
      <dgm:spPr/>
      <dgm:t>
        <a:bodyPr/>
        <a:lstStyle/>
        <a:p>
          <a:endParaRPr lang="en-GB"/>
        </a:p>
      </dgm:t>
    </dgm:pt>
    <dgm:pt modelId="{1F4D3B3E-DC75-47F1-BCA1-1B49164DDBB5}" type="sibTrans" cxnId="{CF161A80-339A-4E09-BE77-29292F0A1C9D}">
      <dgm:prSet/>
      <dgm:spPr/>
      <dgm:t>
        <a:bodyPr/>
        <a:lstStyle/>
        <a:p>
          <a:endParaRPr lang="en-GB"/>
        </a:p>
      </dgm:t>
    </dgm:pt>
    <dgm:pt modelId="{06AA55E9-8664-48DA-98E7-2280078222E8}">
      <dgm:prSet phldrT="[Text]" phldr="0"/>
      <dgm:spPr/>
      <dgm:t>
        <a:bodyPr/>
        <a:lstStyle/>
        <a:p>
          <a:pPr rtl="0"/>
          <a:r>
            <a:rPr lang="en-GB" dirty="0">
              <a:latin typeface="Calibri Light" panose="020F0302020204030204"/>
            </a:rPr>
            <a:t>Addiction / need ?</a:t>
          </a:r>
          <a:endParaRPr lang="en-GB" dirty="0"/>
        </a:p>
      </dgm:t>
    </dgm:pt>
    <dgm:pt modelId="{DFC42B17-FF8D-4777-8B49-3C4CBB6FF228}" type="parTrans" cxnId="{665BB6D9-7EBB-49F5-9185-A729C1C94A6A}">
      <dgm:prSet/>
      <dgm:spPr/>
      <dgm:t>
        <a:bodyPr/>
        <a:lstStyle/>
        <a:p>
          <a:endParaRPr lang="en-GB"/>
        </a:p>
      </dgm:t>
    </dgm:pt>
    <dgm:pt modelId="{EB5594BD-58E1-4B07-9275-A9C0DD185A15}" type="sibTrans" cxnId="{665BB6D9-7EBB-49F5-9185-A729C1C94A6A}">
      <dgm:prSet/>
      <dgm:spPr/>
      <dgm:t>
        <a:bodyPr/>
        <a:lstStyle/>
        <a:p>
          <a:endParaRPr lang="en-GB"/>
        </a:p>
      </dgm:t>
    </dgm:pt>
    <dgm:pt modelId="{1200F39D-1DC8-4EF6-BE3F-002907E1B7FB}">
      <dgm:prSet phldrT="[Text]" phldr="0"/>
      <dgm:spPr/>
      <dgm:t>
        <a:bodyPr/>
        <a:lstStyle/>
        <a:p>
          <a:pPr rtl="0"/>
          <a:r>
            <a:rPr lang="en-GB" dirty="0">
              <a:latin typeface="Calibri Light" panose="020F0302020204030204"/>
            </a:rPr>
            <a:t>Money / survival ?</a:t>
          </a:r>
          <a:endParaRPr lang="en-GB" dirty="0"/>
        </a:p>
      </dgm:t>
    </dgm:pt>
    <dgm:pt modelId="{AE2B67E1-41B4-4929-8B35-9CA12C800B07}" type="parTrans" cxnId="{3D9D7A51-8EA6-493C-BFC8-7B0E22E4BEC4}">
      <dgm:prSet/>
      <dgm:spPr/>
      <dgm:t>
        <a:bodyPr/>
        <a:lstStyle/>
        <a:p>
          <a:endParaRPr lang="en-GB"/>
        </a:p>
      </dgm:t>
    </dgm:pt>
    <dgm:pt modelId="{123B4C5F-037F-449A-85A3-2EF6D4CA5118}" type="sibTrans" cxnId="{3D9D7A51-8EA6-493C-BFC8-7B0E22E4BEC4}">
      <dgm:prSet/>
      <dgm:spPr/>
      <dgm:t>
        <a:bodyPr/>
        <a:lstStyle/>
        <a:p>
          <a:endParaRPr lang="en-GB"/>
        </a:p>
      </dgm:t>
    </dgm:pt>
    <dgm:pt modelId="{AEDEC00A-B980-4792-AD49-C93A0722F1BF}">
      <dgm:prSet phldrT="[Text]" phldr="0"/>
      <dgm:spPr/>
      <dgm:t>
        <a:bodyPr/>
        <a:lstStyle/>
        <a:p>
          <a:r>
            <a:rPr lang="en-GB" dirty="0">
              <a:latin typeface="Calibri Light" panose="020F0302020204030204"/>
            </a:rPr>
            <a:t>Treatment</a:t>
          </a:r>
          <a:endParaRPr lang="en-GB" dirty="0"/>
        </a:p>
      </dgm:t>
    </dgm:pt>
    <dgm:pt modelId="{9867DD0E-C1D1-4118-8619-A2A04F381A9A}" type="parTrans" cxnId="{CF797E74-B783-48C0-8AC3-A3FFD1EAEE4A}">
      <dgm:prSet/>
      <dgm:spPr/>
      <dgm:t>
        <a:bodyPr/>
        <a:lstStyle/>
        <a:p>
          <a:endParaRPr lang="en-GB"/>
        </a:p>
      </dgm:t>
    </dgm:pt>
    <dgm:pt modelId="{6A3D2E31-ED14-4ACF-B4BE-9D2CCCAE1B50}" type="sibTrans" cxnId="{CF797E74-B783-48C0-8AC3-A3FFD1EAEE4A}">
      <dgm:prSet/>
      <dgm:spPr/>
      <dgm:t>
        <a:bodyPr/>
        <a:lstStyle/>
        <a:p>
          <a:endParaRPr lang="en-GB"/>
        </a:p>
      </dgm:t>
    </dgm:pt>
    <dgm:pt modelId="{E8406BD8-7322-4BBD-99D5-EBBC1B2728B2}">
      <dgm:prSet phldrT="[Text]" phldr="0"/>
      <dgm:spPr/>
      <dgm:t>
        <a:bodyPr/>
        <a:lstStyle/>
        <a:p>
          <a:pPr rtl="0"/>
          <a:r>
            <a:rPr lang="en-GB" dirty="0">
              <a:latin typeface="Calibri Light" panose="020F0302020204030204"/>
            </a:rPr>
            <a:t>Establish intervention</a:t>
          </a:r>
          <a:endParaRPr lang="en-GB" dirty="0"/>
        </a:p>
      </dgm:t>
    </dgm:pt>
    <dgm:pt modelId="{9DE566F7-7018-4C85-BA23-DA030B5B5071}" type="parTrans" cxnId="{D1DB9521-CAC0-409F-BBB0-2E2E158BB2A6}">
      <dgm:prSet/>
      <dgm:spPr/>
      <dgm:t>
        <a:bodyPr/>
        <a:lstStyle/>
        <a:p>
          <a:endParaRPr lang="en-GB"/>
        </a:p>
      </dgm:t>
    </dgm:pt>
    <dgm:pt modelId="{FDE4A6EE-CE4F-4718-92A5-51091DCCD293}" type="sibTrans" cxnId="{D1DB9521-CAC0-409F-BBB0-2E2E158BB2A6}">
      <dgm:prSet/>
      <dgm:spPr/>
      <dgm:t>
        <a:bodyPr/>
        <a:lstStyle/>
        <a:p>
          <a:endParaRPr lang="en-GB"/>
        </a:p>
      </dgm:t>
    </dgm:pt>
    <dgm:pt modelId="{7015AC5D-E609-4C43-999F-7ACC37967F5B}">
      <dgm:prSet phldrT="[Text]" phldr="0"/>
      <dgm:spPr/>
      <dgm:t>
        <a:bodyPr/>
        <a:lstStyle/>
        <a:p>
          <a:pPr rtl="0"/>
          <a:r>
            <a:rPr lang="en-GB" dirty="0">
              <a:latin typeface="Calibri Light" panose="020F0302020204030204"/>
            </a:rPr>
            <a:t>Reduce risk of re-offending</a:t>
          </a:r>
          <a:endParaRPr lang="en-GB" dirty="0"/>
        </a:p>
      </dgm:t>
    </dgm:pt>
    <dgm:pt modelId="{4A9B55ED-B14E-4DC8-856D-64E6173400D5}" type="parTrans" cxnId="{EA64CDF7-62A2-46E2-A846-104A9A794AD4}">
      <dgm:prSet/>
      <dgm:spPr/>
      <dgm:t>
        <a:bodyPr/>
        <a:lstStyle/>
        <a:p>
          <a:endParaRPr lang="en-GB"/>
        </a:p>
      </dgm:t>
    </dgm:pt>
    <dgm:pt modelId="{81561045-67D1-4A5C-9042-332F8B3835B6}" type="sibTrans" cxnId="{EA64CDF7-62A2-46E2-A846-104A9A794AD4}">
      <dgm:prSet/>
      <dgm:spPr/>
      <dgm:t>
        <a:bodyPr/>
        <a:lstStyle/>
        <a:p>
          <a:endParaRPr lang="en-GB"/>
        </a:p>
      </dgm:t>
    </dgm:pt>
    <dgm:pt modelId="{ADDFA744-CCB9-4035-B031-0E5D2836FF55}" type="pres">
      <dgm:prSet presAssocID="{414C51A6-2D6B-48AC-9569-12C72267197A}" presName="linearFlow" presStyleCnt="0">
        <dgm:presLayoutVars>
          <dgm:dir/>
          <dgm:animLvl val="lvl"/>
          <dgm:resizeHandles val="exact"/>
        </dgm:presLayoutVars>
      </dgm:prSet>
      <dgm:spPr/>
    </dgm:pt>
    <dgm:pt modelId="{993DFDA8-20C4-45EC-9F5C-13ED94201BE7}" type="pres">
      <dgm:prSet presAssocID="{CCFBB67D-3D5F-4300-B5A0-E3F6AAA9E240}" presName="composite" presStyleCnt="0"/>
      <dgm:spPr/>
    </dgm:pt>
    <dgm:pt modelId="{D69600AD-495A-41B0-ABA9-921CEECAE95C}" type="pres">
      <dgm:prSet presAssocID="{CCFBB67D-3D5F-4300-B5A0-E3F6AAA9E240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2CC2D2B1-16AB-45B4-8016-1F5CE95AFEAA}" type="pres">
      <dgm:prSet presAssocID="{CCFBB67D-3D5F-4300-B5A0-E3F6AAA9E240}" presName="descendantText" presStyleLbl="alignAcc1" presStyleIdx="0" presStyleCnt="3">
        <dgm:presLayoutVars>
          <dgm:bulletEnabled val="1"/>
        </dgm:presLayoutVars>
      </dgm:prSet>
      <dgm:spPr/>
    </dgm:pt>
    <dgm:pt modelId="{683FC0CC-6037-4A15-913E-3E8B4D7A0D19}" type="pres">
      <dgm:prSet presAssocID="{7A130D3A-A882-4517-80F2-DE07191F083D}" presName="sp" presStyleCnt="0"/>
      <dgm:spPr/>
    </dgm:pt>
    <dgm:pt modelId="{CC5DAFBF-85B2-445B-96E2-355EC05F0E02}" type="pres">
      <dgm:prSet presAssocID="{0E98FAF4-40C2-43C3-99AF-A82CEAC316CF}" presName="composite" presStyleCnt="0"/>
      <dgm:spPr/>
    </dgm:pt>
    <dgm:pt modelId="{DCA52EC7-2558-427E-B654-284FBE9DF6BE}" type="pres">
      <dgm:prSet presAssocID="{0E98FAF4-40C2-43C3-99AF-A82CEAC316CF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C7DD6A97-840B-40ED-85F0-4BA6DB8E70AD}" type="pres">
      <dgm:prSet presAssocID="{0E98FAF4-40C2-43C3-99AF-A82CEAC316CF}" presName="descendantText" presStyleLbl="alignAcc1" presStyleIdx="1" presStyleCnt="3">
        <dgm:presLayoutVars>
          <dgm:bulletEnabled val="1"/>
        </dgm:presLayoutVars>
      </dgm:prSet>
      <dgm:spPr/>
    </dgm:pt>
    <dgm:pt modelId="{81591B1F-7702-4429-9D59-0C40EF3A9768}" type="pres">
      <dgm:prSet presAssocID="{1F4D3B3E-DC75-47F1-BCA1-1B49164DDBB5}" presName="sp" presStyleCnt="0"/>
      <dgm:spPr/>
    </dgm:pt>
    <dgm:pt modelId="{91B7144B-4817-4D22-A83D-17B42E10C98F}" type="pres">
      <dgm:prSet presAssocID="{AEDEC00A-B980-4792-AD49-C93A0722F1BF}" presName="composite" presStyleCnt="0"/>
      <dgm:spPr/>
    </dgm:pt>
    <dgm:pt modelId="{E3270212-C752-421A-9D65-274AC78109BB}" type="pres">
      <dgm:prSet presAssocID="{AEDEC00A-B980-4792-AD49-C93A0722F1BF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9329D659-F8B3-47BD-B7DE-005C34348F30}" type="pres">
      <dgm:prSet presAssocID="{AEDEC00A-B980-4792-AD49-C93A0722F1BF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144DD903-985E-4733-800D-3C9F6613AD3D}" type="presOf" srcId="{7015AC5D-E609-4C43-999F-7ACC37967F5B}" destId="{9329D659-F8B3-47BD-B7DE-005C34348F30}" srcOrd="0" destOrd="1" presId="urn:microsoft.com/office/officeart/2005/8/layout/chevron2"/>
    <dgm:cxn modelId="{896BF504-0C2B-4500-9597-53AE924B5677}" type="presOf" srcId="{414C51A6-2D6B-48AC-9569-12C72267197A}" destId="{ADDFA744-CCB9-4035-B031-0E5D2836FF55}" srcOrd="0" destOrd="0" presId="urn:microsoft.com/office/officeart/2005/8/layout/chevron2"/>
    <dgm:cxn modelId="{D1DB9521-CAC0-409F-BBB0-2E2E158BB2A6}" srcId="{AEDEC00A-B980-4792-AD49-C93A0722F1BF}" destId="{E8406BD8-7322-4BBD-99D5-EBBC1B2728B2}" srcOrd="0" destOrd="0" parTransId="{9DE566F7-7018-4C85-BA23-DA030B5B5071}" sibTransId="{FDE4A6EE-CE4F-4718-92A5-51091DCCD293}"/>
    <dgm:cxn modelId="{12975122-4EE9-4E9A-A421-B9BD89155054}" type="presOf" srcId="{0E98FAF4-40C2-43C3-99AF-A82CEAC316CF}" destId="{DCA52EC7-2558-427E-B654-284FBE9DF6BE}" srcOrd="0" destOrd="0" presId="urn:microsoft.com/office/officeart/2005/8/layout/chevron2"/>
    <dgm:cxn modelId="{7C98265B-1BDF-45B3-9B82-A459E061DA67}" srcId="{CCFBB67D-3D5F-4300-B5A0-E3F6AAA9E240}" destId="{0ED37254-1388-4860-9180-30B61FE2C6DA}" srcOrd="0" destOrd="0" parTransId="{6CFA84F4-4D6A-425C-8276-3F6B9B7FA288}" sibTransId="{F132BB53-CAB2-4F7D-A97F-66120A385756}"/>
    <dgm:cxn modelId="{3D9D7A51-8EA6-493C-BFC8-7B0E22E4BEC4}" srcId="{0E98FAF4-40C2-43C3-99AF-A82CEAC316CF}" destId="{1200F39D-1DC8-4EF6-BE3F-002907E1B7FB}" srcOrd="1" destOrd="0" parTransId="{AE2B67E1-41B4-4929-8B35-9CA12C800B07}" sibTransId="{123B4C5F-037F-449A-85A3-2EF6D4CA5118}"/>
    <dgm:cxn modelId="{CF797E74-B783-48C0-8AC3-A3FFD1EAEE4A}" srcId="{414C51A6-2D6B-48AC-9569-12C72267197A}" destId="{AEDEC00A-B980-4792-AD49-C93A0722F1BF}" srcOrd="2" destOrd="0" parTransId="{9867DD0E-C1D1-4118-8619-A2A04F381A9A}" sibTransId="{6A3D2E31-ED14-4ACF-B4BE-9D2CCCAE1B50}"/>
    <dgm:cxn modelId="{FF487455-D922-42DF-AF71-5F910657E37B}" type="presOf" srcId="{E8406BD8-7322-4BBD-99D5-EBBC1B2728B2}" destId="{9329D659-F8B3-47BD-B7DE-005C34348F30}" srcOrd="0" destOrd="0" presId="urn:microsoft.com/office/officeart/2005/8/layout/chevron2"/>
    <dgm:cxn modelId="{CF161A80-339A-4E09-BE77-29292F0A1C9D}" srcId="{414C51A6-2D6B-48AC-9569-12C72267197A}" destId="{0E98FAF4-40C2-43C3-99AF-A82CEAC316CF}" srcOrd="1" destOrd="0" parTransId="{F28F98F2-369B-41A6-9E7F-2605E9B75AC0}" sibTransId="{1F4D3B3E-DC75-47F1-BCA1-1B49164DDBB5}"/>
    <dgm:cxn modelId="{15A69483-7467-48D8-AC39-AC0BFD1C2EAC}" type="presOf" srcId="{06AA55E9-8664-48DA-98E7-2280078222E8}" destId="{C7DD6A97-840B-40ED-85F0-4BA6DB8E70AD}" srcOrd="0" destOrd="0" presId="urn:microsoft.com/office/officeart/2005/8/layout/chevron2"/>
    <dgm:cxn modelId="{E95D5888-FE65-4794-BDD9-BA3E08B11A42}" type="presOf" srcId="{AEDEC00A-B980-4792-AD49-C93A0722F1BF}" destId="{E3270212-C752-421A-9D65-274AC78109BB}" srcOrd="0" destOrd="0" presId="urn:microsoft.com/office/officeart/2005/8/layout/chevron2"/>
    <dgm:cxn modelId="{2D849C96-891D-4A43-9406-C57471AE8E1C}" srcId="{414C51A6-2D6B-48AC-9569-12C72267197A}" destId="{CCFBB67D-3D5F-4300-B5A0-E3F6AAA9E240}" srcOrd="0" destOrd="0" parTransId="{40BB47FE-F49C-4110-A471-7AE68E6CDEEF}" sibTransId="{7A130D3A-A882-4517-80F2-DE07191F083D}"/>
    <dgm:cxn modelId="{CFCB2998-7725-441B-ADD1-83D0662891CA}" type="presOf" srcId="{C8DD0A54-4FE5-40B8-9DBC-F5B5F044BC31}" destId="{2CC2D2B1-16AB-45B4-8016-1F5CE95AFEAA}" srcOrd="0" destOrd="1" presId="urn:microsoft.com/office/officeart/2005/8/layout/chevron2"/>
    <dgm:cxn modelId="{B4A41A9D-098F-4215-A728-4EAE07B13902}" type="presOf" srcId="{CCFBB67D-3D5F-4300-B5A0-E3F6AAA9E240}" destId="{D69600AD-495A-41B0-ABA9-921CEECAE95C}" srcOrd="0" destOrd="0" presId="urn:microsoft.com/office/officeart/2005/8/layout/chevron2"/>
    <dgm:cxn modelId="{A147D7AF-C635-424A-A441-9C30EC8493BE}" type="presOf" srcId="{0ED37254-1388-4860-9180-30B61FE2C6DA}" destId="{2CC2D2B1-16AB-45B4-8016-1F5CE95AFEAA}" srcOrd="0" destOrd="0" presId="urn:microsoft.com/office/officeart/2005/8/layout/chevron2"/>
    <dgm:cxn modelId="{380658BA-FD61-42FB-8E83-C3C96E207628}" type="presOf" srcId="{1200F39D-1DC8-4EF6-BE3F-002907E1B7FB}" destId="{C7DD6A97-840B-40ED-85F0-4BA6DB8E70AD}" srcOrd="0" destOrd="1" presId="urn:microsoft.com/office/officeart/2005/8/layout/chevron2"/>
    <dgm:cxn modelId="{421F8CC6-EB0F-41CE-9DFE-2025A9123F9D}" srcId="{CCFBB67D-3D5F-4300-B5A0-E3F6AAA9E240}" destId="{C8DD0A54-4FE5-40B8-9DBC-F5B5F044BC31}" srcOrd="1" destOrd="0" parTransId="{2256B292-89CA-48FF-AB0C-7FF906331F9D}" sibTransId="{B09ADB5B-A64D-4B9F-8BC5-C2816266C4E2}"/>
    <dgm:cxn modelId="{665BB6D9-7EBB-49F5-9185-A729C1C94A6A}" srcId="{0E98FAF4-40C2-43C3-99AF-A82CEAC316CF}" destId="{06AA55E9-8664-48DA-98E7-2280078222E8}" srcOrd="0" destOrd="0" parTransId="{DFC42B17-FF8D-4777-8B49-3C4CBB6FF228}" sibTransId="{EB5594BD-58E1-4B07-9275-A9C0DD185A15}"/>
    <dgm:cxn modelId="{EA64CDF7-62A2-46E2-A846-104A9A794AD4}" srcId="{AEDEC00A-B980-4792-AD49-C93A0722F1BF}" destId="{7015AC5D-E609-4C43-999F-7ACC37967F5B}" srcOrd="1" destOrd="0" parTransId="{4A9B55ED-B14E-4DC8-856D-64E6173400D5}" sibTransId="{81561045-67D1-4A5C-9042-332F8B3835B6}"/>
    <dgm:cxn modelId="{A886DA8F-B0C1-4C72-9E66-1A114A5293F5}" type="presParOf" srcId="{ADDFA744-CCB9-4035-B031-0E5D2836FF55}" destId="{993DFDA8-20C4-45EC-9F5C-13ED94201BE7}" srcOrd="0" destOrd="0" presId="urn:microsoft.com/office/officeart/2005/8/layout/chevron2"/>
    <dgm:cxn modelId="{044A17BD-E64E-4214-B633-7FA80B131653}" type="presParOf" srcId="{993DFDA8-20C4-45EC-9F5C-13ED94201BE7}" destId="{D69600AD-495A-41B0-ABA9-921CEECAE95C}" srcOrd="0" destOrd="0" presId="urn:microsoft.com/office/officeart/2005/8/layout/chevron2"/>
    <dgm:cxn modelId="{7C3EE012-BECE-41C8-A21A-F27895E27BAD}" type="presParOf" srcId="{993DFDA8-20C4-45EC-9F5C-13ED94201BE7}" destId="{2CC2D2B1-16AB-45B4-8016-1F5CE95AFEAA}" srcOrd="1" destOrd="0" presId="urn:microsoft.com/office/officeart/2005/8/layout/chevron2"/>
    <dgm:cxn modelId="{3EF7ED06-CA7F-4C3A-975A-59CB2B004E5F}" type="presParOf" srcId="{ADDFA744-CCB9-4035-B031-0E5D2836FF55}" destId="{683FC0CC-6037-4A15-913E-3E8B4D7A0D19}" srcOrd="1" destOrd="0" presId="urn:microsoft.com/office/officeart/2005/8/layout/chevron2"/>
    <dgm:cxn modelId="{4145BEEA-8DFC-42BD-AFFF-02B22AF65045}" type="presParOf" srcId="{ADDFA744-CCB9-4035-B031-0E5D2836FF55}" destId="{CC5DAFBF-85B2-445B-96E2-355EC05F0E02}" srcOrd="2" destOrd="0" presId="urn:microsoft.com/office/officeart/2005/8/layout/chevron2"/>
    <dgm:cxn modelId="{3E39D10D-0E98-4620-816F-9621B2EFA83E}" type="presParOf" srcId="{CC5DAFBF-85B2-445B-96E2-355EC05F0E02}" destId="{DCA52EC7-2558-427E-B654-284FBE9DF6BE}" srcOrd="0" destOrd="0" presId="urn:microsoft.com/office/officeart/2005/8/layout/chevron2"/>
    <dgm:cxn modelId="{29E88E82-9E80-44AC-B2AF-CEC301FA3684}" type="presParOf" srcId="{CC5DAFBF-85B2-445B-96E2-355EC05F0E02}" destId="{C7DD6A97-840B-40ED-85F0-4BA6DB8E70AD}" srcOrd="1" destOrd="0" presId="urn:microsoft.com/office/officeart/2005/8/layout/chevron2"/>
    <dgm:cxn modelId="{1D6FF5EB-19BC-45EB-BFA8-6B8A31522C64}" type="presParOf" srcId="{ADDFA744-CCB9-4035-B031-0E5D2836FF55}" destId="{81591B1F-7702-4429-9D59-0C40EF3A9768}" srcOrd="3" destOrd="0" presId="urn:microsoft.com/office/officeart/2005/8/layout/chevron2"/>
    <dgm:cxn modelId="{2290E9F3-2D9E-4382-93F3-E65D31D37204}" type="presParOf" srcId="{ADDFA744-CCB9-4035-B031-0E5D2836FF55}" destId="{91B7144B-4817-4D22-A83D-17B42E10C98F}" srcOrd="4" destOrd="0" presId="urn:microsoft.com/office/officeart/2005/8/layout/chevron2"/>
    <dgm:cxn modelId="{4EED1779-F4AB-4031-B4F6-71581F763998}" type="presParOf" srcId="{91B7144B-4817-4D22-A83D-17B42E10C98F}" destId="{E3270212-C752-421A-9D65-274AC78109BB}" srcOrd="0" destOrd="0" presId="urn:microsoft.com/office/officeart/2005/8/layout/chevron2"/>
    <dgm:cxn modelId="{AD014606-2F70-40C7-9761-03627B1E7CAF}" type="presParOf" srcId="{91B7144B-4817-4D22-A83D-17B42E10C98F}" destId="{9329D659-F8B3-47BD-B7DE-005C34348F3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9600AD-495A-41B0-ABA9-921CEECAE95C}">
      <dsp:nvSpPr>
        <dsp:cNvPr id="0" name=""/>
        <dsp:cNvSpPr/>
      </dsp:nvSpPr>
      <dsp:spPr>
        <a:xfrm rot="5400000">
          <a:off x="-246415" y="249055"/>
          <a:ext cx="1642772" cy="11499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latin typeface="Calibri Light" panose="020F0302020204030204"/>
            </a:rPr>
            <a:t>Offence analysis</a:t>
          </a:r>
          <a:endParaRPr lang="en-GB" sz="1100" kern="1200" dirty="0"/>
        </a:p>
      </dsp:txBody>
      <dsp:txXfrm rot="-5400000">
        <a:off x="1" y="577609"/>
        <a:ext cx="1149940" cy="492832"/>
      </dsp:txXfrm>
    </dsp:sp>
    <dsp:sp modelId="{2CC2D2B1-16AB-45B4-8016-1F5CE95AFEAA}">
      <dsp:nvSpPr>
        <dsp:cNvPr id="0" name=""/>
        <dsp:cNvSpPr/>
      </dsp:nvSpPr>
      <dsp:spPr>
        <a:xfrm rot="5400000">
          <a:off x="6019051" y="-4866471"/>
          <a:ext cx="1067802" cy="108060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000" kern="1200" dirty="0">
              <a:latin typeface="Calibri Light" panose="020F0302020204030204"/>
            </a:rPr>
            <a:t>Reasons behind the offence</a:t>
          </a:r>
          <a:endParaRPr lang="en-GB" sz="3000" kern="1200" dirty="0"/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000" kern="1200" dirty="0">
              <a:latin typeface="Calibri Light" panose="020F0302020204030204"/>
            </a:rPr>
            <a:t>Specific to offender (idiographic)</a:t>
          </a:r>
          <a:endParaRPr lang="en-GB" sz="3000" kern="1200" dirty="0"/>
        </a:p>
      </dsp:txBody>
      <dsp:txXfrm rot="-5400000">
        <a:off x="1149940" y="54766"/>
        <a:ext cx="10753898" cy="963550"/>
      </dsp:txXfrm>
    </dsp:sp>
    <dsp:sp modelId="{DCA52EC7-2558-427E-B654-284FBE9DF6BE}">
      <dsp:nvSpPr>
        <dsp:cNvPr id="0" name=""/>
        <dsp:cNvSpPr/>
      </dsp:nvSpPr>
      <dsp:spPr>
        <a:xfrm rot="5400000">
          <a:off x="-246415" y="1698271"/>
          <a:ext cx="1642772" cy="11499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latin typeface="Calibri Light" panose="020F0302020204030204"/>
            </a:rPr>
            <a:t>Understand function of offending</a:t>
          </a:r>
          <a:endParaRPr lang="en-GB" sz="1100" kern="1200" dirty="0"/>
        </a:p>
      </dsp:txBody>
      <dsp:txXfrm rot="-5400000">
        <a:off x="1" y="2026825"/>
        <a:ext cx="1149940" cy="492832"/>
      </dsp:txXfrm>
    </dsp:sp>
    <dsp:sp modelId="{C7DD6A97-840B-40ED-85F0-4BA6DB8E70AD}">
      <dsp:nvSpPr>
        <dsp:cNvPr id="0" name=""/>
        <dsp:cNvSpPr/>
      </dsp:nvSpPr>
      <dsp:spPr>
        <a:xfrm rot="5400000">
          <a:off x="6019051" y="-3417255"/>
          <a:ext cx="1067802" cy="108060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000" kern="1200" dirty="0">
              <a:latin typeface="Calibri Light" panose="020F0302020204030204"/>
            </a:rPr>
            <a:t>Addiction / need ?</a:t>
          </a:r>
          <a:endParaRPr lang="en-GB" sz="3000" kern="1200" dirty="0"/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000" kern="1200" dirty="0">
              <a:latin typeface="Calibri Light" panose="020F0302020204030204"/>
            </a:rPr>
            <a:t>Money / survival ?</a:t>
          </a:r>
          <a:endParaRPr lang="en-GB" sz="3000" kern="1200" dirty="0"/>
        </a:p>
      </dsp:txBody>
      <dsp:txXfrm rot="-5400000">
        <a:off x="1149940" y="1503982"/>
        <a:ext cx="10753898" cy="963550"/>
      </dsp:txXfrm>
    </dsp:sp>
    <dsp:sp modelId="{E3270212-C752-421A-9D65-274AC78109BB}">
      <dsp:nvSpPr>
        <dsp:cNvPr id="0" name=""/>
        <dsp:cNvSpPr/>
      </dsp:nvSpPr>
      <dsp:spPr>
        <a:xfrm rot="5400000">
          <a:off x="-246415" y="3147487"/>
          <a:ext cx="1642772" cy="11499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latin typeface="Calibri Light" panose="020F0302020204030204"/>
            </a:rPr>
            <a:t>Treatment</a:t>
          </a:r>
          <a:endParaRPr lang="en-GB" sz="1100" kern="1200" dirty="0"/>
        </a:p>
      </dsp:txBody>
      <dsp:txXfrm rot="-5400000">
        <a:off x="1" y="3476041"/>
        <a:ext cx="1149940" cy="492832"/>
      </dsp:txXfrm>
    </dsp:sp>
    <dsp:sp modelId="{9329D659-F8B3-47BD-B7DE-005C34348F30}">
      <dsp:nvSpPr>
        <dsp:cNvPr id="0" name=""/>
        <dsp:cNvSpPr/>
      </dsp:nvSpPr>
      <dsp:spPr>
        <a:xfrm rot="5400000">
          <a:off x="6019051" y="-1968039"/>
          <a:ext cx="1067802" cy="108060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000" kern="1200" dirty="0">
              <a:latin typeface="Calibri Light" panose="020F0302020204030204"/>
            </a:rPr>
            <a:t>Establish intervention</a:t>
          </a:r>
          <a:endParaRPr lang="en-GB" sz="3000" kern="1200" dirty="0"/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000" kern="1200" dirty="0">
              <a:latin typeface="Calibri Light" panose="020F0302020204030204"/>
            </a:rPr>
            <a:t>Reduce risk of re-offending</a:t>
          </a:r>
          <a:endParaRPr lang="en-GB" sz="3000" kern="1200" dirty="0"/>
        </a:p>
      </dsp:txBody>
      <dsp:txXfrm rot="-5400000">
        <a:off x="1149940" y="2953198"/>
        <a:ext cx="10753898" cy="963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309CF-E990-4EE3-8DE0-284EBA5223A2}" type="datetimeFigureOut">
              <a:t>1/31/2025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7DE1D-027E-42BF-810D-826BF1FB2A1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995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17DE1D-027E-42BF-810D-826BF1FB2A1E}" type="slidenum"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197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2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/>
                <a:cs typeface="Arial"/>
              </a:rPr>
              <a:t>LO TBAT outline and evaluation the use of Psychological Formulation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GB" dirty="0">
                <a:latin typeface="Arial"/>
                <a:cs typeface="Arial"/>
              </a:rPr>
              <a:t>The purpose of formulation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8811"/>
            <a:ext cx="11195538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GB"/>
              <a:t>To assess offenders after they have been convicted</a:t>
            </a:r>
            <a:endParaRPr lang="en-US">
              <a:ea typeface="Calibri"/>
            </a:endParaRPr>
          </a:p>
          <a:p>
            <a:pPr marL="685165" lvl="1" indent="-227965">
              <a:buFont typeface="Courier New" panose="020B0604020202020204" pitchFamily="34" charset="0"/>
              <a:buChar char="o"/>
            </a:pPr>
            <a:r>
              <a:rPr lang="en-GB" b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Determine why the offender committed the offence</a:t>
            </a:r>
          </a:p>
          <a:p>
            <a:pPr marL="685165" lvl="1" indent="-227965">
              <a:buFont typeface="Courier New" panose="020B0604020202020204" pitchFamily="34" charset="0"/>
              <a:buChar char="o"/>
            </a:pPr>
            <a:r>
              <a:rPr lang="en-GB" dirty="0">
                <a:latin typeface="Calibri"/>
                <a:ea typeface="Calibri"/>
                <a:cs typeface="Calibri"/>
              </a:rPr>
              <a:t>Determine whether the offender is likely to reoffend</a:t>
            </a:r>
            <a:endParaRPr lang="en-GB" dirty="0">
              <a:ea typeface="Calibri"/>
            </a:endParaRPr>
          </a:p>
          <a:p>
            <a:pPr marL="227965" indent="-227965"/>
            <a:r>
              <a:rPr lang="en-GB">
                <a:solidFill>
                  <a:schemeClr val="bg1"/>
                </a:solidFill>
                <a:ea typeface="Calibri"/>
              </a:rPr>
              <a:t>To determine what treatment is most appropriate for offenders </a:t>
            </a:r>
          </a:p>
          <a:p>
            <a:pPr marL="685165" lvl="1" indent="-227965">
              <a:buFont typeface="Courier New" panose="020B0604020202020204" pitchFamily="34" charset="0"/>
              <a:buChar char="o"/>
            </a:pPr>
            <a:r>
              <a:rPr lang="en-GB" b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To draw up a treatment plan</a:t>
            </a:r>
          </a:p>
          <a:p>
            <a:pPr marL="685165" lvl="1" indent="-227965">
              <a:buFont typeface="Courier New" panose="020B0604020202020204" pitchFamily="34" charset="0"/>
              <a:buChar char="o"/>
            </a:pPr>
            <a:r>
              <a:rPr lang="en-GB" dirty="0">
                <a:latin typeface="Calibri"/>
                <a:ea typeface="Calibri"/>
                <a:cs typeface="Calibri"/>
              </a:rPr>
              <a:t>To minimise the risk of future reoffending</a:t>
            </a: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53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GB" dirty="0">
                <a:latin typeface="Arial"/>
                <a:cs typeface="Arial"/>
              </a:rPr>
              <a:t>Three stages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7243B2-3FEB-EE1D-C9D7-FA83603762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715046"/>
              </p:ext>
            </p:extLst>
          </p:nvPr>
        </p:nvGraphicFramePr>
        <p:xfrm>
          <a:off x="141249" y="1484351"/>
          <a:ext cx="11955965" cy="4546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365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9600AD-495A-41B0-ABA9-921CEECAE9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C2D2B1-16AB-45B4-8016-1F5CE95AFE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A52EC7-2558-427E-B654-284FBE9DF6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DD6A97-840B-40ED-85F0-4BA6DB8E70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270212-C752-421A-9D65-274AC78109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29D659-F8B3-47BD-B7DE-005C34348F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BAA2D-6F84-C63E-855B-51A2D789F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GB" dirty="0">
                <a:latin typeface="Arial"/>
                <a:cs typeface="Arial"/>
              </a:rPr>
              <a:t>Reading and application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77CAF-0945-2B91-0AA2-36C053A95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GB" dirty="0">
                <a:ea typeface="Calibri"/>
              </a:rPr>
              <a:t>Read through each phase – and make notes on what it involves and why</a:t>
            </a:r>
            <a:endParaRPr lang="en-US" dirty="0"/>
          </a:p>
          <a:p>
            <a:pPr marL="227965" indent="-227965"/>
            <a:r>
              <a:rPr lang="en-GB" dirty="0">
                <a:ea typeface="Calibri"/>
              </a:rPr>
              <a:t>Go through Joe’s case – note down/highlight where you find each stage</a:t>
            </a:r>
          </a:p>
          <a:p>
            <a:pPr marL="227965" indent="-227965"/>
            <a:r>
              <a:rPr lang="en-GB" dirty="0">
                <a:ea typeface="Calibri"/>
              </a:rPr>
              <a:t>Discuss the use of formulation with Joe’s case (8).</a:t>
            </a:r>
          </a:p>
          <a:p>
            <a:pPr marL="227965" indent="-227965"/>
            <a:endParaRPr lang="en-GB" dirty="0"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2230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6015D-DC9B-0A88-FC68-AD9DB0AAA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GB" dirty="0">
                <a:latin typeface="Arial"/>
                <a:cs typeface="Arial"/>
              </a:rPr>
              <a:t>Evaluation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26CA8ED-0879-5085-A42B-6875184EC6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2439048"/>
              </p:ext>
            </p:extLst>
          </p:nvPr>
        </p:nvGraphicFramePr>
        <p:xfrm>
          <a:off x="838200" y="1549400"/>
          <a:ext cx="105156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05551465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1259111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Strengths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Weaknesses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108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Useful for complex cases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Too much evidence or evidence may be contradictory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039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Biased sources (e.g. offender views)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841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How do you measure success of a formulation?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556502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2400" dirty="0"/>
                        <a:t>Application may reduce reoffending rates (currently around 70% overall)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400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62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5A35B-C86F-822F-03EB-3DACD35E2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GB" dirty="0">
                <a:latin typeface="Arial"/>
                <a:cs typeface="Arial"/>
              </a:rPr>
              <a:t>A01 / A03 notes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D9D02-54D9-B1B8-1D40-D1B5803B7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GB" b="1" dirty="0">
                <a:solidFill>
                  <a:srgbClr val="0070C0"/>
                </a:solidFill>
                <a:ea typeface="Calibri"/>
              </a:rPr>
              <a:t>Make clear A01 / A03 notes for psychological formulation in criminal psychology</a:t>
            </a:r>
          </a:p>
          <a:p>
            <a:pPr marL="227965" indent="-227965"/>
            <a:r>
              <a:rPr lang="en-GB" dirty="0">
                <a:ea typeface="Calibri"/>
              </a:rPr>
              <a:t>Remember this could be a 16 mark essay (6 A01, 10 A03) or (4 A01, 4 A02, 8 A03)</a:t>
            </a:r>
          </a:p>
        </p:txBody>
      </p:sp>
    </p:spTree>
    <p:extLst>
      <p:ext uri="{BB962C8B-B14F-4D97-AF65-F5344CB8AC3E}">
        <p14:creationId xmlns:p14="http://schemas.microsoft.com/office/powerpoint/2010/main" val="175902947"/>
      </p:ext>
    </p:extLst>
  </p:cSld>
  <p:clrMapOvr>
    <a:masterClrMapping/>
  </p:clrMapOvr>
</p:sld>
</file>

<file path=ppt/theme/theme1.xml><?xml version="1.0" encoding="utf-8"?>
<a:theme xmlns:a="http://schemas.openxmlformats.org/drawingml/2006/main" name="Wallingford Trust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A9AFAF66-E9B3-48CE-B372-1F6F80D4DEA2}" vid="{A627980B-E4D4-4729-B4CD-87228889B1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B915B7-7113-480F-8E5E-ABD570CB814B}">
  <ds:schemaRefs>
    <ds:schemaRef ds:uri="http://www.w3.org/XML/1998/namespace"/>
    <ds:schemaRef ds:uri="506e4013-1c0c-4111-9426-d4a345a2e8ca"/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ad89ce95-d1b6-4d5e-b677-7cca411aa0d9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FBA410BE-7AE3-4122-AE70-4E1D35A8F5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89ce95-d1b6-4d5e-b677-7cca411aa0d9"/>
    <ds:schemaRef ds:uri="506e4013-1c0c-4111-9426-d4a345a2e8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WS_High_Contrast_43</Template>
  <TotalTime>10</TotalTime>
  <Words>223</Words>
  <Application>Microsoft Office PowerPoint</Application>
  <PresentationFormat>Widescreen</PresentationFormat>
  <Paragraphs>34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Wallingford Trust Theme</vt:lpstr>
      <vt:lpstr>LO TBAT outline and evaluation the use of Psychological Formulation</vt:lpstr>
      <vt:lpstr>The purpose of formulation</vt:lpstr>
      <vt:lpstr>Three stages</vt:lpstr>
      <vt:lpstr>Reading and application</vt:lpstr>
      <vt:lpstr>Evaluation</vt:lpstr>
      <vt:lpstr>A01 / A03 notes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Vernon Leigh</cp:lastModifiedBy>
  <cp:revision>112</cp:revision>
  <dcterms:created xsi:type="dcterms:W3CDTF">2022-09-13T19:39:38Z</dcterms:created>
  <dcterms:modified xsi:type="dcterms:W3CDTF">2025-01-31T11:41:19Z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